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44"/>
  </p:notesMasterIdLst>
  <p:sldIdLst>
    <p:sldId id="303" r:id="rId3"/>
    <p:sldId id="304" r:id="rId4"/>
    <p:sldId id="350" r:id="rId5"/>
    <p:sldId id="349" r:id="rId6"/>
    <p:sldId id="355" r:id="rId7"/>
    <p:sldId id="351" r:id="rId8"/>
    <p:sldId id="312" r:id="rId9"/>
    <p:sldId id="352" r:id="rId10"/>
    <p:sldId id="320" r:id="rId11"/>
    <p:sldId id="342" r:id="rId12"/>
    <p:sldId id="314" r:id="rId13"/>
    <p:sldId id="318" r:id="rId14"/>
    <p:sldId id="321" r:id="rId15"/>
    <p:sldId id="322" r:id="rId16"/>
    <p:sldId id="323" r:id="rId17"/>
    <p:sldId id="324" r:id="rId18"/>
    <p:sldId id="325" r:id="rId19"/>
    <p:sldId id="326" r:id="rId20"/>
    <p:sldId id="327" r:id="rId21"/>
    <p:sldId id="328" r:id="rId22"/>
    <p:sldId id="329" r:id="rId23"/>
    <p:sldId id="330" r:id="rId24"/>
    <p:sldId id="313" r:id="rId25"/>
    <p:sldId id="331" r:id="rId26"/>
    <p:sldId id="332" r:id="rId27"/>
    <p:sldId id="333" r:id="rId28"/>
    <p:sldId id="334" r:id="rId29"/>
    <p:sldId id="335" r:id="rId30"/>
    <p:sldId id="336" r:id="rId31"/>
    <p:sldId id="337" r:id="rId32"/>
    <p:sldId id="338" r:id="rId33"/>
    <p:sldId id="339" r:id="rId34"/>
    <p:sldId id="340" r:id="rId35"/>
    <p:sldId id="353" r:id="rId36"/>
    <p:sldId id="341" r:id="rId37"/>
    <p:sldId id="357" r:id="rId38"/>
    <p:sldId id="343" r:id="rId39"/>
    <p:sldId id="345" r:id="rId40"/>
    <p:sldId id="354" r:id="rId41"/>
    <p:sldId id="310" r:id="rId42"/>
    <p:sldId id="285"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72FB"/>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98" autoAdjust="0"/>
    <p:restoredTop sz="94281" autoAdjust="0"/>
  </p:normalViewPr>
  <p:slideViewPr>
    <p:cSldViewPr snapToGrid="0">
      <p:cViewPr varScale="1">
        <p:scale>
          <a:sx n="116" d="100"/>
          <a:sy n="116" d="100"/>
        </p:scale>
        <p:origin x="6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xml"/><Relationship Id="rId1" Type="http://schemas.microsoft.com/office/2011/relationships/chartStyle" Target="style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1672FB"/>
              </a:solidFill>
            </c:spPr>
            <c:extLst>
              <c:ext xmlns:c16="http://schemas.microsoft.com/office/drawing/2014/chart" uri="{C3380CC4-5D6E-409C-BE32-E72D297353CC}">
                <c16:uniqueId val="{00000001-6D2D-4E34-8A3B-94E6FF7DD54A}"/>
              </c:ext>
            </c:extLst>
          </c:dPt>
          <c:dPt>
            <c:idx val="1"/>
            <c:bubble3D val="0"/>
            <c:spPr>
              <a:solidFill>
                <a:schemeClr val="accent2">
                  <a:lumMod val="85000"/>
                </a:schemeClr>
              </a:solidFill>
            </c:spPr>
            <c:extLst>
              <c:ext xmlns:c16="http://schemas.microsoft.com/office/drawing/2014/chart" uri="{C3380CC4-5D6E-409C-BE32-E72D297353CC}">
                <c16:uniqueId val="{00000003-6D2D-4E34-8A3B-94E6FF7DD54A}"/>
              </c:ext>
            </c:extLst>
          </c:dPt>
          <c:cat>
            <c:strRef>
              <c:f>Sheet1!$A$2:$A$4</c:f>
              <c:strCache>
                <c:ptCount val="2"/>
                <c:pt idx="0">
                  <c:v>1st Qtr</c:v>
                </c:pt>
                <c:pt idx="1">
                  <c:v>2nd Qtr</c:v>
                </c:pt>
              </c:strCache>
            </c:strRef>
          </c:cat>
          <c:val>
            <c:numRef>
              <c:f>Sheet1!$B$2:$B$4</c:f>
              <c:numCache>
                <c:formatCode>General</c:formatCode>
                <c:ptCount val="3"/>
                <c:pt idx="0">
                  <c:v>9</c:v>
                </c:pt>
                <c:pt idx="1">
                  <c:v>1</c:v>
                </c:pt>
              </c:numCache>
            </c:numRef>
          </c:val>
          <c:extLst>
            <c:ext xmlns:c16="http://schemas.microsoft.com/office/drawing/2014/chart" uri="{C3380CC4-5D6E-409C-BE32-E72D297353CC}">
              <c16:uniqueId val="{00000004-6D2D-4E34-8A3B-94E6FF7DD54A}"/>
            </c:ext>
          </c:extLst>
        </c:ser>
        <c:dLbls>
          <c:showLegendKey val="0"/>
          <c:showVal val="0"/>
          <c:showCatName val="0"/>
          <c:showSerName val="0"/>
          <c:showPercent val="0"/>
          <c:showBubbleSize val="0"/>
          <c:showLeaderLines val="1"/>
        </c:dLbls>
        <c:firstSliceAng val="90"/>
        <c:holeSize val="67"/>
      </c:doughnutChart>
    </c:plotArea>
    <c:plotVisOnly val="1"/>
    <c:dispBlanksAs val="gap"/>
    <c:showDLblsOverMax val="0"/>
  </c:chart>
  <c:txPr>
    <a:bodyPr/>
    <a:lstStyle/>
    <a:p>
      <a:pPr>
        <a:defRPr sz="1800">
          <a:latin typeface="字魂105号-简雅黑" panose="00000500000000000000" pitchFamily="2" charset="-122"/>
          <a:ea typeface="字魂105号-简雅黑" panose="00000500000000000000" pitchFamily="2" charset="-122"/>
          <a:sym typeface="字魂105号-简雅黑" panose="00000500000000000000" pitchFamily="2" charset="-122"/>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90"/>
        <c:holeSize val="67"/>
      </c:doughnutChart>
    </c:plotArea>
    <c:plotVisOnly val="1"/>
    <c:dispBlanksAs val="gap"/>
    <c:showDLblsOverMax val="0"/>
  </c:chart>
  <c:txPr>
    <a:bodyPr/>
    <a:lstStyle/>
    <a:p>
      <a:pPr>
        <a:defRPr sz="1800">
          <a:latin typeface="字魂105号-简雅黑" panose="00000500000000000000" pitchFamily="2" charset="-122"/>
          <a:ea typeface="字魂105号-简雅黑" panose="00000500000000000000" pitchFamily="2" charset="-122"/>
          <a:sym typeface="字魂105号-简雅黑" panose="00000500000000000000" pitchFamily="2" charset="-122"/>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1672FB"/>
              </a:solidFill>
            </c:spPr>
            <c:extLst>
              <c:ext xmlns:c16="http://schemas.microsoft.com/office/drawing/2014/chart" uri="{C3380CC4-5D6E-409C-BE32-E72D297353CC}">
                <c16:uniqueId val="{00000001-407F-477D-81A9-7486D22E61FC}"/>
              </c:ext>
            </c:extLst>
          </c:dPt>
          <c:dPt>
            <c:idx val="1"/>
            <c:bubble3D val="0"/>
            <c:spPr>
              <a:solidFill>
                <a:schemeClr val="accent2">
                  <a:lumMod val="85000"/>
                </a:schemeClr>
              </a:solidFill>
            </c:spPr>
            <c:extLst>
              <c:ext xmlns:c16="http://schemas.microsoft.com/office/drawing/2014/chart" uri="{C3380CC4-5D6E-409C-BE32-E72D297353CC}">
                <c16:uniqueId val="{00000003-407F-477D-81A9-7486D22E61FC}"/>
              </c:ext>
            </c:extLst>
          </c:dPt>
          <c:cat>
            <c:strRef>
              <c:f>Sheet1!$A$2:$A$4</c:f>
              <c:strCache>
                <c:ptCount val="2"/>
                <c:pt idx="0">
                  <c:v>1st Qtr</c:v>
                </c:pt>
                <c:pt idx="1">
                  <c:v>2nd Qtr</c:v>
                </c:pt>
              </c:strCache>
            </c:strRef>
          </c:cat>
          <c:val>
            <c:numRef>
              <c:f>Sheet1!$B$2:$B$4</c:f>
              <c:numCache>
                <c:formatCode>General</c:formatCode>
                <c:ptCount val="3"/>
                <c:pt idx="0">
                  <c:v>9</c:v>
                </c:pt>
                <c:pt idx="1">
                  <c:v>1</c:v>
                </c:pt>
              </c:numCache>
            </c:numRef>
          </c:val>
          <c:extLst>
            <c:ext xmlns:c16="http://schemas.microsoft.com/office/drawing/2014/chart" uri="{C3380CC4-5D6E-409C-BE32-E72D297353CC}">
              <c16:uniqueId val="{00000004-407F-477D-81A9-7486D22E61FC}"/>
            </c:ext>
          </c:extLst>
        </c:ser>
        <c:dLbls>
          <c:showLegendKey val="0"/>
          <c:showVal val="0"/>
          <c:showCatName val="0"/>
          <c:showSerName val="0"/>
          <c:showPercent val="0"/>
          <c:showBubbleSize val="0"/>
          <c:showLeaderLines val="1"/>
        </c:dLbls>
        <c:firstSliceAng val="90"/>
        <c:holeSize val="67"/>
      </c:doughnutChart>
    </c:plotArea>
    <c:plotVisOnly val="1"/>
    <c:dispBlanksAs val="gap"/>
    <c:showDLblsOverMax val="0"/>
  </c:chart>
  <c:txPr>
    <a:bodyPr/>
    <a:lstStyle/>
    <a:p>
      <a:pPr>
        <a:defRPr sz="1800">
          <a:latin typeface="字魂105号-简雅黑" panose="00000500000000000000" pitchFamily="2" charset="-122"/>
          <a:ea typeface="字魂105号-简雅黑" panose="00000500000000000000" pitchFamily="2" charset="-122"/>
          <a:sym typeface="字魂105号-简雅黑" panose="00000500000000000000" pitchFamily="2" charset="-122"/>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166964924838943E-2"/>
          <c:y val="0.13204227432184193"/>
          <c:w val="0.82166651753758058"/>
          <c:h val="0.8679577256781581"/>
        </c:manualLayout>
      </c:layout>
      <c:doughnutChart>
        <c:varyColors val="1"/>
        <c:ser>
          <c:idx val="0"/>
          <c:order val="0"/>
          <c:tx>
            <c:strRef>
              <c:f>Sheet1!$B$1</c:f>
              <c:strCache>
                <c:ptCount val="1"/>
                <c:pt idx="0">
                  <c:v>Sales</c:v>
                </c:pt>
              </c:strCache>
            </c:strRef>
          </c:tx>
          <c:dPt>
            <c:idx val="0"/>
            <c:bubble3D val="0"/>
            <c:spPr>
              <a:solidFill>
                <a:srgbClr val="1672FB"/>
              </a:solidFill>
            </c:spPr>
            <c:extLst>
              <c:ext xmlns:c16="http://schemas.microsoft.com/office/drawing/2014/chart" uri="{C3380CC4-5D6E-409C-BE32-E72D297353CC}">
                <c16:uniqueId val="{00000001-9EDB-418B-840E-8DDEE9859BE0}"/>
              </c:ext>
            </c:extLst>
          </c:dPt>
          <c:dPt>
            <c:idx val="1"/>
            <c:bubble3D val="0"/>
            <c:spPr>
              <a:solidFill>
                <a:schemeClr val="accent2">
                  <a:lumMod val="85000"/>
                </a:schemeClr>
              </a:solidFill>
            </c:spPr>
            <c:extLst>
              <c:ext xmlns:c16="http://schemas.microsoft.com/office/drawing/2014/chart" uri="{C3380CC4-5D6E-409C-BE32-E72D297353CC}">
                <c16:uniqueId val="{00000003-9EDB-418B-840E-8DDEE9859BE0}"/>
              </c:ext>
            </c:extLst>
          </c:dPt>
          <c:cat>
            <c:strRef>
              <c:f>Sheet1!$A$2:$A$4</c:f>
              <c:strCache>
                <c:ptCount val="2"/>
                <c:pt idx="0">
                  <c:v>1st Qtr</c:v>
                </c:pt>
                <c:pt idx="1">
                  <c:v>2nd Qtr</c:v>
                </c:pt>
              </c:strCache>
            </c:strRef>
          </c:cat>
          <c:val>
            <c:numRef>
              <c:f>Sheet1!$B$2:$B$4</c:f>
              <c:numCache>
                <c:formatCode>General</c:formatCode>
                <c:ptCount val="3"/>
                <c:pt idx="0">
                  <c:v>9.5</c:v>
                </c:pt>
                <c:pt idx="1">
                  <c:v>0.5</c:v>
                </c:pt>
              </c:numCache>
            </c:numRef>
          </c:val>
          <c:extLst>
            <c:ext xmlns:c16="http://schemas.microsoft.com/office/drawing/2014/chart" uri="{C3380CC4-5D6E-409C-BE32-E72D297353CC}">
              <c16:uniqueId val="{00000004-9EDB-418B-840E-8DDEE9859BE0}"/>
            </c:ext>
          </c:extLst>
        </c:ser>
        <c:dLbls>
          <c:showLegendKey val="0"/>
          <c:showVal val="0"/>
          <c:showCatName val="0"/>
          <c:showSerName val="0"/>
          <c:showPercent val="0"/>
          <c:showBubbleSize val="0"/>
          <c:showLeaderLines val="1"/>
        </c:dLbls>
        <c:firstSliceAng val="90"/>
        <c:holeSize val="67"/>
      </c:doughnutChart>
    </c:plotArea>
    <c:plotVisOnly val="1"/>
    <c:dispBlanksAs val="gap"/>
    <c:showDLblsOverMax val="0"/>
  </c:chart>
  <c:txPr>
    <a:bodyPr/>
    <a:lstStyle/>
    <a:p>
      <a:pPr>
        <a:defRPr sz="1800">
          <a:latin typeface="字魂105号-简雅黑" panose="00000500000000000000" pitchFamily="2" charset="-122"/>
          <a:ea typeface="字魂105号-简雅黑" panose="00000500000000000000" pitchFamily="2" charset="-122"/>
          <a:sym typeface="字魂105号-简雅黑" panose="00000500000000000000" pitchFamily="2" charset="-122"/>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0"/>
            <c:bubble3D val="0"/>
            <c:spPr>
              <a:solidFill>
                <a:srgbClr val="1672FB"/>
              </a:solidFill>
            </c:spPr>
            <c:extLst>
              <c:ext xmlns:c16="http://schemas.microsoft.com/office/drawing/2014/chart" uri="{C3380CC4-5D6E-409C-BE32-E72D297353CC}">
                <c16:uniqueId val="{00000001-2F36-493E-8C34-81ACC69E5D0D}"/>
              </c:ext>
            </c:extLst>
          </c:dPt>
          <c:dPt>
            <c:idx val="1"/>
            <c:bubble3D val="0"/>
            <c:spPr>
              <a:solidFill>
                <a:schemeClr val="accent2">
                  <a:lumMod val="85000"/>
                </a:schemeClr>
              </a:solidFill>
            </c:spPr>
            <c:extLst>
              <c:ext xmlns:c16="http://schemas.microsoft.com/office/drawing/2014/chart" uri="{C3380CC4-5D6E-409C-BE32-E72D297353CC}">
                <c16:uniqueId val="{00000003-2F36-493E-8C34-81ACC69E5D0D}"/>
              </c:ext>
            </c:extLst>
          </c:dPt>
          <c:cat>
            <c:strRef>
              <c:f>Sheet1!$A$2:$A$3</c:f>
              <c:strCache>
                <c:ptCount val="2"/>
                <c:pt idx="0">
                  <c:v>1st Qtr</c:v>
                </c:pt>
                <c:pt idx="1">
                  <c:v>2nd Qtr</c:v>
                </c:pt>
              </c:strCache>
            </c:strRef>
          </c:cat>
          <c:val>
            <c:numRef>
              <c:f>Sheet1!$B$2:$B$3</c:f>
              <c:numCache>
                <c:formatCode>General</c:formatCode>
                <c:ptCount val="2"/>
                <c:pt idx="0">
                  <c:v>9</c:v>
                </c:pt>
                <c:pt idx="1">
                  <c:v>1</c:v>
                </c:pt>
              </c:numCache>
            </c:numRef>
          </c:val>
          <c:extLst>
            <c:ext xmlns:c16="http://schemas.microsoft.com/office/drawing/2014/chart" uri="{C3380CC4-5D6E-409C-BE32-E72D297353CC}">
              <c16:uniqueId val="{00000004-2F36-493E-8C34-81ACC69E5D0D}"/>
            </c:ext>
          </c:extLst>
        </c:ser>
        <c:dLbls>
          <c:showLegendKey val="0"/>
          <c:showVal val="0"/>
          <c:showCatName val="0"/>
          <c:showSerName val="0"/>
          <c:showPercent val="0"/>
          <c:showBubbleSize val="0"/>
          <c:showLeaderLines val="1"/>
        </c:dLbls>
        <c:firstSliceAng val="0"/>
        <c:holeSize val="67"/>
      </c:doughnutChart>
    </c:plotArea>
    <c:plotVisOnly val="1"/>
    <c:dispBlanksAs val="gap"/>
    <c:showDLblsOverMax val="0"/>
  </c:chart>
  <c:txPr>
    <a:bodyPr/>
    <a:lstStyle/>
    <a:p>
      <a:pPr>
        <a:defRPr sz="1800">
          <a:latin typeface="字魂105号-简雅黑" panose="00000500000000000000" pitchFamily="2" charset="-122"/>
          <a:ea typeface="字魂105号-简雅黑" panose="00000500000000000000" pitchFamily="2" charset="-122"/>
          <a:sym typeface="字魂105号-简雅黑" panose="00000500000000000000" pitchFamily="2" charset="-122"/>
        </a:defRPr>
      </a:pPr>
      <a:endParaRPr lang="zh-CN"/>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400" dirty="0">
                <a:solidFill>
                  <a:schemeClr val="tx1"/>
                </a:solidFill>
              </a:rPr>
              <a:t>总体评价</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总体评价</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470-4731-B470-957345B819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470-4731-B470-957345B819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470-4731-B470-957345B819E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470-4731-B470-957345B819E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470-4731-B470-957345B819E5}"/>
              </c:ext>
            </c:extLst>
          </c:dPt>
          <c:cat>
            <c:strRef>
              <c:f>Sheet1!$A$2:$A$6</c:f>
              <c:strCache>
                <c:ptCount val="5"/>
                <c:pt idx="0">
                  <c:v>非常好</c:v>
                </c:pt>
                <c:pt idx="1">
                  <c:v>好</c:v>
                </c:pt>
                <c:pt idx="2">
                  <c:v>一般</c:v>
                </c:pt>
                <c:pt idx="3">
                  <c:v>较差</c:v>
                </c:pt>
                <c:pt idx="4">
                  <c:v>差</c:v>
                </c:pt>
              </c:strCache>
            </c:strRef>
          </c:cat>
          <c:val>
            <c:numRef>
              <c:f>Sheet1!$B$2:$B$6</c:f>
              <c:numCache>
                <c:formatCode>General</c:formatCode>
                <c:ptCount val="5"/>
                <c:pt idx="0">
                  <c:v>0.8</c:v>
                </c:pt>
                <c:pt idx="1">
                  <c:v>0.2</c:v>
                </c:pt>
                <c:pt idx="2">
                  <c:v>0</c:v>
                </c:pt>
                <c:pt idx="3">
                  <c:v>0</c:v>
                </c:pt>
                <c:pt idx="4">
                  <c:v>0</c:v>
                </c:pt>
              </c:numCache>
            </c:numRef>
          </c:val>
          <c:extLst>
            <c:ext xmlns:c16="http://schemas.microsoft.com/office/drawing/2014/chart" uri="{C3380CC4-5D6E-409C-BE32-E72D297353CC}">
              <c16:uniqueId val="{00000000-BDB8-4C53-8584-C5AC8FE85EB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400" dirty="0"/>
              <a:t>对工作有多大帮助</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对工作有多大帮助</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BCD-43FB-A4FC-16A8B472C7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BCD-43FB-A4FC-16A8B472C7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BCD-43FB-A4FC-16A8B472C73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BCD-43FB-A4FC-16A8B472C73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BCD-43FB-A4FC-16A8B472C735}"/>
              </c:ext>
            </c:extLst>
          </c:dPt>
          <c:cat>
            <c:strRef>
              <c:f>Sheet1!$A$2:$A$6</c:f>
              <c:strCache>
                <c:ptCount val="5"/>
                <c:pt idx="0">
                  <c:v>非常大</c:v>
                </c:pt>
                <c:pt idx="1">
                  <c:v>较大</c:v>
                </c:pt>
                <c:pt idx="2">
                  <c:v>一般</c:v>
                </c:pt>
                <c:pt idx="3">
                  <c:v>较弱</c:v>
                </c:pt>
                <c:pt idx="4">
                  <c:v>没有</c:v>
                </c:pt>
              </c:strCache>
            </c:strRef>
          </c:cat>
          <c:val>
            <c:numRef>
              <c:f>Sheet1!$B$2:$B$6</c:f>
              <c:numCache>
                <c:formatCode>General</c:formatCode>
                <c:ptCount val="5"/>
                <c:pt idx="0">
                  <c:v>0.7</c:v>
                </c:pt>
                <c:pt idx="1">
                  <c:v>0.2</c:v>
                </c:pt>
                <c:pt idx="2">
                  <c:v>0.1</c:v>
                </c:pt>
                <c:pt idx="3">
                  <c:v>0</c:v>
                </c:pt>
                <c:pt idx="4">
                  <c:v>0</c:v>
                </c:pt>
              </c:numCache>
            </c:numRef>
          </c:val>
          <c:extLst>
            <c:ext xmlns:c16="http://schemas.microsoft.com/office/drawing/2014/chart" uri="{C3380CC4-5D6E-409C-BE32-E72D297353CC}">
              <c16:uniqueId val="{00000000-FDD6-46E4-ACCB-E37054186EC8}"/>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
          <c:y val="0.65250803243321698"/>
          <c:w val="1"/>
          <c:h val="0.3139767636716301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5CB63E-2692-4B7D-8340-E2F6BBC94059}"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DF511C39-510A-4993-90EB-42E83539669A}">
      <dgm:prSet phldrT="[Text]" custT="1"/>
      <dgm:spPr>
        <a:solidFill>
          <a:srgbClr val="1672FB"/>
        </a:solidFill>
        <a:ln>
          <a:noFill/>
        </a:ln>
      </dgm:spPr>
      <dgm:t>
        <a:bodyPr/>
        <a:lstStyle/>
        <a:p>
          <a:pPr>
            <a:lnSpc>
              <a:spcPct val="125000"/>
            </a:lnSpc>
          </a:pPr>
          <a:endParaRPr lang="en-US" sz="9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gm:t>
    </dgm:pt>
    <dgm:pt modelId="{5306F7BC-6B01-4B2E-B5BF-814535B47925}" type="parTrans" cxnId="{B6957049-E6B9-4705-B2B2-D570068AA00B}">
      <dgm:prSet/>
      <dgm:spPr/>
      <dgm:t>
        <a:bodyPr/>
        <a:lstStyle/>
        <a:p>
          <a:pPr>
            <a:lnSpc>
              <a:spcPct val="125000"/>
            </a:lnSpc>
          </a:pPr>
          <a:endParaRPr lang="en-US" sz="900">
            <a:solidFill>
              <a:sysClr val="windowText" lastClr="000000"/>
            </a:solidFill>
            <a:latin typeface="Raleway thin" pitchFamily="34" charset="0"/>
          </a:endParaRPr>
        </a:p>
      </dgm:t>
    </dgm:pt>
    <dgm:pt modelId="{D3BDD6C7-9390-4FBC-8814-77871406142C}" type="sibTrans" cxnId="{B6957049-E6B9-4705-B2B2-D570068AA00B}">
      <dgm:prSet/>
      <dgm:spPr/>
      <dgm:t>
        <a:bodyPr/>
        <a:lstStyle/>
        <a:p>
          <a:pPr>
            <a:lnSpc>
              <a:spcPct val="125000"/>
            </a:lnSpc>
          </a:pPr>
          <a:endParaRPr lang="en-US" sz="900">
            <a:solidFill>
              <a:sysClr val="windowText" lastClr="000000"/>
            </a:solidFill>
            <a:latin typeface="Raleway thin" pitchFamily="34" charset="0"/>
          </a:endParaRPr>
        </a:p>
      </dgm:t>
    </dgm:pt>
    <dgm:pt modelId="{36E353BB-B5CF-4D76-9E60-9D60F3964303}">
      <dgm:prSet phldrT="[Text]" custT="1"/>
      <dgm:spPr>
        <a:solidFill>
          <a:schemeClr val="bg2"/>
        </a:solidFill>
        <a:ln>
          <a:noFill/>
        </a:ln>
      </dgm:spPr>
      <dgm:t>
        <a:bodyPr/>
        <a:lstStyle/>
        <a:p>
          <a:pPr>
            <a:lnSpc>
              <a:spcPct val="125000"/>
            </a:lnSpc>
          </a:pPr>
          <a:endParaRPr lang="en-US" sz="9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gm:t>
    </dgm:pt>
    <dgm:pt modelId="{56D31FCA-B300-4D08-85DC-C425EA0EC117}" type="parTrans" cxnId="{52090E9C-2303-4AA9-A782-2AE1D4E66799}">
      <dgm:prSet/>
      <dgm:spPr/>
      <dgm:t>
        <a:bodyPr/>
        <a:lstStyle/>
        <a:p>
          <a:pPr>
            <a:lnSpc>
              <a:spcPct val="125000"/>
            </a:lnSpc>
          </a:pPr>
          <a:endParaRPr lang="en-US" sz="900">
            <a:solidFill>
              <a:sysClr val="windowText" lastClr="000000"/>
            </a:solidFill>
            <a:latin typeface="Raleway thin" pitchFamily="34" charset="0"/>
          </a:endParaRPr>
        </a:p>
      </dgm:t>
    </dgm:pt>
    <dgm:pt modelId="{54C81B6A-4B93-4D37-97CE-D634DB1BEDF6}" type="sibTrans" cxnId="{52090E9C-2303-4AA9-A782-2AE1D4E66799}">
      <dgm:prSet/>
      <dgm:spPr/>
      <dgm:t>
        <a:bodyPr/>
        <a:lstStyle/>
        <a:p>
          <a:pPr>
            <a:lnSpc>
              <a:spcPct val="125000"/>
            </a:lnSpc>
          </a:pPr>
          <a:endParaRPr lang="en-US" sz="900">
            <a:solidFill>
              <a:sysClr val="windowText" lastClr="000000"/>
            </a:solidFill>
            <a:latin typeface="Raleway thin" pitchFamily="34" charset="0"/>
          </a:endParaRPr>
        </a:p>
      </dgm:t>
    </dgm:pt>
    <dgm:pt modelId="{7638F5E5-C8F7-4F63-A4A9-09401F629B5E}">
      <dgm:prSet phldrT="[Text]" custT="1"/>
      <dgm:spPr>
        <a:noFill/>
        <a:ln w="57150">
          <a:solidFill>
            <a:srgbClr val="1672FB"/>
          </a:solidFill>
        </a:ln>
      </dgm:spPr>
      <dgm:t>
        <a:bodyPr/>
        <a:lstStyle/>
        <a:p>
          <a:pPr algn="r">
            <a:lnSpc>
              <a:spcPct val="125000"/>
            </a:lnSpc>
          </a:pPr>
          <a:r>
            <a:rPr lang="zh-CN" altLang="en-US" sz="1050" b="1" dirty="0">
              <a:solidFill>
                <a:schemeClr val="tx1"/>
              </a:solidFill>
              <a:latin typeface="+mj-lt"/>
              <a:ea typeface="字魂105号-简雅黑" panose="00000500000000000000" pitchFamily="2" charset="-122"/>
              <a:sym typeface="字魂105号-简雅黑" panose="00000500000000000000" pitchFamily="2" charset="-122"/>
            </a:rPr>
            <a:t>组织架构变化，人数增加到</a:t>
          </a:r>
          <a:r>
            <a:rPr lang="en-US" altLang="zh-CN" sz="1050" b="1" dirty="0">
              <a:solidFill>
                <a:schemeClr val="tx1"/>
              </a:solidFill>
              <a:latin typeface="+mj-lt"/>
              <a:ea typeface="字魂105号-简雅黑" panose="00000500000000000000" pitchFamily="2" charset="-122"/>
              <a:sym typeface="字魂105号-简雅黑" panose="00000500000000000000" pitchFamily="2" charset="-122"/>
            </a:rPr>
            <a:t>50</a:t>
          </a:r>
          <a:r>
            <a:rPr lang="zh-CN" altLang="en-US" sz="1050" b="1" dirty="0">
              <a:solidFill>
                <a:schemeClr val="tx1"/>
              </a:solidFill>
              <a:latin typeface="+mj-lt"/>
              <a:ea typeface="字魂105号-简雅黑" panose="00000500000000000000" pitchFamily="2" charset="-122"/>
              <a:sym typeface="字魂105号-简雅黑" panose="00000500000000000000" pitchFamily="2" charset="-122"/>
            </a:rPr>
            <a:t>人</a:t>
          </a:r>
          <a:r>
            <a:rPr lang="en-US" altLang="zh-CN" sz="1050" b="1" dirty="0">
              <a:solidFill>
                <a:schemeClr val="tx1"/>
              </a:solidFill>
              <a:latin typeface="+mj-lt"/>
              <a:ea typeface="字魂105号-简雅黑" panose="00000500000000000000" pitchFamily="2" charset="-122"/>
              <a:sym typeface="字魂105号-简雅黑" panose="00000500000000000000" pitchFamily="2" charset="-122"/>
            </a:rPr>
            <a:t>,</a:t>
          </a:r>
          <a:r>
            <a:rPr lang="zh-CN" altLang="en-US" sz="1050" b="1" dirty="0">
              <a:solidFill>
                <a:schemeClr val="tx1"/>
              </a:solidFill>
              <a:latin typeface="+mj-lt"/>
              <a:ea typeface="字魂105号-简雅黑" panose="00000500000000000000" pitchFamily="2" charset="-122"/>
              <a:sym typeface="字魂105号-简雅黑" panose="00000500000000000000" pitchFamily="2" charset="-122"/>
            </a:rPr>
            <a:t>拆分为</a:t>
          </a:r>
          <a:r>
            <a:rPr lang="en-US" altLang="zh-CN" sz="1050" b="1" dirty="0">
              <a:solidFill>
                <a:schemeClr val="tx1"/>
              </a:solidFill>
              <a:latin typeface="+mj-lt"/>
              <a:ea typeface="字魂105号-简雅黑" panose="00000500000000000000" pitchFamily="2" charset="-122"/>
              <a:sym typeface="字魂105号-简雅黑" panose="00000500000000000000" pitchFamily="2" charset="-122"/>
            </a:rPr>
            <a:t>8</a:t>
          </a:r>
          <a:r>
            <a:rPr lang="zh-CN" altLang="en-US" sz="1050" b="1" dirty="0">
              <a:solidFill>
                <a:schemeClr val="tx1"/>
              </a:solidFill>
              <a:latin typeface="+mj-lt"/>
              <a:ea typeface="字魂105号-简雅黑" panose="00000500000000000000" pitchFamily="2" charset="-122"/>
              <a:sym typeface="字魂105号-简雅黑" panose="00000500000000000000" pitchFamily="2" charset="-122"/>
            </a:rPr>
            <a:t>个团队</a:t>
          </a:r>
          <a:endParaRPr lang="en-US" sz="1050" b="1" dirty="0">
            <a:solidFill>
              <a:schemeClr val="tx1"/>
            </a:solidFill>
            <a:latin typeface="+mj-lt"/>
            <a:ea typeface="字魂105号-简雅黑" panose="00000500000000000000" pitchFamily="2" charset="-122"/>
            <a:sym typeface="字魂105号-简雅黑" panose="00000500000000000000" pitchFamily="2" charset="-122"/>
          </a:endParaRPr>
        </a:p>
      </dgm:t>
    </dgm:pt>
    <dgm:pt modelId="{6E86F9B0-FE3A-42B4-B8E5-88D30481360F}" type="parTrans" cxnId="{B84CCAF1-DD97-4CD0-AD66-4535E8A33D03}">
      <dgm:prSet/>
      <dgm:spPr/>
      <dgm:t>
        <a:bodyPr/>
        <a:lstStyle/>
        <a:p>
          <a:pPr>
            <a:lnSpc>
              <a:spcPct val="125000"/>
            </a:lnSpc>
          </a:pPr>
          <a:endParaRPr lang="en-US" sz="900">
            <a:solidFill>
              <a:sysClr val="windowText" lastClr="000000"/>
            </a:solidFill>
            <a:latin typeface="Raleway thin" pitchFamily="34" charset="0"/>
          </a:endParaRPr>
        </a:p>
      </dgm:t>
    </dgm:pt>
    <dgm:pt modelId="{D43DF108-3890-4B49-95BD-CD5FD1C001B5}" type="sibTrans" cxnId="{B84CCAF1-DD97-4CD0-AD66-4535E8A33D03}">
      <dgm:prSet/>
      <dgm:spPr/>
      <dgm:t>
        <a:bodyPr/>
        <a:lstStyle/>
        <a:p>
          <a:pPr>
            <a:lnSpc>
              <a:spcPct val="125000"/>
            </a:lnSpc>
          </a:pPr>
          <a:endParaRPr lang="en-US" sz="900">
            <a:solidFill>
              <a:sysClr val="windowText" lastClr="000000"/>
            </a:solidFill>
            <a:latin typeface="Raleway thin" pitchFamily="34" charset="0"/>
          </a:endParaRPr>
        </a:p>
      </dgm:t>
    </dgm:pt>
    <dgm:pt modelId="{35CEB9CF-F7C2-41F9-9511-918C44EC33B7}">
      <dgm:prSet phldrT="[Text]" custT="1"/>
      <dgm:spPr>
        <a:solidFill>
          <a:srgbClr val="1672FB"/>
        </a:solidFill>
        <a:ln>
          <a:noFill/>
        </a:ln>
      </dgm:spPr>
      <dgm:t>
        <a:bodyPr/>
        <a:lstStyle/>
        <a:p>
          <a:pPr>
            <a:lnSpc>
              <a:spcPct val="125000"/>
            </a:lnSpc>
          </a:pPr>
          <a:endParaRPr lang="en-US" sz="9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gm:t>
    </dgm:pt>
    <dgm:pt modelId="{F65D5B88-8D75-4DAB-92FF-BF835C480B4D}" type="parTrans" cxnId="{522D7012-4E9D-462A-A2EA-67BE071513EF}">
      <dgm:prSet/>
      <dgm:spPr/>
      <dgm:t>
        <a:bodyPr/>
        <a:lstStyle/>
        <a:p>
          <a:pPr>
            <a:lnSpc>
              <a:spcPct val="125000"/>
            </a:lnSpc>
          </a:pPr>
          <a:endParaRPr lang="en-US" sz="900">
            <a:solidFill>
              <a:sysClr val="windowText" lastClr="000000"/>
            </a:solidFill>
            <a:latin typeface="Raleway thin" pitchFamily="34" charset="0"/>
          </a:endParaRPr>
        </a:p>
      </dgm:t>
    </dgm:pt>
    <dgm:pt modelId="{54400169-0B38-4DCA-B0E0-A3B2280DE79D}" type="sibTrans" cxnId="{522D7012-4E9D-462A-A2EA-67BE071513EF}">
      <dgm:prSet/>
      <dgm:spPr/>
      <dgm:t>
        <a:bodyPr/>
        <a:lstStyle/>
        <a:p>
          <a:pPr>
            <a:lnSpc>
              <a:spcPct val="125000"/>
            </a:lnSpc>
          </a:pPr>
          <a:endParaRPr lang="en-US" sz="900">
            <a:solidFill>
              <a:sysClr val="windowText" lastClr="000000"/>
            </a:solidFill>
            <a:latin typeface="Raleway thin" pitchFamily="34" charset="0"/>
          </a:endParaRPr>
        </a:p>
      </dgm:t>
    </dgm:pt>
    <dgm:pt modelId="{189BEA46-EB9C-4D5D-BC3F-990FAB2AA879}">
      <dgm:prSet phldrT="[Text]" custT="1"/>
      <dgm:spPr>
        <a:noFill/>
        <a:ln w="57150">
          <a:solidFill>
            <a:srgbClr val="1672FB"/>
          </a:solidFill>
        </a:ln>
      </dgm:spPr>
      <dgm:t>
        <a:bodyPr/>
        <a:lstStyle/>
        <a:p>
          <a:pPr algn="r">
            <a:lnSpc>
              <a:spcPct val="125000"/>
            </a:lnSpc>
          </a:pPr>
          <a:r>
            <a:rPr lang="zh-CN" altLang="en-US" sz="1050" b="1"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公司与上游大版权商合作</a:t>
          </a:r>
          <a:r>
            <a:rPr lang="en-US" altLang="zh-CN" sz="1050" b="1"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1050" b="1"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接入内容量增长快速</a:t>
          </a:r>
          <a:endParaRPr lang="en-US" sz="1050" b="1"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gm:t>
    </dgm:pt>
    <dgm:pt modelId="{11A1E05C-21FC-4B51-ADB9-F0101E90DDEF}" type="parTrans" cxnId="{69BD96F6-2D83-41E0-AE51-A84F3AAA613F}">
      <dgm:prSet/>
      <dgm:spPr/>
      <dgm:t>
        <a:bodyPr/>
        <a:lstStyle/>
        <a:p>
          <a:pPr>
            <a:lnSpc>
              <a:spcPct val="125000"/>
            </a:lnSpc>
          </a:pPr>
          <a:endParaRPr lang="en-US" sz="900">
            <a:solidFill>
              <a:sysClr val="windowText" lastClr="000000"/>
            </a:solidFill>
            <a:latin typeface="Raleway thin" pitchFamily="34" charset="0"/>
          </a:endParaRPr>
        </a:p>
      </dgm:t>
    </dgm:pt>
    <dgm:pt modelId="{550356B1-374D-4893-9E2F-30D17EF116A3}" type="sibTrans" cxnId="{69BD96F6-2D83-41E0-AE51-A84F3AAA613F}">
      <dgm:prSet/>
      <dgm:spPr/>
      <dgm:t>
        <a:bodyPr/>
        <a:lstStyle/>
        <a:p>
          <a:pPr>
            <a:lnSpc>
              <a:spcPct val="125000"/>
            </a:lnSpc>
          </a:pPr>
          <a:endParaRPr lang="en-US" sz="900">
            <a:solidFill>
              <a:sysClr val="windowText" lastClr="000000"/>
            </a:solidFill>
            <a:latin typeface="Raleway thin" pitchFamily="34" charset="0"/>
          </a:endParaRPr>
        </a:p>
      </dgm:t>
    </dgm:pt>
    <dgm:pt modelId="{9ECDBAB7-7C4D-4EC4-A685-C21BFEC83B13}">
      <dgm:prSet phldrT="[Text]" custT="1"/>
      <dgm:spPr>
        <a:solidFill>
          <a:schemeClr val="bg2"/>
        </a:solidFill>
        <a:ln>
          <a:noFill/>
        </a:ln>
      </dgm:spPr>
      <dgm:t>
        <a:bodyPr/>
        <a:lstStyle/>
        <a:p>
          <a:pPr>
            <a:lnSpc>
              <a:spcPct val="125000"/>
            </a:lnSpc>
          </a:pPr>
          <a:endParaRPr lang="en-US" sz="9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gm:t>
    </dgm:pt>
    <dgm:pt modelId="{A2D8399D-E131-4A4D-B325-BF8478D65A60}" type="parTrans" cxnId="{DE9D644E-D89D-4145-916E-443ECFCCF667}">
      <dgm:prSet/>
      <dgm:spPr/>
      <dgm:t>
        <a:bodyPr/>
        <a:lstStyle/>
        <a:p>
          <a:pPr>
            <a:lnSpc>
              <a:spcPct val="125000"/>
            </a:lnSpc>
          </a:pPr>
          <a:endParaRPr lang="en-US" sz="900">
            <a:solidFill>
              <a:sysClr val="windowText" lastClr="000000"/>
            </a:solidFill>
            <a:latin typeface="Raleway thin" pitchFamily="34" charset="0"/>
          </a:endParaRPr>
        </a:p>
      </dgm:t>
    </dgm:pt>
    <dgm:pt modelId="{531EA134-13AA-4477-9BB4-017C8B3BAC84}" type="sibTrans" cxnId="{DE9D644E-D89D-4145-916E-443ECFCCF667}">
      <dgm:prSet/>
      <dgm:spPr/>
      <dgm:t>
        <a:bodyPr/>
        <a:lstStyle/>
        <a:p>
          <a:pPr>
            <a:lnSpc>
              <a:spcPct val="125000"/>
            </a:lnSpc>
          </a:pPr>
          <a:endParaRPr lang="en-US" sz="900">
            <a:solidFill>
              <a:sysClr val="windowText" lastClr="000000"/>
            </a:solidFill>
            <a:latin typeface="Raleway thin" pitchFamily="34" charset="0"/>
          </a:endParaRPr>
        </a:p>
      </dgm:t>
    </dgm:pt>
    <dgm:pt modelId="{01D0C9DB-130F-45B0-9CA8-B45EB666DB95}">
      <dgm:prSet phldrT="[Text]" custT="1"/>
      <dgm:spPr>
        <a:noFill/>
        <a:ln w="57150">
          <a:solidFill>
            <a:srgbClr val="1672FB"/>
          </a:solidFill>
        </a:ln>
      </dgm:spPr>
      <dgm:t>
        <a:bodyPr/>
        <a:lstStyle/>
        <a:p>
          <a:pPr>
            <a:lnSpc>
              <a:spcPct val="125000"/>
            </a:lnSpc>
          </a:pPr>
          <a:r>
            <a:rPr lang="zh-CN" altLang="en-US" sz="1050" b="1" dirty="0">
              <a:solidFill>
                <a:schemeClr val="tx1"/>
              </a:solidFill>
              <a:latin typeface="+mj-lt"/>
              <a:ea typeface="字魂105号-简雅黑" panose="00000500000000000000" pitchFamily="2" charset="-122"/>
              <a:sym typeface="字魂105号-简雅黑" panose="00000500000000000000" pitchFamily="2" charset="-122"/>
            </a:rPr>
            <a:t>外部竞争环境非常激烈，出现喜马，蜻蜓，荔枝等比较大的竞争对手</a:t>
          </a:r>
          <a:endParaRPr lang="en-US" sz="1050" b="1" dirty="0">
            <a:solidFill>
              <a:schemeClr val="tx1"/>
            </a:solidFill>
            <a:latin typeface="+mj-lt"/>
            <a:ea typeface="字魂105号-简雅黑" panose="00000500000000000000" pitchFamily="2" charset="-122"/>
            <a:sym typeface="字魂105号-简雅黑" panose="00000500000000000000" pitchFamily="2" charset="-122"/>
          </a:endParaRPr>
        </a:p>
      </dgm:t>
    </dgm:pt>
    <dgm:pt modelId="{003BC79D-4824-4360-A375-A151514112C8}" type="parTrans" cxnId="{D021FFF1-19E6-4DDE-BDAE-D3473FD9383F}">
      <dgm:prSet/>
      <dgm:spPr/>
      <dgm:t>
        <a:bodyPr/>
        <a:lstStyle/>
        <a:p>
          <a:pPr>
            <a:lnSpc>
              <a:spcPct val="125000"/>
            </a:lnSpc>
          </a:pPr>
          <a:endParaRPr lang="en-US" sz="900">
            <a:solidFill>
              <a:sysClr val="windowText" lastClr="000000"/>
            </a:solidFill>
            <a:latin typeface="Raleway thin" pitchFamily="34" charset="0"/>
          </a:endParaRPr>
        </a:p>
      </dgm:t>
    </dgm:pt>
    <dgm:pt modelId="{1C79872D-5AEF-48CE-8446-015EBB8125B9}" type="sibTrans" cxnId="{D021FFF1-19E6-4DDE-BDAE-D3473FD9383F}">
      <dgm:prSet/>
      <dgm:spPr/>
      <dgm:t>
        <a:bodyPr/>
        <a:lstStyle/>
        <a:p>
          <a:pPr>
            <a:lnSpc>
              <a:spcPct val="125000"/>
            </a:lnSpc>
          </a:pPr>
          <a:endParaRPr lang="en-US" sz="900">
            <a:solidFill>
              <a:sysClr val="windowText" lastClr="000000"/>
            </a:solidFill>
            <a:latin typeface="Raleway thin" pitchFamily="34" charset="0"/>
          </a:endParaRPr>
        </a:p>
      </dgm:t>
    </dgm:pt>
    <dgm:pt modelId="{078B06F2-6419-44B2-A816-E8F9246A84FF}">
      <dgm:prSet phldrT="[Text]" custT="1"/>
      <dgm:spPr>
        <a:noFill/>
        <a:ln w="57150">
          <a:solidFill>
            <a:srgbClr val="1672FB"/>
          </a:solidFill>
        </a:ln>
      </dgm:spPr>
      <dgm:t>
        <a:bodyPr/>
        <a:lstStyle/>
        <a:p>
          <a:pPr>
            <a:lnSpc>
              <a:spcPct val="125000"/>
            </a:lnSpc>
          </a:pPr>
          <a:r>
            <a:rPr lang="zh-CN" altLang="en-US" sz="1050" b="1" dirty="0">
              <a:solidFill>
                <a:schemeClr val="tx1"/>
              </a:solidFill>
              <a:latin typeface="+mn-lt"/>
              <a:ea typeface="字魂105号-简雅黑" panose="00000500000000000000" pitchFamily="2" charset="-122"/>
              <a:sym typeface="字魂105号-简雅黑" panose="00000500000000000000" pitchFamily="2" charset="-122"/>
            </a:rPr>
            <a:t>懒人听书收费业务收入占比大幅增长</a:t>
          </a:r>
          <a:endParaRPr lang="en-US" sz="1050" b="1" dirty="0">
            <a:solidFill>
              <a:schemeClr val="tx1"/>
            </a:solidFill>
            <a:latin typeface="+mn-lt"/>
            <a:ea typeface="字魂105号-简雅黑" panose="00000500000000000000" pitchFamily="2" charset="-122"/>
            <a:sym typeface="字魂105号-简雅黑" panose="00000500000000000000" pitchFamily="2" charset="-122"/>
          </a:endParaRPr>
        </a:p>
      </dgm:t>
    </dgm:pt>
    <dgm:pt modelId="{51A9F69B-BE1A-4459-80E6-884EDF3ABF7A}" type="parTrans" cxnId="{F89B0DB0-5AAD-4E38-A8CE-14CF3728F198}">
      <dgm:prSet/>
      <dgm:spPr/>
      <dgm:t>
        <a:bodyPr/>
        <a:lstStyle/>
        <a:p>
          <a:endParaRPr lang="zh-CN" altLang="en-US"/>
        </a:p>
      </dgm:t>
    </dgm:pt>
    <dgm:pt modelId="{34E76F11-B85C-4BE6-9DC1-37CCD60950A3}" type="sibTrans" cxnId="{F89B0DB0-5AAD-4E38-A8CE-14CF3728F198}">
      <dgm:prSet/>
      <dgm:spPr/>
      <dgm:t>
        <a:bodyPr/>
        <a:lstStyle/>
        <a:p>
          <a:endParaRPr lang="zh-CN" altLang="en-US"/>
        </a:p>
      </dgm:t>
    </dgm:pt>
    <dgm:pt modelId="{43A535E5-4F77-450D-B51F-E6F056AD0AB9}">
      <dgm:prSet phldrT="[Text]" custT="1"/>
      <dgm:spPr>
        <a:noFill/>
        <a:ln w="57150">
          <a:solidFill>
            <a:srgbClr val="1672FB"/>
          </a:solidFill>
        </a:ln>
      </dgm:spPr>
      <dgm:t>
        <a:bodyPr/>
        <a:lstStyle/>
        <a:p>
          <a:pPr>
            <a:lnSpc>
              <a:spcPct val="125000"/>
            </a:lnSpc>
          </a:pPr>
          <a:r>
            <a:rPr lang="zh-CN" altLang="en-US" sz="1050" b="1" dirty="0">
              <a:solidFill>
                <a:schemeClr val="tx1"/>
              </a:solidFill>
              <a:latin typeface="+mn-lt"/>
              <a:ea typeface="字魂105号-简雅黑" panose="00000500000000000000" pitchFamily="2" charset="-122"/>
              <a:sym typeface="字魂105号-简雅黑" panose="00000500000000000000" pitchFamily="2" charset="-122"/>
            </a:rPr>
            <a:t>芽芽故事</a:t>
          </a:r>
          <a:endParaRPr lang="en-US" sz="1050" b="1" dirty="0">
            <a:solidFill>
              <a:schemeClr val="tx1"/>
            </a:solidFill>
            <a:latin typeface="+mn-lt"/>
            <a:ea typeface="字魂105号-简雅黑" panose="00000500000000000000" pitchFamily="2" charset="-122"/>
            <a:sym typeface="字魂105号-简雅黑" panose="00000500000000000000" pitchFamily="2" charset="-122"/>
          </a:endParaRPr>
        </a:p>
      </dgm:t>
    </dgm:pt>
    <dgm:pt modelId="{808CC1D6-1EFF-4114-AA90-7DB4C3706270}" type="sibTrans" cxnId="{E009654F-C179-415C-B83C-3D1F4492163C}">
      <dgm:prSet/>
      <dgm:spPr/>
      <dgm:t>
        <a:bodyPr/>
        <a:lstStyle/>
        <a:p>
          <a:endParaRPr lang="zh-CN" altLang="en-US"/>
        </a:p>
      </dgm:t>
    </dgm:pt>
    <dgm:pt modelId="{6C0BAEF4-129E-480B-B37C-8D63EE8B1209}" type="parTrans" cxnId="{E009654F-C179-415C-B83C-3D1F4492163C}">
      <dgm:prSet/>
      <dgm:spPr/>
      <dgm:t>
        <a:bodyPr/>
        <a:lstStyle/>
        <a:p>
          <a:endParaRPr lang="zh-CN" altLang="en-US"/>
        </a:p>
      </dgm:t>
    </dgm:pt>
    <dgm:pt modelId="{32B4F082-5019-47CD-AC74-70644140BC14}">
      <dgm:prSet phldrT="[Text]" custT="1"/>
      <dgm:spPr>
        <a:noFill/>
        <a:ln w="57150">
          <a:solidFill>
            <a:srgbClr val="1672FB"/>
          </a:solidFill>
        </a:ln>
      </dgm:spPr>
      <dgm:t>
        <a:bodyPr/>
        <a:lstStyle/>
        <a:p>
          <a:pPr>
            <a:lnSpc>
              <a:spcPct val="125000"/>
            </a:lnSpc>
          </a:pPr>
          <a:r>
            <a:rPr lang="zh-CN" altLang="en-US" sz="1050" b="1" dirty="0">
              <a:solidFill>
                <a:schemeClr val="tx1"/>
              </a:solidFill>
              <a:latin typeface="+mn-lt"/>
              <a:ea typeface="字魂105号-简雅黑" panose="00000500000000000000" pitchFamily="2" charset="-122"/>
              <a:sym typeface="字魂105号-简雅黑" panose="00000500000000000000" pitchFamily="2" charset="-122"/>
            </a:rPr>
            <a:t>听书号</a:t>
          </a:r>
          <a:endParaRPr lang="en-US" sz="1050" b="1" dirty="0">
            <a:solidFill>
              <a:schemeClr val="tx1"/>
            </a:solidFill>
            <a:latin typeface="+mn-lt"/>
            <a:ea typeface="字魂105号-简雅黑" panose="00000500000000000000" pitchFamily="2" charset="-122"/>
            <a:sym typeface="字魂105号-简雅黑" panose="00000500000000000000" pitchFamily="2" charset="-122"/>
          </a:endParaRPr>
        </a:p>
      </dgm:t>
    </dgm:pt>
    <dgm:pt modelId="{30585613-2B95-466D-81A9-028E0FAA0B3E}" type="parTrans" cxnId="{8B52FFD2-F5D6-46B4-9133-E68F3FE111B6}">
      <dgm:prSet/>
      <dgm:spPr/>
      <dgm:t>
        <a:bodyPr/>
        <a:lstStyle/>
        <a:p>
          <a:endParaRPr lang="zh-CN" altLang="en-US"/>
        </a:p>
      </dgm:t>
    </dgm:pt>
    <dgm:pt modelId="{20B07090-2358-4D32-89A2-5464E6E540E6}" type="sibTrans" cxnId="{8B52FFD2-F5D6-46B4-9133-E68F3FE111B6}">
      <dgm:prSet/>
      <dgm:spPr/>
      <dgm:t>
        <a:bodyPr/>
        <a:lstStyle/>
        <a:p>
          <a:endParaRPr lang="zh-CN" altLang="en-US"/>
        </a:p>
      </dgm:t>
    </dgm:pt>
    <dgm:pt modelId="{67C8EE21-877C-4492-8687-E0BB89D3338B}" type="pres">
      <dgm:prSet presAssocID="{2A5CB63E-2692-4B7D-8340-E2F6BBC94059}" presName="cycleMatrixDiagram" presStyleCnt="0">
        <dgm:presLayoutVars>
          <dgm:chMax val="1"/>
          <dgm:dir/>
          <dgm:animLvl val="lvl"/>
          <dgm:resizeHandles val="exact"/>
        </dgm:presLayoutVars>
      </dgm:prSet>
      <dgm:spPr/>
    </dgm:pt>
    <dgm:pt modelId="{517008D9-D03B-43D7-B8CE-A99289329418}" type="pres">
      <dgm:prSet presAssocID="{2A5CB63E-2692-4B7D-8340-E2F6BBC94059}" presName="children" presStyleCnt="0"/>
      <dgm:spPr/>
    </dgm:pt>
    <dgm:pt modelId="{1925ED66-482B-4AA8-A494-C020C9907A2B}" type="pres">
      <dgm:prSet presAssocID="{2A5CB63E-2692-4B7D-8340-E2F6BBC94059}" presName="child1group" presStyleCnt="0"/>
      <dgm:spPr/>
    </dgm:pt>
    <dgm:pt modelId="{02F26331-D80C-4767-B3D0-919BEEA6A551}" type="pres">
      <dgm:prSet presAssocID="{2A5CB63E-2692-4B7D-8340-E2F6BBC94059}" presName="child1" presStyleLbl="bgAcc1" presStyleIdx="0" presStyleCnt="4" custScaleY="118664"/>
      <dgm:spPr/>
    </dgm:pt>
    <dgm:pt modelId="{9F2993C7-DE46-407A-A122-1AB073BEB281}" type="pres">
      <dgm:prSet presAssocID="{2A5CB63E-2692-4B7D-8340-E2F6BBC94059}" presName="child1Text" presStyleLbl="bgAcc1" presStyleIdx="0" presStyleCnt="4">
        <dgm:presLayoutVars>
          <dgm:bulletEnabled val="1"/>
        </dgm:presLayoutVars>
      </dgm:prSet>
      <dgm:spPr/>
    </dgm:pt>
    <dgm:pt modelId="{331D7113-A157-403B-A443-15CED17742B2}" type="pres">
      <dgm:prSet presAssocID="{2A5CB63E-2692-4B7D-8340-E2F6BBC94059}" presName="child2group" presStyleCnt="0"/>
      <dgm:spPr/>
    </dgm:pt>
    <dgm:pt modelId="{CDB8F342-0AEA-4A2A-BCF0-8F2A67D3C94A}" type="pres">
      <dgm:prSet presAssocID="{2A5CB63E-2692-4B7D-8340-E2F6BBC94059}" presName="child2" presStyleLbl="bgAcc1" presStyleIdx="1" presStyleCnt="4"/>
      <dgm:spPr/>
    </dgm:pt>
    <dgm:pt modelId="{9E0B1AD8-B19E-4BD8-9AEC-8F2E92E2BFB4}" type="pres">
      <dgm:prSet presAssocID="{2A5CB63E-2692-4B7D-8340-E2F6BBC94059}" presName="child2Text" presStyleLbl="bgAcc1" presStyleIdx="1" presStyleCnt="4">
        <dgm:presLayoutVars>
          <dgm:bulletEnabled val="1"/>
        </dgm:presLayoutVars>
      </dgm:prSet>
      <dgm:spPr/>
    </dgm:pt>
    <dgm:pt modelId="{B2FC9214-AC19-4B7B-A56E-7A6409E314CA}" type="pres">
      <dgm:prSet presAssocID="{2A5CB63E-2692-4B7D-8340-E2F6BBC94059}" presName="child3group" presStyleCnt="0"/>
      <dgm:spPr/>
    </dgm:pt>
    <dgm:pt modelId="{3A1E06EE-9F6C-4F18-A60B-3675DB824219}" type="pres">
      <dgm:prSet presAssocID="{2A5CB63E-2692-4B7D-8340-E2F6BBC94059}" presName="child3" presStyleLbl="bgAcc1" presStyleIdx="2" presStyleCnt="4"/>
      <dgm:spPr/>
    </dgm:pt>
    <dgm:pt modelId="{84528AA4-8347-42B8-A842-A5681CEA5137}" type="pres">
      <dgm:prSet presAssocID="{2A5CB63E-2692-4B7D-8340-E2F6BBC94059}" presName="child3Text" presStyleLbl="bgAcc1" presStyleIdx="2" presStyleCnt="4">
        <dgm:presLayoutVars>
          <dgm:bulletEnabled val="1"/>
        </dgm:presLayoutVars>
      </dgm:prSet>
      <dgm:spPr/>
    </dgm:pt>
    <dgm:pt modelId="{0A316FEA-DCCA-47E4-AA48-D061F0A9FAA6}" type="pres">
      <dgm:prSet presAssocID="{2A5CB63E-2692-4B7D-8340-E2F6BBC94059}" presName="child4group" presStyleCnt="0"/>
      <dgm:spPr/>
    </dgm:pt>
    <dgm:pt modelId="{46CBCC78-2BFF-456E-B10B-BCD298577903}" type="pres">
      <dgm:prSet presAssocID="{2A5CB63E-2692-4B7D-8340-E2F6BBC94059}" presName="child4" presStyleLbl="bgAcc1" presStyleIdx="3" presStyleCnt="4" custScaleY="116057"/>
      <dgm:spPr/>
    </dgm:pt>
    <dgm:pt modelId="{39590B23-F22F-4D09-8413-A2F2666176C2}" type="pres">
      <dgm:prSet presAssocID="{2A5CB63E-2692-4B7D-8340-E2F6BBC94059}" presName="child4Text" presStyleLbl="bgAcc1" presStyleIdx="3" presStyleCnt="4">
        <dgm:presLayoutVars>
          <dgm:bulletEnabled val="1"/>
        </dgm:presLayoutVars>
      </dgm:prSet>
      <dgm:spPr/>
    </dgm:pt>
    <dgm:pt modelId="{018E6900-4B05-43C4-9AB8-2BE9C3A802B7}" type="pres">
      <dgm:prSet presAssocID="{2A5CB63E-2692-4B7D-8340-E2F6BBC94059}" presName="childPlaceholder" presStyleCnt="0"/>
      <dgm:spPr/>
    </dgm:pt>
    <dgm:pt modelId="{01435A63-0830-4988-8AF0-814E762A0C54}" type="pres">
      <dgm:prSet presAssocID="{2A5CB63E-2692-4B7D-8340-E2F6BBC94059}" presName="circle" presStyleCnt="0"/>
      <dgm:spPr/>
    </dgm:pt>
    <dgm:pt modelId="{F8BED2DE-5CA1-4855-8966-23A92FA5F0CB}" type="pres">
      <dgm:prSet presAssocID="{2A5CB63E-2692-4B7D-8340-E2F6BBC94059}" presName="quadrant1" presStyleLbl="node1" presStyleIdx="0" presStyleCnt="4">
        <dgm:presLayoutVars>
          <dgm:chMax val="1"/>
          <dgm:bulletEnabled val="1"/>
        </dgm:presLayoutVars>
      </dgm:prSet>
      <dgm:spPr/>
    </dgm:pt>
    <dgm:pt modelId="{B03F2F0B-7460-4514-8313-B9C5CC60C914}" type="pres">
      <dgm:prSet presAssocID="{2A5CB63E-2692-4B7D-8340-E2F6BBC94059}" presName="quadrant2" presStyleLbl="node1" presStyleIdx="1" presStyleCnt="4">
        <dgm:presLayoutVars>
          <dgm:chMax val="1"/>
          <dgm:bulletEnabled val="1"/>
        </dgm:presLayoutVars>
      </dgm:prSet>
      <dgm:spPr/>
    </dgm:pt>
    <dgm:pt modelId="{51F4E421-E7C4-4BF4-8D42-AB3EAEF42A68}" type="pres">
      <dgm:prSet presAssocID="{2A5CB63E-2692-4B7D-8340-E2F6BBC94059}" presName="quadrant3" presStyleLbl="node1" presStyleIdx="2" presStyleCnt="4">
        <dgm:presLayoutVars>
          <dgm:chMax val="1"/>
          <dgm:bulletEnabled val="1"/>
        </dgm:presLayoutVars>
      </dgm:prSet>
      <dgm:spPr/>
    </dgm:pt>
    <dgm:pt modelId="{6DF83317-5B86-4649-9CF8-9AF9C4FECAD8}" type="pres">
      <dgm:prSet presAssocID="{2A5CB63E-2692-4B7D-8340-E2F6BBC94059}" presName="quadrant4" presStyleLbl="node1" presStyleIdx="3" presStyleCnt="4">
        <dgm:presLayoutVars>
          <dgm:chMax val="1"/>
          <dgm:bulletEnabled val="1"/>
        </dgm:presLayoutVars>
      </dgm:prSet>
      <dgm:spPr/>
    </dgm:pt>
    <dgm:pt modelId="{63348DC9-D2A4-4862-AB7B-F5F6E57D5D73}" type="pres">
      <dgm:prSet presAssocID="{2A5CB63E-2692-4B7D-8340-E2F6BBC94059}" presName="quadrantPlaceholder" presStyleCnt="0"/>
      <dgm:spPr/>
    </dgm:pt>
    <dgm:pt modelId="{A135A91E-6674-473F-AA70-66FAFB79FE9B}" type="pres">
      <dgm:prSet presAssocID="{2A5CB63E-2692-4B7D-8340-E2F6BBC94059}" presName="center1" presStyleLbl="fgShp" presStyleIdx="0" presStyleCnt="2"/>
      <dgm:spPr>
        <a:solidFill>
          <a:schemeClr val="bg1"/>
        </a:solidFill>
        <a:ln>
          <a:noFill/>
        </a:ln>
      </dgm:spPr>
    </dgm:pt>
    <dgm:pt modelId="{32408D4E-EA30-4CB3-A224-71F2DD3A68F1}" type="pres">
      <dgm:prSet presAssocID="{2A5CB63E-2692-4B7D-8340-E2F6BBC94059}" presName="center2" presStyleLbl="fgShp" presStyleIdx="1" presStyleCnt="2"/>
      <dgm:spPr>
        <a:solidFill>
          <a:schemeClr val="bg1"/>
        </a:solidFill>
        <a:ln>
          <a:noFill/>
        </a:ln>
      </dgm:spPr>
    </dgm:pt>
  </dgm:ptLst>
  <dgm:cxnLst>
    <dgm:cxn modelId="{522D7012-4E9D-462A-A2EA-67BE071513EF}" srcId="{2A5CB63E-2692-4B7D-8340-E2F6BBC94059}" destId="{35CEB9CF-F7C2-41F9-9511-918C44EC33B7}" srcOrd="2" destOrd="0" parTransId="{F65D5B88-8D75-4DAB-92FF-BF835C480B4D}" sibTransId="{54400169-0B38-4DCA-B0E0-A3B2280DE79D}"/>
    <dgm:cxn modelId="{E2269020-92B5-405C-A1C4-096A7D7460D7}" type="presOf" srcId="{189BEA46-EB9C-4D5D-BC3F-990FAB2AA879}" destId="{84528AA4-8347-42B8-A842-A5681CEA5137}" srcOrd="1" destOrd="0" presId="urn:microsoft.com/office/officeart/2005/8/layout/cycle4"/>
    <dgm:cxn modelId="{301A6B25-D0AB-4F10-8ED5-F2D9F657967B}" type="presOf" srcId="{01D0C9DB-130F-45B0-9CA8-B45EB666DB95}" destId="{39590B23-F22F-4D09-8413-A2F2666176C2}" srcOrd="1" destOrd="0" presId="urn:microsoft.com/office/officeart/2005/8/layout/cycle4"/>
    <dgm:cxn modelId="{BDF70E2F-DB22-47D2-8108-4D10502E958F}" type="presOf" srcId="{7638F5E5-C8F7-4F63-A4A9-09401F629B5E}" destId="{CDB8F342-0AEA-4A2A-BCF0-8F2A67D3C94A}" srcOrd="0" destOrd="0" presId="urn:microsoft.com/office/officeart/2005/8/layout/cycle4"/>
    <dgm:cxn modelId="{0A438634-7018-4B39-97BC-F2358AF5234F}" type="presOf" srcId="{01D0C9DB-130F-45B0-9CA8-B45EB666DB95}" destId="{46CBCC78-2BFF-456E-B10B-BCD298577903}" srcOrd="0" destOrd="0" presId="urn:microsoft.com/office/officeart/2005/8/layout/cycle4"/>
    <dgm:cxn modelId="{8F643E64-18AE-48F8-9840-2041D30C1CA4}" type="presOf" srcId="{7638F5E5-C8F7-4F63-A4A9-09401F629B5E}" destId="{9E0B1AD8-B19E-4BD8-9AEC-8F2E92E2BFB4}" srcOrd="1" destOrd="0" presId="urn:microsoft.com/office/officeart/2005/8/layout/cycle4"/>
    <dgm:cxn modelId="{3C720D47-BC07-4399-8B3E-B74A0FBD3B40}" type="presOf" srcId="{189BEA46-EB9C-4D5D-BC3F-990FAB2AA879}" destId="{3A1E06EE-9F6C-4F18-A60B-3675DB824219}" srcOrd="0" destOrd="0" presId="urn:microsoft.com/office/officeart/2005/8/layout/cycle4"/>
    <dgm:cxn modelId="{B6957049-E6B9-4705-B2B2-D570068AA00B}" srcId="{2A5CB63E-2692-4B7D-8340-E2F6BBC94059}" destId="{DF511C39-510A-4993-90EB-42E83539669A}" srcOrd="0" destOrd="0" parTransId="{5306F7BC-6B01-4B2E-B5BF-814535B47925}" sibTransId="{D3BDD6C7-9390-4FBC-8814-77871406142C}"/>
    <dgm:cxn modelId="{DE9D644E-D89D-4145-916E-443ECFCCF667}" srcId="{2A5CB63E-2692-4B7D-8340-E2F6BBC94059}" destId="{9ECDBAB7-7C4D-4EC4-A685-C21BFEC83B13}" srcOrd="3" destOrd="0" parTransId="{A2D8399D-E131-4A4D-B325-BF8478D65A60}" sibTransId="{531EA134-13AA-4477-9BB4-017C8B3BAC84}"/>
    <dgm:cxn modelId="{E009654F-C179-415C-B83C-3D1F4492163C}" srcId="{DF511C39-510A-4993-90EB-42E83539669A}" destId="{43A535E5-4F77-450D-B51F-E6F056AD0AB9}" srcOrd="0" destOrd="0" parTransId="{6C0BAEF4-129E-480B-B37C-8D63EE8B1209}" sibTransId="{808CC1D6-1EFF-4114-AA90-7DB4C3706270}"/>
    <dgm:cxn modelId="{7A7D9756-89F1-4620-AE8A-2E71918EA835}" type="presOf" srcId="{36E353BB-B5CF-4D76-9E60-9D60F3964303}" destId="{B03F2F0B-7460-4514-8313-B9C5CC60C914}" srcOrd="0" destOrd="0" presId="urn:microsoft.com/office/officeart/2005/8/layout/cycle4"/>
    <dgm:cxn modelId="{D5151657-7318-4D57-9205-ACFE6A6FDF53}" type="presOf" srcId="{9ECDBAB7-7C4D-4EC4-A685-C21BFEC83B13}" destId="{6DF83317-5B86-4649-9CF8-9AF9C4FECAD8}" srcOrd="0" destOrd="0" presId="urn:microsoft.com/office/officeart/2005/8/layout/cycle4"/>
    <dgm:cxn modelId="{B2BFDA95-7818-4E33-85A7-2829E8AF4821}" type="presOf" srcId="{43A535E5-4F77-450D-B51F-E6F056AD0AB9}" destId="{9F2993C7-DE46-407A-A122-1AB073BEB281}" srcOrd="1" destOrd="0" presId="urn:microsoft.com/office/officeart/2005/8/layout/cycle4"/>
    <dgm:cxn modelId="{52090E9C-2303-4AA9-A782-2AE1D4E66799}" srcId="{2A5CB63E-2692-4B7D-8340-E2F6BBC94059}" destId="{36E353BB-B5CF-4D76-9E60-9D60F3964303}" srcOrd="1" destOrd="0" parTransId="{56D31FCA-B300-4D08-85DC-C425EA0EC117}" sibTransId="{54C81B6A-4B93-4D37-97CE-D634DB1BEDF6}"/>
    <dgm:cxn modelId="{F89B0DB0-5AAD-4E38-A8CE-14CF3728F198}" srcId="{DF511C39-510A-4993-90EB-42E83539669A}" destId="{078B06F2-6419-44B2-A816-E8F9246A84FF}" srcOrd="2" destOrd="0" parTransId="{51A9F69B-BE1A-4459-80E6-884EDF3ABF7A}" sibTransId="{34E76F11-B85C-4BE6-9DC1-37CCD60950A3}"/>
    <dgm:cxn modelId="{440B70BB-09DD-4BAD-8038-3ED9BB6CACBA}" type="presOf" srcId="{32B4F082-5019-47CD-AC74-70644140BC14}" destId="{9F2993C7-DE46-407A-A122-1AB073BEB281}" srcOrd="1" destOrd="1" presId="urn:microsoft.com/office/officeart/2005/8/layout/cycle4"/>
    <dgm:cxn modelId="{B8C93EBC-FBDF-4697-BC13-7D6FE6F6054A}" type="presOf" srcId="{078B06F2-6419-44B2-A816-E8F9246A84FF}" destId="{02F26331-D80C-4767-B3D0-919BEEA6A551}" srcOrd="0" destOrd="2" presId="urn:microsoft.com/office/officeart/2005/8/layout/cycle4"/>
    <dgm:cxn modelId="{09D773C1-C253-4D40-B5D4-9237D2F169E1}" type="presOf" srcId="{32B4F082-5019-47CD-AC74-70644140BC14}" destId="{02F26331-D80C-4767-B3D0-919BEEA6A551}" srcOrd="0" destOrd="1" presId="urn:microsoft.com/office/officeart/2005/8/layout/cycle4"/>
    <dgm:cxn modelId="{6BE1FDD1-826C-4F8F-B147-85C1218E8B2B}" type="presOf" srcId="{43A535E5-4F77-450D-B51F-E6F056AD0AB9}" destId="{02F26331-D80C-4767-B3D0-919BEEA6A551}" srcOrd="0" destOrd="0" presId="urn:microsoft.com/office/officeart/2005/8/layout/cycle4"/>
    <dgm:cxn modelId="{8B52FFD2-F5D6-46B4-9133-E68F3FE111B6}" srcId="{DF511C39-510A-4993-90EB-42E83539669A}" destId="{32B4F082-5019-47CD-AC74-70644140BC14}" srcOrd="1" destOrd="0" parTransId="{30585613-2B95-466D-81A9-028E0FAA0B3E}" sibTransId="{20B07090-2358-4D32-89A2-5464E6E540E6}"/>
    <dgm:cxn modelId="{B84CCAF1-DD97-4CD0-AD66-4535E8A33D03}" srcId="{36E353BB-B5CF-4D76-9E60-9D60F3964303}" destId="{7638F5E5-C8F7-4F63-A4A9-09401F629B5E}" srcOrd="0" destOrd="0" parTransId="{6E86F9B0-FE3A-42B4-B8E5-88D30481360F}" sibTransId="{D43DF108-3890-4B49-95BD-CD5FD1C001B5}"/>
    <dgm:cxn modelId="{65F0CFF1-0393-431F-9CFC-DCC841B4AB98}" type="presOf" srcId="{DF511C39-510A-4993-90EB-42E83539669A}" destId="{F8BED2DE-5CA1-4855-8966-23A92FA5F0CB}" srcOrd="0" destOrd="0" presId="urn:microsoft.com/office/officeart/2005/8/layout/cycle4"/>
    <dgm:cxn modelId="{D021FFF1-19E6-4DDE-BDAE-D3473FD9383F}" srcId="{9ECDBAB7-7C4D-4EC4-A685-C21BFEC83B13}" destId="{01D0C9DB-130F-45B0-9CA8-B45EB666DB95}" srcOrd="0" destOrd="0" parTransId="{003BC79D-4824-4360-A375-A151514112C8}" sibTransId="{1C79872D-5AEF-48CE-8446-015EBB8125B9}"/>
    <dgm:cxn modelId="{13C713F2-82EE-4B1A-BD91-A71EDD3526F8}" type="presOf" srcId="{2A5CB63E-2692-4B7D-8340-E2F6BBC94059}" destId="{67C8EE21-877C-4492-8687-E0BB89D3338B}" srcOrd="0" destOrd="0" presId="urn:microsoft.com/office/officeart/2005/8/layout/cycle4"/>
    <dgm:cxn modelId="{69BD96F6-2D83-41E0-AE51-A84F3AAA613F}" srcId="{35CEB9CF-F7C2-41F9-9511-918C44EC33B7}" destId="{189BEA46-EB9C-4D5D-BC3F-990FAB2AA879}" srcOrd="0" destOrd="0" parTransId="{11A1E05C-21FC-4B51-ADB9-F0101E90DDEF}" sibTransId="{550356B1-374D-4893-9E2F-30D17EF116A3}"/>
    <dgm:cxn modelId="{DC4B5BF8-2E50-4213-8872-02457862FF31}" type="presOf" srcId="{35CEB9CF-F7C2-41F9-9511-918C44EC33B7}" destId="{51F4E421-E7C4-4BF4-8D42-AB3EAEF42A68}" srcOrd="0" destOrd="0" presId="urn:microsoft.com/office/officeart/2005/8/layout/cycle4"/>
    <dgm:cxn modelId="{B0BD8DFE-B4BF-4DEC-8014-190E46608D0E}" type="presOf" srcId="{078B06F2-6419-44B2-A816-E8F9246A84FF}" destId="{9F2993C7-DE46-407A-A122-1AB073BEB281}" srcOrd="1" destOrd="2" presId="urn:microsoft.com/office/officeart/2005/8/layout/cycle4"/>
    <dgm:cxn modelId="{4608BDE1-DF0F-4031-9D20-C6352A061DCC}" type="presParOf" srcId="{67C8EE21-877C-4492-8687-E0BB89D3338B}" destId="{517008D9-D03B-43D7-B8CE-A99289329418}" srcOrd="0" destOrd="0" presId="urn:microsoft.com/office/officeart/2005/8/layout/cycle4"/>
    <dgm:cxn modelId="{5635BF8B-FAF2-419A-9865-695128932586}" type="presParOf" srcId="{517008D9-D03B-43D7-B8CE-A99289329418}" destId="{1925ED66-482B-4AA8-A494-C020C9907A2B}" srcOrd="0" destOrd="0" presId="urn:microsoft.com/office/officeart/2005/8/layout/cycle4"/>
    <dgm:cxn modelId="{F0B026EC-29CF-4F75-BF49-56CBB35A8425}" type="presParOf" srcId="{1925ED66-482B-4AA8-A494-C020C9907A2B}" destId="{02F26331-D80C-4767-B3D0-919BEEA6A551}" srcOrd="0" destOrd="0" presId="urn:microsoft.com/office/officeart/2005/8/layout/cycle4"/>
    <dgm:cxn modelId="{B6017085-7FF6-4880-B557-A490CF21703B}" type="presParOf" srcId="{1925ED66-482B-4AA8-A494-C020C9907A2B}" destId="{9F2993C7-DE46-407A-A122-1AB073BEB281}" srcOrd="1" destOrd="0" presId="urn:microsoft.com/office/officeart/2005/8/layout/cycle4"/>
    <dgm:cxn modelId="{9BD20BE4-163F-419F-83C9-BC59543D1CE3}" type="presParOf" srcId="{517008D9-D03B-43D7-B8CE-A99289329418}" destId="{331D7113-A157-403B-A443-15CED17742B2}" srcOrd="1" destOrd="0" presId="urn:microsoft.com/office/officeart/2005/8/layout/cycle4"/>
    <dgm:cxn modelId="{BB531859-E90D-4294-B956-2925CEA98656}" type="presParOf" srcId="{331D7113-A157-403B-A443-15CED17742B2}" destId="{CDB8F342-0AEA-4A2A-BCF0-8F2A67D3C94A}" srcOrd="0" destOrd="0" presId="urn:microsoft.com/office/officeart/2005/8/layout/cycle4"/>
    <dgm:cxn modelId="{18217749-E2D0-4354-95CE-EEEA5938EB00}" type="presParOf" srcId="{331D7113-A157-403B-A443-15CED17742B2}" destId="{9E0B1AD8-B19E-4BD8-9AEC-8F2E92E2BFB4}" srcOrd="1" destOrd="0" presId="urn:microsoft.com/office/officeart/2005/8/layout/cycle4"/>
    <dgm:cxn modelId="{724FE278-7BD4-439A-9130-2385364A06E4}" type="presParOf" srcId="{517008D9-D03B-43D7-B8CE-A99289329418}" destId="{B2FC9214-AC19-4B7B-A56E-7A6409E314CA}" srcOrd="2" destOrd="0" presId="urn:microsoft.com/office/officeart/2005/8/layout/cycle4"/>
    <dgm:cxn modelId="{9B521E80-965E-4BB8-A7B0-84C06F7F61A0}" type="presParOf" srcId="{B2FC9214-AC19-4B7B-A56E-7A6409E314CA}" destId="{3A1E06EE-9F6C-4F18-A60B-3675DB824219}" srcOrd="0" destOrd="0" presId="urn:microsoft.com/office/officeart/2005/8/layout/cycle4"/>
    <dgm:cxn modelId="{84F526A0-FB62-40F2-A09F-0ACDB69280E3}" type="presParOf" srcId="{B2FC9214-AC19-4B7B-A56E-7A6409E314CA}" destId="{84528AA4-8347-42B8-A842-A5681CEA5137}" srcOrd="1" destOrd="0" presId="urn:microsoft.com/office/officeart/2005/8/layout/cycle4"/>
    <dgm:cxn modelId="{88E8DDB8-12DF-473F-8D81-CD4DFE6F3E3F}" type="presParOf" srcId="{517008D9-D03B-43D7-B8CE-A99289329418}" destId="{0A316FEA-DCCA-47E4-AA48-D061F0A9FAA6}" srcOrd="3" destOrd="0" presId="urn:microsoft.com/office/officeart/2005/8/layout/cycle4"/>
    <dgm:cxn modelId="{1D237775-9216-489C-833B-53ACC985F565}" type="presParOf" srcId="{0A316FEA-DCCA-47E4-AA48-D061F0A9FAA6}" destId="{46CBCC78-2BFF-456E-B10B-BCD298577903}" srcOrd="0" destOrd="0" presId="urn:microsoft.com/office/officeart/2005/8/layout/cycle4"/>
    <dgm:cxn modelId="{DAE9BF37-F3B6-48C0-8651-C51E95DE29FB}" type="presParOf" srcId="{0A316FEA-DCCA-47E4-AA48-D061F0A9FAA6}" destId="{39590B23-F22F-4D09-8413-A2F2666176C2}" srcOrd="1" destOrd="0" presId="urn:microsoft.com/office/officeart/2005/8/layout/cycle4"/>
    <dgm:cxn modelId="{926D1E42-D390-4BF1-A8D4-94739CD165B1}" type="presParOf" srcId="{517008D9-D03B-43D7-B8CE-A99289329418}" destId="{018E6900-4B05-43C4-9AB8-2BE9C3A802B7}" srcOrd="4" destOrd="0" presId="urn:microsoft.com/office/officeart/2005/8/layout/cycle4"/>
    <dgm:cxn modelId="{9BDF3F9D-BB87-45CD-92D9-53FD8DB694BE}" type="presParOf" srcId="{67C8EE21-877C-4492-8687-E0BB89D3338B}" destId="{01435A63-0830-4988-8AF0-814E762A0C54}" srcOrd="1" destOrd="0" presId="urn:microsoft.com/office/officeart/2005/8/layout/cycle4"/>
    <dgm:cxn modelId="{14CA1217-E368-4094-9B98-A8886877CAA4}" type="presParOf" srcId="{01435A63-0830-4988-8AF0-814E762A0C54}" destId="{F8BED2DE-5CA1-4855-8966-23A92FA5F0CB}" srcOrd="0" destOrd="0" presId="urn:microsoft.com/office/officeart/2005/8/layout/cycle4"/>
    <dgm:cxn modelId="{7838FCC9-D9EC-4311-89D4-F9A455D2E870}" type="presParOf" srcId="{01435A63-0830-4988-8AF0-814E762A0C54}" destId="{B03F2F0B-7460-4514-8313-B9C5CC60C914}" srcOrd="1" destOrd="0" presId="urn:microsoft.com/office/officeart/2005/8/layout/cycle4"/>
    <dgm:cxn modelId="{26E0E449-D08A-410D-A1CF-5FFF8C579B6A}" type="presParOf" srcId="{01435A63-0830-4988-8AF0-814E762A0C54}" destId="{51F4E421-E7C4-4BF4-8D42-AB3EAEF42A68}" srcOrd="2" destOrd="0" presId="urn:microsoft.com/office/officeart/2005/8/layout/cycle4"/>
    <dgm:cxn modelId="{A254A780-6808-4AB6-8ED7-F08A328B44DD}" type="presParOf" srcId="{01435A63-0830-4988-8AF0-814E762A0C54}" destId="{6DF83317-5B86-4649-9CF8-9AF9C4FECAD8}" srcOrd="3" destOrd="0" presId="urn:microsoft.com/office/officeart/2005/8/layout/cycle4"/>
    <dgm:cxn modelId="{383DA4D3-8E63-4476-A6B2-F028FC72587C}" type="presParOf" srcId="{01435A63-0830-4988-8AF0-814E762A0C54}" destId="{63348DC9-D2A4-4862-AB7B-F5F6E57D5D73}" srcOrd="4" destOrd="0" presId="urn:microsoft.com/office/officeart/2005/8/layout/cycle4"/>
    <dgm:cxn modelId="{75E0DED5-6C05-4131-8A9D-8779F32508FA}" type="presParOf" srcId="{67C8EE21-877C-4492-8687-E0BB89D3338B}" destId="{A135A91E-6674-473F-AA70-66FAFB79FE9B}" srcOrd="2" destOrd="0" presId="urn:microsoft.com/office/officeart/2005/8/layout/cycle4"/>
    <dgm:cxn modelId="{D26F4A5F-4559-4248-8102-F36F6938817B}" type="presParOf" srcId="{67C8EE21-877C-4492-8687-E0BB89D3338B}" destId="{32408D4E-EA30-4CB3-A224-71F2DD3A68F1}"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E06EE-9F6C-4F18-A60B-3675DB824219}">
      <dsp:nvSpPr>
        <dsp:cNvPr id="0" name=""/>
        <dsp:cNvSpPr/>
      </dsp:nvSpPr>
      <dsp:spPr>
        <a:xfrm>
          <a:off x="4415135" y="3305067"/>
          <a:ext cx="2390038" cy="1548203"/>
        </a:xfrm>
        <a:prstGeom prst="roundRect">
          <a:avLst>
            <a:gd name="adj" fmla="val 10000"/>
          </a:avLst>
        </a:prstGeom>
        <a:noFill/>
        <a:ln w="57150" cap="flat" cmpd="sng" algn="ctr">
          <a:solidFill>
            <a:srgbClr val="1672F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r" defTabSz="466725">
            <a:lnSpc>
              <a:spcPct val="125000"/>
            </a:lnSpc>
            <a:spcBef>
              <a:spcPct val="0"/>
            </a:spcBef>
            <a:spcAft>
              <a:spcPct val="15000"/>
            </a:spcAft>
            <a:buChar char="•"/>
          </a:pPr>
          <a:r>
            <a:rPr lang="zh-CN" altLang="en-US" sz="1050" b="1" kern="12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公司与上游大版权商合作</a:t>
          </a:r>
          <a:r>
            <a:rPr lang="en-US" altLang="zh-CN" sz="1050" b="1" kern="12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1050" b="1" kern="12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接入内容量增长快速</a:t>
          </a:r>
          <a:endParaRPr lang="en-US" sz="1050" b="1" kern="12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sp:txBody>
      <dsp:txXfrm>
        <a:off x="5166155" y="3726127"/>
        <a:ext cx="1605009" cy="1093134"/>
      </dsp:txXfrm>
    </dsp:sp>
    <dsp:sp modelId="{46CBCC78-2BFF-456E-B10B-BCD298577903}">
      <dsp:nvSpPr>
        <dsp:cNvPr id="0" name=""/>
        <dsp:cNvSpPr/>
      </dsp:nvSpPr>
      <dsp:spPr>
        <a:xfrm>
          <a:off x="515597" y="3180770"/>
          <a:ext cx="2390038" cy="1796798"/>
        </a:xfrm>
        <a:prstGeom prst="roundRect">
          <a:avLst>
            <a:gd name="adj" fmla="val 10000"/>
          </a:avLst>
        </a:prstGeom>
        <a:noFill/>
        <a:ln w="57150" cap="flat" cmpd="sng" algn="ctr">
          <a:solidFill>
            <a:srgbClr val="1672F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66725">
            <a:lnSpc>
              <a:spcPct val="125000"/>
            </a:lnSpc>
            <a:spcBef>
              <a:spcPct val="0"/>
            </a:spcBef>
            <a:spcAft>
              <a:spcPct val="15000"/>
            </a:spcAft>
            <a:buChar char="•"/>
          </a:pPr>
          <a:r>
            <a:rPr lang="zh-CN" altLang="en-US" sz="1050" b="1" kern="1200" dirty="0">
              <a:solidFill>
                <a:schemeClr val="tx1"/>
              </a:solidFill>
              <a:latin typeface="+mj-lt"/>
              <a:ea typeface="字魂105号-简雅黑" panose="00000500000000000000" pitchFamily="2" charset="-122"/>
              <a:sym typeface="字魂105号-简雅黑" panose="00000500000000000000" pitchFamily="2" charset="-122"/>
            </a:rPr>
            <a:t>外部竞争环境非常激烈，出现喜马，蜻蜓，荔枝等比较大的竞争对手</a:t>
          </a:r>
          <a:endParaRPr lang="en-US" sz="1050" b="1" kern="1200" dirty="0">
            <a:solidFill>
              <a:schemeClr val="tx1"/>
            </a:solidFill>
            <a:latin typeface="+mj-lt"/>
            <a:ea typeface="字魂105号-简雅黑" panose="00000500000000000000" pitchFamily="2" charset="-122"/>
            <a:sym typeface="字魂105号-简雅黑" panose="00000500000000000000" pitchFamily="2" charset="-122"/>
          </a:endParaRPr>
        </a:p>
      </dsp:txBody>
      <dsp:txXfrm>
        <a:off x="555067" y="3669439"/>
        <a:ext cx="1594087" cy="1268658"/>
      </dsp:txXfrm>
    </dsp:sp>
    <dsp:sp modelId="{CDB8F342-0AEA-4A2A-BCF0-8F2A67D3C94A}">
      <dsp:nvSpPr>
        <dsp:cNvPr id="0" name=""/>
        <dsp:cNvSpPr/>
      </dsp:nvSpPr>
      <dsp:spPr>
        <a:xfrm>
          <a:off x="4415135" y="15135"/>
          <a:ext cx="2390038" cy="1548203"/>
        </a:xfrm>
        <a:prstGeom prst="roundRect">
          <a:avLst>
            <a:gd name="adj" fmla="val 10000"/>
          </a:avLst>
        </a:prstGeom>
        <a:noFill/>
        <a:ln w="57150" cap="flat" cmpd="sng" algn="ctr">
          <a:solidFill>
            <a:srgbClr val="1672F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r" defTabSz="466725">
            <a:lnSpc>
              <a:spcPct val="125000"/>
            </a:lnSpc>
            <a:spcBef>
              <a:spcPct val="0"/>
            </a:spcBef>
            <a:spcAft>
              <a:spcPct val="15000"/>
            </a:spcAft>
            <a:buChar char="•"/>
          </a:pPr>
          <a:r>
            <a:rPr lang="zh-CN" altLang="en-US" sz="1050" b="1" kern="1200" dirty="0">
              <a:solidFill>
                <a:schemeClr val="tx1"/>
              </a:solidFill>
              <a:latin typeface="+mj-lt"/>
              <a:ea typeface="字魂105号-简雅黑" panose="00000500000000000000" pitchFamily="2" charset="-122"/>
              <a:sym typeface="字魂105号-简雅黑" panose="00000500000000000000" pitchFamily="2" charset="-122"/>
            </a:rPr>
            <a:t>组织架构变化，人数增加到</a:t>
          </a:r>
          <a:r>
            <a:rPr lang="en-US" altLang="zh-CN" sz="1050" b="1" kern="1200" dirty="0">
              <a:solidFill>
                <a:schemeClr val="tx1"/>
              </a:solidFill>
              <a:latin typeface="+mj-lt"/>
              <a:ea typeface="字魂105号-简雅黑" panose="00000500000000000000" pitchFamily="2" charset="-122"/>
              <a:sym typeface="字魂105号-简雅黑" panose="00000500000000000000" pitchFamily="2" charset="-122"/>
            </a:rPr>
            <a:t>50</a:t>
          </a:r>
          <a:r>
            <a:rPr lang="zh-CN" altLang="en-US" sz="1050" b="1" kern="1200" dirty="0">
              <a:solidFill>
                <a:schemeClr val="tx1"/>
              </a:solidFill>
              <a:latin typeface="+mj-lt"/>
              <a:ea typeface="字魂105号-简雅黑" panose="00000500000000000000" pitchFamily="2" charset="-122"/>
              <a:sym typeface="字魂105号-简雅黑" panose="00000500000000000000" pitchFamily="2" charset="-122"/>
            </a:rPr>
            <a:t>人</a:t>
          </a:r>
          <a:r>
            <a:rPr lang="en-US" altLang="zh-CN" sz="1050" b="1" kern="1200" dirty="0">
              <a:solidFill>
                <a:schemeClr val="tx1"/>
              </a:solidFill>
              <a:latin typeface="+mj-lt"/>
              <a:ea typeface="字魂105号-简雅黑" panose="00000500000000000000" pitchFamily="2" charset="-122"/>
              <a:sym typeface="字魂105号-简雅黑" panose="00000500000000000000" pitchFamily="2" charset="-122"/>
            </a:rPr>
            <a:t>,</a:t>
          </a:r>
          <a:r>
            <a:rPr lang="zh-CN" altLang="en-US" sz="1050" b="1" kern="1200" dirty="0">
              <a:solidFill>
                <a:schemeClr val="tx1"/>
              </a:solidFill>
              <a:latin typeface="+mj-lt"/>
              <a:ea typeface="字魂105号-简雅黑" panose="00000500000000000000" pitchFamily="2" charset="-122"/>
              <a:sym typeface="字魂105号-简雅黑" panose="00000500000000000000" pitchFamily="2" charset="-122"/>
            </a:rPr>
            <a:t>拆分为</a:t>
          </a:r>
          <a:r>
            <a:rPr lang="en-US" altLang="zh-CN" sz="1050" b="1" kern="1200" dirty="0">
              <a:solidFill>
                <a:schemeClr val="tx1"/>
              </a:solidFill>
              <a:latin typeface="+mj-lt"/>
              <a:ea typeface="字魂105号-简雅黑" panose="00000500000000000000" pitchFamily="2" charset="-122"/>
              <a:sym typeface="字魂105号-简雅黑" panose="00000500000000000000" pitchFamily="2" charset="-122"/>
            </a:rPr>
            <a:t>8</a:t>
          </a:r>
          <a:r>
            <a:rPr lang="zh-CN" altLang="en-US" sz="1050" b="1" kern="1200" dirty="0">
              <a:solidFill>
                <a:schemeClr val="tx1"/>
              </a:solidFill>
              <a:latin typeface="+mj-lt"/>
              <a:ea typeface="字魂105号-简雅黑" panose="00000500000000000000" pitchFamily="2" charset="-122"/>
              <a:sym typeface="字魂105号-简雅黑" panose="00000500000000000000" pitchFamily="2" charset="-122"/>
            </a:rPr>
            <a:t>个团队</a:t>
          </a:r>
          <a:endParaRPr lang="en-US" sz="1050" b="1" kern="1200" dirty="0">
            <a:solidFill>
              <a:schemeClr val="tx1"/>
            </a:solidFill>
            <a:latin typeface="+mj-lt"/>
            <a:ea typeface="字魂105号-简雅黑" panose="00000500000000000000" pitchFamily="2" charset="-122"/>
            <a:sym typeface="字魂105号-简雅黑" panose="00000500000000000000" pitchFamily="2" charset="-122"/>
          </a:endParaRPr>
        </a:p>
      </dsp:txBody>
      <dsp:txXfrm>
        <a:off x="5166155" y="49144"/>
        <a:ext cx="1605009" cy="1093134"/>
      </dsp:txXfrm>
    </dsp:sp>
    <dsp:sp modelId="{02F26331-D80C-4767-B3D0-919BEEA6A551}">
      <dsp:nvSpPr>
        <dsp:cNvPr id="0" name=""/>
        <dsp:cNvSpPr/>
      </dsp:nvSpPr>
      <dsp:spPr>
        <a:xfrm>
          <a:off x="515597" y="-129342"/>
          <a:ext cx="2390038" cy="1837160"/>
        </a:xfrm>
        <a:prstGeom prst="roundRect">
          <a:avLst>
            <a:gd name="adj" fmla="val 10000"/>
          </a:avLst>
        </a:prstGeom>
        <a:noFill/>
        <a:ln w="57150" cap="flat" cmpd="sng" algn="ctr">
          <a:solidFill>
            <a:srgbClr val="1672FB"/>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66725">
            <a:lnSpc>
              <a:spcPct val="125000"/>
            </a:lnSpc>
            <a:spcBef>
              <a:spcPct val="0"/>
            </a:spcBef>
            <a:spcAft>
              <a:spcPct val="15000"/>
            </a:spcAft>
            <a:buChar char="•"/>
          </a:pPr>
          <a:r>
            <a:rPr lang="zh-CN" altLang="en-US" sz="1050" b="1" kern="1200" dirty="0">
              <a:solidFill>
                <a:schemeClr val="tx1"/>
              </a:solidFill>
              <a:latin typeface="+mn-lt"/>
              <a:ea typeface="字魂105号-简雅黑" panose="00000500000000000000" pitchFamily="2" charset="-122"/>
              <a:sym typeface="字魂105号-简雅黑" panose="00000500000000000000" pitchFamily="2" charset="-122"/>
            </a:rPr>
            <a:t>芽芽故事</a:t>
          </a:r>
          <a:endParaRPr lang="en-US" sz="1050" b="1" kern="1200" dirty="0">
            <a:solidFill>
              <a:schemeClr val="tx1"/>
            </a:solidFill>
            <a:latin typeface="+mn-lt"/>
            <a:ea typeface="字魂105号-简雅黑" panose="00000500000000000000" pitchFamily="2" charset="-122"/>
            <a:sym typeface="字魂105号-简雅黑" panose="00000500000000000000" pitchFamily="2" charset="-122"/>
          </a:endParaRPr>
        </a:p>
        <a:p>
          <a:pPr marL="57150" lvl="1" indent="-57150" algn="l" defTabSz="466725">
            <a:lnSpc>
              <a:spcPct val="125000"/>
            </a:lnSpc>
            <a:spcBef>
              <a:spcPct val="0"/>
            </a:spcBef>
            <a:spcAft>
              <a:spcPct val="15000"/>
            </a:spcAft>
            <a:buChar char="•"/>
          </a:pPr>
          <a:r>
            <a:rPr lang="zh-CN" altLang="en-US" sz="1050" b="1" kern="1200" dirty="0">
              <a:solidFill>
                <a:schemeClr val="tx1"/>
              </a:solidFill>
              <a:latin typeface="+mn-lt"/>
              <a:ea typeface="字魂105号-简雅黑" panose="00000500000000000000" pitchFamily="2" charset="-122"/>
              <a:sym typeface="字魂105号-简雅黑" panose="00000500000000000000" pitchFamily="2" charset="-122"/>
            </a:rPr>
            <a:t>听书号</a:t>
          </a:r>
          <a:endParaRPr lang="en-US" sz="1050" b="1" kern="1200" dirty="0">
            <a:solidFill>
              <a:schemeClr val="tx1"/>
            </a:solidFill>
            <a:latin typeface="+mn-lt"/>
            <a:ea typeface="字魂105号-简雅黑" panose="00000500000000000000" pitchFamily="2" charset="-122"/>
            <a:sym typeface="字魂105号-简雅黑" panose="00000500000000000000" pitchFamily="2" charset="-122"/>
          </a:endParaRPr>
        </a:p>
        <a:p>
          <a:pPr marL="57150" lvl="1" indent="-57150" algn="l" defTabSz="466725">
            <a:lnSpc>
              <a:spcPct val="125000"/>
            </a:lnSpc>
            <a:spcBef>
              <a:spcPct val="0"/>
            </a:spcBef>
            <a:spcAft>
              <a:spcPct val="15000"/>
            </a:spcAft>
            <a:buChar char="•"/>
          </a:pPr>
          <a:r>
            <a:rPr lang="zh-CN" altLang="en-US" sz="1050" b="1" kern="1200" dirty="0">
              <a:solidFill>
                <a:schemeClr val="tx1"/>
              </a:solidFill>
              <a:latin typeface="+mn-lt"/>
              <a:ea typeface="字魂105号-简雅黑" panose="00000500000000000000" pitchFamily="2" charset="-122"/>
              <a:sym typeface="字魂105号-简雅黑" panose="00000500000000000000" pitchFamily="2" charset="-122"/>
            </a:rPr>
            <a:t>懒人听书收费业务收入占比大幅增长</a:t>
          </a:r>
          <a:endParaRPr lang="en-US" sz="1050" b="1" kern="1200" dirty="0">
            <a:solidFill>
              <a:schemeClr val="tx1"/>
            </a:solidFill>
            <a:latin typeface="+mn-lt"/>
            <a:ea typeface="字魂105号-简雅黑" panose="00000500000000000000" pitchFamily="2" charset="-122"/>
            <a:sym typeface="字魂105号-简雅黑" panose="00000500000000000000" pitchFamily="2" charset="-122"/>
          </a:endParaRPr>
        </a:p>
      </dsp:txBody>
      <dsp:txXfrm>
        <a:off x="555953" y="-88986"/>
        <a:ext cx="1592315" cy="1297158"/>
      </dsp:txXfrm>
    </dsp:sp>
    <dsp:sp modelId="{F8BED2DE-5CA1-4855-8966-23A92FA5F0CB}">
      <dsp:nvSpPr>
        <dsp:cNvPr id="0" name=""/>
        <dsp:cNvSpPr/>
      </dsp:nvSpPr>
      <dsp:spPr>
        <a:xfrm>
          <a:off x="1517091" y="280818"/>
          <a:ext cx="2094912" cy="2094912"/>
        </a:xfrm>
        <a:prstGeom prst="pieWedge">
          <a:avLst/>
        </a:prstGeom>
        <a:solidFill>
          <a:srgbClr val="1672F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125000"/>
            </a:lnSpc>
            <a:spcBef>
              <a:spcPct val="0"/>
            </a:spcBef>
            <a:spcAft>
              <a:spcPct val="35000"/>
            </a:spcAft>
            <a:buNone/>
          </a:pPr>
          <a:endParaRPr lang="en-US" sz="900" kern="12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sp:txBody>
      <dsp:txXfrm>
        <a:off x="2130677" y="894404"/>
        <a:ext cx="1481326" cy="1481326"/>
      </dsp:txXfrm>
    </dsp:sp>
    <dsp:sp modelId="{B03F2F0B-7460-4514-8313-B9C5CC60C914}">
      <dsp:nvSpPr>
        <dsp:cNvPr id="0" name=""/>
        <dsp:cNvSpPr/>
      </dsp:nvSpPr>
      <dsp:spPr>
        <a:xfrm rot="5400000">
          <a:off x="3708767" y="280818"/>
          <a:ext cx="2094912" cy="2094912"/>
        </a:xfrm>
        <a:prstGeom prst="pieWedge">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125000"/>
            </a:lnSpc>
            <a:spcBef>
              <a:spcPct val="0"/>
            </a:spcBef>
            <a:spcAft>
              <a:spcPct val="35000"/>
            </a:spcAft>
            <a:buNone/>
          </a:pPr>
          <a:endParaRPr lang="en-US" sz="900" kern="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sp:txBody>
      <dsp:txXfrm rot="-5400000">
        <a:off x="3708767" y="894404"/>
        <a:ext cx="1481326" cy="1481326"/>
      </dsp:txXfrm>
    </dsp:sp>
    <dsp:sp modelId="{51F4E421-E7C4-4BF4-8D42-AB3EAEF42A68}">
      <dsp:nvSpPr>
        <dsp:cNvPr id="0" name=""/>
        <dsp:cNvSpPr/>
      </dsp:nvSpPr>
      <dsp:spPr>
        <a:xfrm rot="10800000">
          <a:off x="3708767" y="2472494"/>
          <a:ext cx="2094912" cy="2094912"/>
        </a:xfrm>
        <a:prstGeom prst="pieWedge">
          <a:avLst/>
        </a:prstGeom>
        <a:solidFill>
          <a:srgbClr val="1672F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125000"/>
            </a:lnSpc>
            <a:spcBef>
              <a:spcPct val="0"/>
            </a:spcBef>
            <a:spcAft>
              <a:spcPct val="35000"/>
            </a:spcAft>
            <a:buNone/>
          </a:pPr>
          <a:endParaRPr lang="en-US" sz="900" kern="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sp:txBody>
      <dsp:txXfrm rot="10800000">
        <a:off x="3708767" y="2472494"/>
        <a:ext cx="1481326" cy="1481326"/>
      </dsp:txXfrm>
    </dsp:sp>
    <dsp:sp modelId="{6DF83317-5B86-4649-9CF8-9AF9C4FECAD8}">
      <dsp:nvSpPr>
        <dsp:cNvPr id="0" name=""/>
        <dsp:cNvSpPr/>
      </dsp:nvSpPr>
      <dsp:spPr>
        <a:xfrm rot="16200000">
          <a:off x="1517091" y="2472494"/>
          <a:ext cx="2094912" cy="2094912"/>
        </a:xfrm>
        <a:prstGeom prst="pieWedge">
          <a:avLst/>
        </a:prstGeom>
        <a:solidFill>
          <a:schemeClr val="bg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125000"/>
            </a:lnSpc>
            <a:spcBef>
              <a:spcPct val="0"/>
            </a:spcBef>
            <a:spcAft>
              <a:spcPct val="35000"/>
            </a:spcAft>
            <a:buNone/>
          </a:pPr>
          <a:endParaRPr lang="en-US" sz="900" kern="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dsp:txBody>
      <dsp:txXfrm rot="5400000">
        <a:off x="2130677" y="2472494"/>
        <a:ext cx="1481326" cy="1481326"/>
      </dsp:txXfrm>
    </dsp:sp>
    <dsp:sp modelId="{A135A91E-6674-473F-AA70-66FAFB79FE9B}">
      <dsp:nvSpPr>
        <dsp:cNvPr id="0" name=""/>
        <dsp:cNvSpPr/>
      </dsp:nvSpPr>
      <dsp:spPr>
        <a:xfrm>
          <a:off x="3298735" y="1988680"/>
          <a:ext cx="723301" cy="628957"/>
        </a:xfrm>
        <a:prstGeom prst="circularArrow">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2408D4E-EA30-4CB3-A224-71F2DD3A68F1}">
      <dsp:nvSpPr>
        <dsp:cNvPr id="0" name=""/>
        <dsp:cNvSpPr/>
      </dsp:nvSpPr>
      <dsp:spPr>
        <a:xfrm rot="10800000">
          <a:off x="3298735" y="2230587"/>
          <a:ext cx="723301" cy="628957"/>
        </a:xfrm>
        <a:prstGeom prst="circularArrow">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858B7-DEFC-4084-B9A3-21956C367F77}"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A8F70-FC19-449C-BCF6-CA9BB7A459EB}" type="slidenum">
              <a:rPr lang="zh-CN" altLang="en-US" smtClean="0"/>
              <a:t>‹#›</a:t>
            </a:fld>
            <a:endParaRPr lang="zh-CN" altLang="en-US"/>
          </a:p>
        </p:txBody>
      </p:sp>
    </p:spTree>
    <p:extLst>
      <p:ext uri="{BB962C8B-B14F-4D97-AF65-F5344CB8AC3E}">
        <p14:creationId xmlns:p14="http://schemas.microsoft.com/office/powerpoint/2010/main" val="3918475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2</a:t>
            </a:fld>
            <a:endParaRPr lang="zh-CN" altLang="en-US"/>
          </a:p>
        </p:txBody>
      </p:sp>
    </p:spTree>
    <p:extLst>
      <p:ext uri="{BB962C8B-B14F-4D97-AF65-F5344CB8AC3E}">
        <p14:creationId xmlns:p14="http://schemas.microsoft.com/office/powerpoint/2010/main" val="62530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12</a:t>
            </a:fld>
            <a:endParaRPr lang="zh-CN" altLang="en-US"/>
          </a:p>
        </p:txBody>
      </p:sp>
    </p:spTree>
    <p:extLst>
      <p:ext uri="{BB962C8B-B14F-4D97-AF65-F5344CB8AC3E}">
        <p14:creationId xmlns:p14="http://schemas.microsoft.com/office/powerpoint/2010/main" val="2442244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这个项目在</a:t>
            </a:r>
            <a:r>
              <a:rPr lang="en-US" altLang="zh-CN" dirty="0"/>
              <a:t>18</a:t>
            </a:r>
            <a:r>
              <a:rPr lang="zh-CN" altLang="en-US" dirty="0"/>
              <a:t>年底就结束了，当时由于人手原因，整个项目</a:t>
            </a:r>
            <a:r>
              <a:rPr lang="en-US" altLang="zh-CN" dirty="0"/>
              <a:t>90%</a:t>
            </a:r>
            <a:r>
              <a:rPr lang="zh-CN" altLang="en-US" dirty="0"/>
              <a:t>以上的内容是我一个人在主导设计和推进。如大家刚刚所了解的那样，这个项目给公司和业务带来了非常积极的意义，同时也给我个人带来了很大的提升。</a:t>
            </a:r>
          </a:p>
        </p:txBody>
      </p:sp>
      <p:sp>
        <p:nvSpPr>
          <p:cNvPr id="4" name="灯片编号占位符 3"/>
          <p:cNvSpPr>
            <a:spLocks noGrp="1"/>
          </p:cNvSpPr>
          <p:nvPr>
            <p:ph type="sldNum" sz="quarter" idx="5"/>
          </p:nvPr>
        </p:nvSpPr>
        <p:spPr/>
        <p:txBody>
          <a:bodyPr/>
          <a:lstStyle/>
          <a:p>
            <a:fld id="{BC6A8F70-FC19-449C-BCF6-CA9BB7A459EB}" type="slidenum">
              <a:rPr lang="zh-CN" altLang="en-US" smtClean="0"/>
              <a:t>22</a:t>
            </a:fld>
            <a:endParaRPr lang="zh-CN" altLang="en-US"/>
          </a:p>
        </p:txBody>
      </p:sp>
    </p:spTree>
    <p:extLst>
      <p:ext uri="{BB962C8B-B14F-4D97-AF65-F5344CB8AC3E}">
        <p14:creationId xmlns:p14="http://schemas.microsoft.com/office/powerpoint/2010/main" val="1018139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23</a:t>
            </a:fld>
            <a:endParaRPr lang="zh-CN" altLang="en-US"/>
          </a:p>
        </p:txBody>
      </p:sp>
    </p:spTree>
    <p:extLst>
      <p:ext uri="{BB962C8B-B14F-4D97-AF65-F5344CB8AC3E}">
        <p14:creationId xmlns:p14="http://schemas.microsoft.com/office/powerpoint/2010/main" val="949800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24</a:t>
            </a:fld>
            <a:endParaRPr lang="zh-CN" altLang="en-US"/>
          </a:p>
        </p:txBody>
      </p:sp>
    </p:spTree>
    <p:extLst>
      <p:ext uri="{BB962C8B-B14F-4D97-AF65-F5344CB8AC3E}">
        <p14:creationId xmlns:p14="http://schemas.microsoft.com/office/powerpoint/2010/main" val="2095036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25</a:t>
            </a:fld>
            <a:endParaRPr lang="zh-CN" altLang="en-US"/>
          </a:p>
        </p:txBody>
      </p:sp>
    </p:spTree>
    <p:extLst>
      <p:ext uri="{BB962C8B-B14F-4D97-AF65-F5344CB8AC3E}">
        <p14:creationId xmlns:p14="http://schemas.microsoft.com/office/powerpoint/2010/main" val="1409198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26</a:t>
            </a:fld>
            <a:endParaRPr lang="zh-CN" altLang="en-US"/>
          </a:p>
        </p:txBody>
      </p:sp>
    </p:spTree>
    <p:extLst>
      <p:ext uri="{BB962C8B-B14F-4D97-AF65-F5344CB8AC3E}">
        <p14:creationId xmlns:p14="http://schemas.microsoft.com/office/powerpoint/2010/main" val="1526172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27</a:t>
            </a:fld>
            <a:endParaRPr lang="zh-CN" altLang="en-US"/>
          </a:p>
        </p:txBody>
      </p:sp>
    </p:spTree>
    <p:extLst>
      <p:ext uri="{BB962C8B-B14F-4D97-AF65-F5344CB8AC3E}">
        <p14:creationId xmlns:p14="http://schemas.microsoft.com/office/powerpoint/2010/main" val="2951418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28</a:t>
            </a:fld>
            <a:endParaRPr lang="zh-CN" altLang="en-US"/>
          </a:p>
        </p:txBody>
      </p:sp>
    </p:spTree>
    <p:extLst>
      <p:ext uri="{BB962C8B-B14F-4D97-AF65-F5344CB8AC3E}">
        <p14:creationId xmlns:p14="http://schemas.microsoft.com/office/powerpoint/2010/main" val="4232373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29</a:t>
            </a:fld>
            <a:endParaRPr lang="zh-CN" altLang="en-US"/>
          </a:p>
        </p:txBody>
      </p:sp>
    </p:spTree>
    <p:extLst>
      <p:ext uri="{BB962C8B-B14F-4D97-AF65-F5344CB8AC3E}">
        <p14:creationId xmlns:p14="http://schemas.microsoft.com/office/powerpoint/2010/main" val="901559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30</a:t>
            </a:fld>
            <a:endParaRPr lang="zh-CN" altLang="en-US"/>
          </a:p>
        </p:txBody>
      </p:sp>
    </p:spTree>
    <p:extLst>
      <p:ext uri="{BB962C8B-B14F-4D97-AF65-F5344CB8AC3E}">
        <p14:creationId xmlns:p14="http://schemas.microsoft.com/office/powerpoint/2010/main" val="366741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3</a:t>
            </a:fld>
            <a:endParaRPr lang="zh-CN" altLang="en-US"/>
          </a:p>
        </p:txBody>
      </p:sp>
    </p:spTree>
    <p:extLst>
      <p:ext uri="{BB962C8B-B14F-4D97-AF65-F5344CB8AC3E}">
        <p14:creationId xmlns:p14="http://schemas.microsoft.com/office/powerpoint/2010/main" val="3860007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31</a:t>
            </a:fld>
            <a:endParaRPr lang="zh-CN" altLang="en-US"/>
          </a:p>
        </p:txBody>
      </p:sp>
    </p:spTree>
    <p:extLst>
      <p:ext uri="{BB962C8B-B14F-4D97-AF65-F5344CB8AC3E}">
        <p14:creationId xmlns:p14="http://schemas.microsoft.com/office/powerpoint/2010/main" val="3816020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32</a:t>
            </a:fld>
            <a:endParaRPr lang="zh-CN" altLang="en-US"/>
          </a:p>
        </p:txBody>
      </p:sp>
    </p:spTree>
    <p:extLst>
      <p:ext uri="{BB962C8B-B14F-4D97-AF65-F5344CB8AC3E}">
        <p14:creationId xmlns:p14="http://schemas.microsoft.com/office/powerpoint/2010/main" val="3691689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Ops2.0 </a:t>
            </a:r>
            <a:r>
              <a:rPr lang="zh-CN" altLang="en-US" dirty="0"/>
              <a:t>从</a:t>
            </a:r>
            <a:r>
              <a:rPr lang="en-US" altLang="zh-CN" dirty="0"/>
              <a:t>2018</a:t>
            </a:r>
            <a:r>
              <a:rPr lang="zh-CN" altLang="en-US" dirty="0"/>
              <a:t>年底到现在已经进行了近</a:t>
            </a:r>
            <a:r>
              <a:rPr lang="en-US" altLang="zh-CN" dirty="0"/>
              <a:t>3</a:t>
            </a:r>
            <a:r>
              <a:rPr lang="zh-CN" altLang="en-US" dirty="0"/>
              <a:t>年，我做为第一负责人和方案的设计者，同时也是主要的开发人员，还统筹推进了</a:t>
            </a:r>
            <a:r>
              <a:rPr lang="en-US" altLang="zh-CN" dirty="0"/>
              <a:t>5</a:t>
            </a:r>
            <a:r>
              <a:rPr lang="zh-CN" altLang="en-US" dirty="0"/>
              <a:t>个团队的合作，到目前为止已经完成了</a:t>
            </a:r>
            <a:r>
              <a:rPr lang="en-US" altLang="zh-CN" dirty="0"/>
              <a:t>70%</a:t>
            </a:r>
            <a:r>
              <a:rPr lang="zh-CN" altLang="en-US" dirty="0"/>
              <a:t>的内容，预计年内完成剩下部分</a:t>
            </a:r>
          </a:p>
        </p:txBody>
      </p:sp>
      <p:sp>
        <p:nvSpPr>
          <p:cNvPr id="4" name="灯片编号占位符 3"/>
          <p:cNvSpPr>
            <a:spLocks noGrp="1"/>
          </p:cNvSpPr>
          <p:nvPr>
            <p:ph type="sldNum" sz="quarter" idx="5"/>
          </p:nvPr>
        </p:nvSpPr>
        <p:spPr/>
        <p:txBody>
          <a:bodyPr/>
          <a:lstStyle/>
          <a:p>
            <a:fld id="{BC6A8F70-FC19-449C-BCF6-CA9BB7A459EB}" type="slidenum">
              <a:rPr lang="zh-CN" altLang="en-US" smtClean="0"/>
              <a:t>33</a:t>
            </a:fld>
            <a:endParaRPr lang="zh-CN" altLang="en-US"/>
          </a:p>
        </p:txBody>
      </p:sp>
    </p:spTree>
    <p:extLst>
      <p:ext uri="{BB962C8B-B14F-4D97-AF65-F5344CB8AC3E}">
        <p14:creationId xmlns:p14="http://schemas.microsoft.com/office/powerpoint/2010/main" val="4246221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34</a:t>
            </a:fld>
            <a:endParaRPr lang="zh-CN" altLang="en-US"/>
          </a:p>
        </p:txBody>
      </p:sp>
    </p:spTree>
    <p:extLst>
      <p:ext uri="{BB962C8B-B14F-4D97-AF65-F5344CB8AC3E}">
        <p14:creationId xmlns:p14="http://schemas.microsoft.com/office/powerpoint/2010/main" val="3499900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35</a:t>
            </a:fld>
            <a:endParaRPr lang="zh-CN" altLang="en-US"/>
          </a:p>
        </p:txBody>
      </p:sp>
    </p:spTree>
    <p:extLst>
      <p:ext uri="{BB962C8B-B14F-4D97-AF65-F5344CB8AC3E}">
        <p14:creationId xmlns:p14="http://schemas.microsoft.com/office/powerpoint/2010/main" val="3420665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36</a:t>
            </a:fld>
            <a:endParaRPr lang="zh-CN" altLang="en-US"/>
          </a:p>
        </p:txBody>
      </p:sp>
    </p:spTree>
    <p:extLst>
      <p:ext uri="{BB962C8B-B14F-4D97-AF65-F5344CB8AC3E}">
        <p14:creationId xmlns:p14="http://schemas.microsoft.com/office/powerpoint/2010/main" val="2308450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在课程开发讲授方面，我有负责近</a:t>
            </a:r>
            <a:r>
              <a:rPr lang="en-US" altLang="zh-CN" dirty="0"/>
              <a:t>10</a:t>
            </a:r>
            <a:r>
              <a:rPr lang="zh-CN" altLang="en-US" dirty="0"/>
              <a:t>个主题的分享，覆盖</a:t>
            </a:r>
            <a:r>
              <a:rPr lang="en-US" altLang="zh-CN" dirty="0"/>
              <a:t>200</a:t>
            </a:r>
            <a:r>
              <a:rPr lang="zh-CN" altLang="en-US" dirty="0"/>
              <a:t>多人次。课程的整体评价，对工作的实际帮助等方面均获得一致好评。</a:t>
            </a:r>
          </a:p>
        </p:txBody>
      </p:sp>
      <p:sp>
        <p:nvSpPr>
          <p:cNvPr id="4" name="灯片编号占位符 3"/>
          <p:cNvSpPr>
            <a:spLocks noGrp="1"/>
          </p:cNvSpPr>
          <p:nvPr>
            <p:ph type="sldNum" sz="quarter" idx="5"/>
          </p:nvPr>
        </p:nvSpPr>
        <p:spPr/>
        <p:txBody>
          <a:bodyPr/>
          <a:lstStyle/>
          <a:p>
            <a:fld id="{BC6A8F70-FC19-449C-BCF6-CA9BB7A459EB}" type="slidenum">
              <a:rPr lang="zh-CN" altLang="en-US" smtClean="0"/>
              <a:t>37</a:t>
            </a:fld>
            <a:endParaRPr lang="zh-CN" altLang="en-US"/>
          </a:p>
        </p:txBody>
      </p:sp>
    </p:spTree>
    <p:extLst>
      <p:ext uri="{BB962C8B-B14F-4D97-AF65-F5344CB8AC3E}">
        <p14:creationId xmlns:p14="http://schemas.microsoft.com/office/powerpoint/2010/main" val="2397635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人才培养方面，运维部内部已经培养了一名能独挡一面的开发运维以及一名高潜力运维，外部也让业务团队的所有核心成员均具备运维基础意识，熟悉基本操作。</a:t>
            </a:r>
          </a:p>
        </p:txBody>
      </p:sp>
      <p:sp>
        <p:nvSpPr>
          <p:cNvPr id="4" name="灯片编号占位符 3"/>
          <p:cNvSpPr>
            <a:spLocks noGrp="1"/>
          </p:cNvSpPr>
          <p:nvPr>
            <p:ph type="sldNum" sz="quarter" idx="5"/>
          </p:nvPr>
        </p:nvSpPr>
        <p:spPr/>
        <p:txBody>
          <a:bodyPr/>
          <a:lstStyle/>
          <a:p>
            <a:fld id="{BC6A8F70-FC19-449C-BCF6-CA9BB7A459EB}" type="slidenum">
              <a:rPr lang="zh-CN" altLang="en-US" smtClean="0"/>
              <a:t>38</a:t>
            </a:fld>
            <a:endParaRPr lang="zh-CN" altLang="en-US"/>
          </a:p>
        </p:txBody>
      </p:sp>
    </p:spTree>
    <p:extLst>
      <p:ext uri="{BB962C8B-B14F-4D97-AF65-F5344CB8AC3E}">
        <p14:creationId xmlns:p14="http://schemas.microsoft.com/office/powerpoint/2010/main" val="22694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39</a:t>
            </a:fld>
            <a:endParaRPr lang="zh-CN" altLang="en-US"/>
          </a:p>
        </p:txBody>
      </p:sp>
    </p:spTree>
    <p:extLst>
      <p:ext uri="{BB962C8B-B14F-4D97-AF65-F5344CB8AC3E}">
        <p14:creationId xmlns:p14="http://schemas.microsoft.com/office/powerpoint/2010/main" val="58942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4</a:t>
            </a:fld>
            <a:endParaRPr lang="zh-CN" altLang="en-US"/>
          </a:p>
        </p:txBody>
      </p:sp>
    </p:spTree>
    <p:extLst>
      <p:ext uri="{BB962C8B-B14F-4D97-AF65-F5344CB8AC3E}">
        <p14:creationId xmlns:p14="http://schemas.microsoft.com/office/powerpoint/2010/main" val="575705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5</a:t>
            </a:fld>
            <a:endParaRPr lang="zh-CN" altLang="en-US"/>
          </a:p>
        </p:txBody>
      </p:sp>
    </p:spTree>
    <p:extLst>
      <p:ext uri="{BB962C8B-B14F-4D97-AF65-F5344CB8AC3E}">
        <p14:creationId xmlns:p14="http://schemas.microsoft.com/office/powerpoint/2010/main" val="394096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6</a:t>
            </a:fld>
            <a:endParaRPr lang="zh-CN" altLang="en-US"/>
          </a:p>
        </p:txBody>
      </p:sp>
    </p:spTree>
    <p:extLst>
      <p:ext uri="{BB962C8B-B14F-4D97-AF65-F5344CB8AC3E}">
        <p14:creationId xmlns:p14="http://schemas.microsoft.com/office/powerpoint/2010/main" val="72288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7</a:t>
            </a:fld>
            <a:endParaRPr lang="zh-CN" altLang="en-US"/>
          </a:p>
        </p:txBody>
      </p:sp>
    </p:spTree>
    <p:extLst>
      <p:ext uri="{BB962C8B-B14F-4D97-AF65-F5344CB8AC3E}">
        <p14:creationId xmlns:p14="http://schemas.microsoft.com/office/powerpoint/2010/main" val="2597526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8</a:t>
            </a:fld>
            <a:endParaRPr lang="zh-CN" altLang="en-US"/>
          </a:p>
        </p:txBody>
      </p:sp>
    </p:spTree>
    <p:extLst>
      <p:ext uri="{BB962C8B-B14F-4D97-AF65-F5344CB8AC3E}">
        <p14:creationId xmlns:p14="http://schemas.microsoft.com/office/powerpoint/2010/main" val="283483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10</a:t>
            </a:fld>
            <a:endParaRPr lang="zh-CN" altLang="en-US"/>
          </a:p>
        </p:txBody>
      </p:sp>
    </p:spTree>
    <p:extLst>
      <p:ext uri="{BB962C8B-B14F-4D97-AF65-F5344CB8AC3E}">
        <p14:creationId xmlns:p14="http://schemas.microsoft.com/office/powerpoint/2010/main" val="4164578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6A8F70-FC19-449C-BCF6-CA9BB7A459EB}" type="slidenum">
              <a:rPr lang="zh-CN" altLang="en-US" smtClean="0"/>
              <a:t>11</a:t>
            </a:fld>
            <a:endParaRPr lang="zh-CN" altLang="en-US"/>
          </a:p>
        </p:txBody>
      </p:sp>
    </p:spTree>
    <p:extLst>
      <p:ext uri="{BB962C8B-B14F-4D97-AF65-F5344CB8AC3E}">
        <p14:creationId xmlns:p14="http://schemas.microsoft.com/office/powerpoint/2010/main" val="998984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D03AE6F-A77B-40B8-B4AA-00F87B3D6B19}"/>
              </a:ext>
            </a:extLst>
          </p:cNvPr>
          <p:cNvSpPr/>
          <p:nvPr userDrawn="1"/>
        </p:nvSpPr>
        <p:spPr>
          <a:xfrm>
            <a:off x="0" y="0"/>
            <a:ext cx="4101737" cy="6858000"/>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pic>
        <p:nvPicPr>
          <p:cNvPr id="9" name="图片 8">
            <a:extLst>
              <a:ext uri="{FF2B5EF4-FFF2-40B4-BE49-F238E27FC236}">
                <a16:creationId xmlns:a16="http://schemas.microsoft.com/office/drawing/2014/main" id="{FBA08D2D-11B4-48BB-A3F5-432D6F1A5E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143"/>
          <a:stretch/>
        </p:blipFill>
        <p:spPr>
          <a:xfrm>
            <a:off x="710814" y="3285307"/>
            <a:ext cx="2904594" cy="1288630"/>
          </a:xfrm>
          <a:prstGeom prst="rect">
            <a:avLst/>
          </a:prstGeom>
        </p:spPr>
      </p:pic>
      <p:pic>
        <p:nvPicPr>
          <p:cNvPr id="8" name="图片 7">
            <a:extLst>
              <a:ext uri="{FF2B5EF4-FFF2-40B4-BE49-F238E27FC236}">
                <a16:creationId xmlns:a16="http://schemas.microsoft.com/office/drawing/2014/main" id="{A1EC394B-9360-4A96-9C4F-7D7B9FBCBC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7857"/>
          <a:stretch/>
        </p:blipFill>
        <p:spPr>
          <a:xfrm>
            <a:off x="339067" y="1411706"/>
            <a:ext cx="3226470" cy="3021910"/>
          </a:xfrm>
          <a:prstGeom prst="rect">
            <a:avLst/>
          </a:prstGeom>
        </p:spPr>
      </p:pic>
      <p:sp>
        <p:nvSpPr>
          <p:cNvPr id="2" name="标题 1">
            <a:extLst>
              <a:ext uri="{FF2B5EF4-FFF2-40B4-BE49-F238E27FC236}">
                <a16:creationId xmlns:a16="http://schemas.microsoft.com/office/drawing/2014/main" id="{C0B553C3-F4F8-4802-9DCC-41FADE50B84D}"/>
              </a:ext>
            </a:extLst>
          </p:cNvPr>
          <p:cNvSpPr>
            <a:spLocks noGrp="1"/>
          </p:cNvSpPr>
          <p:nvPr>
            <p:ph type="ctrTitle"/>
          </p:nvPr>
        </p:nvSpPr>
        <p:spPr>
          <a:xfrm>
            <a:off x="4276350" y="1584100"/>
            <a:ext cx="7507819" cy="2305319"/>
          </a:xfrm>
        </p:spPr>
        <p:txBody>
          <a:bodyPr anchor="ctr"/>
          <a:lstStyle>
            <a:lvl1pPr algn="ctr">
              <a:defRPr sz="4800"/>
            </a:lvl1pPr>
          </a:lstStyle>
          <a:p>
            <a:r>
              <a:rPr lang="zh-CN" altLang="en-US" dirty="0"/>
              <a:t>单击此处编辑母版标题样式</a:t>
            </a:r>
          </a:p>
        </p:txBody>
      </p:sp>
      <p:sp>
        <p:nvSpPr>
          <p:cNvPr id="3" name="副标题 2">
            <a:extLst>
              <a:ext uri="{FF2B5EF4-FFF2-40B4-BE49-F238E27FC236}">
                <a16:creationId xmlns:a16="http://schemas.microsoft.com/office/drawing/2014/main" id="{9BFD04DD-74D4-44F7-96E6-41CA6BB4FECE}"/>
              </a:ext>
            </a:extLst>
          </p:cNvPr>
          <p:cNvSpPr>
            <a:spLocks noGrp="1"/>
          </p:cNvSpPr>
          <p:nvPr>
            <p:ph type="subTitle" idx="1"/>
          </p:nvPr>
        </p:nvSpPr>
        <p:spPr>
          <a:xfrm>
            <a:off x="5821250" y="4237148"/>
            <a:ext cx="4846749" cy="1020651"/>
          </a:xfrm>
        </p:spPr>
        <p:txBody>
          <a:bodyPr/>
          <a:lstStyle>
            <a:lvl1pPr marL="0" indent="0" algn="ctr">
              <a:buNone/>
              <a:defRPr sz="2400">
                <a:latin typeface="TTTGB Medium" panose="020C06030202040F0204" pitchFamily="34" charset="-122"/>
                <a:ea typeface="TTTGB Medium" panose="020C06030202040F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472619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3408D-79F5-47A5-BE62-E3399A087E8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BFA235-94AC-41C8-8E1C-EE17217F65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CE6F56E-32CD-4B8A-A4FC-0343F870DA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24EF284-0075-4B79-BA83-420359CA61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0636FE3-1124-44A5-AB07-1BDD68E8000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FA60DBE-051C-4BCE-98B2-CEE2CD04E2C4}"/>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8" name="页脚占位符 7">
            <a:extLst>
              <a:ext uri="{FF2B5EF4-FFF2-40B4-BE49-F238E27FC236}">
                <a16:creationId xmlns:a16="http://schemas.microsoft.com/office/drawing/2014/main" id="{DCEDE2E9-536A-40BF-8FB1-138F84C19EA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E134BD0-8306-44EE-8C48-EAAB5FDAB3AF}"/>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3661024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2E6E-E441-474A-8D0B-9A43FDD207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824E4E-9580-494B-A139-438D6A739475}"/>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4" name="页脚占位符 3">
            <a:extLst>
              <a:ext uri="{FF2B5EF4-FFF2-40B4-BE49-F238E27FC236}">
                <a16:creationId xmlns:a16="http://schemas.microsoft.com/office/drawing/2014/main" id="{9DA7F95A-E751-4381-B666-FDFD24FE866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C17E96-73CD-499B-96BD-D2A57A9E84B2}"/>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788636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83FE85F-05FB-496F-B565-48F429FF85A9}"/>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3" name="页脚占位符 2">
            <a:extLst>
              <a:ext uri="{FF2B5EF4-FFF2-40B4-BE49-F238E27FC236}">
                <a16:creationId xmlns:a16="http://schemas.microsoft.com/office/drawing/2014/main" id="{46D51F80-CB9D-40F7-BE7F-21E18DF8072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F08F57A-D997-4D2E-A5EA-C5EDFA585C2F}"/>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157822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C93EA-E975-49E4-A9AD-678E0279C4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AEE6F4B-C617-49EA-B35F-E3149D5E1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C86B4E2-03FF-4D76-8448-0636B32E9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277E09-2712-4866-BF1D-65DB6DEFAC1F}"/>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6" name="页脚占位符 5">
            <a:extLst>
              <a:ext uri="{FF2B5EF4-FFF2-40B4-BE49-F238E27FC236}">
                <a16:creationId xmlns:a16="http://schemas.microsoft.com/office/drawing/2014/main" id="{2EADF3CD-6FCF-4876-8EEE-3C658DD107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9BF4B2-E38B-4456-8FD2-C78F765A7DB0}"/>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459860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D0008-0723-4D10-BF48-7452D7F54DA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73E43D1-0F32-401C-BFA0-441E82A46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A8E1B05-A6FB-483F-AAD5-A8A37EEDE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5384228-9C43-4BB2-85EA-B2DC3FD7D6A8}"/>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6" name="页脚占位符 5">
            <a:extLst>
              <a:ext uri="{FF2B5EF4-FFF2-40B4-BE49-F238E27FC236}">
                <a16:creationId xmlns:a16="http://schemas.microsoft.com/office/drawing/2014/main" id="{80A462B5-C127-4164-9F18-6E8F92F99BD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2C9569-0354-40EF-9ABE-6811EF658684}"/>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225375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E6D4C-8E11-4E84-B097-B83D13B5700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F8DC7B6-92AE-446A-8B23-2DBD3309570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466D7B-8D5B-42B9-B61B-4A080F34E921}"/>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0970A1A0-C5C8-4D6F-B2CA-898CB95BF0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CAF660-A750-4B45-BCE0-51342A4C7175}"/>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3271891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53D6CE3-83AC-488C-B1B6-84D1F33D3AE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F0F20B-1AF2-4326-BDA7-D4C2CAC6DDB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3F9226-D9E7-4DE7-B4A0-0BCC55E7E36F}"/>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CA095CF4-4DD5-4EEE-833F-1225E241E9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CB87E8-A840-4DF2-B37C-2C4B3F5A54E2}"/>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205032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91D8A5-1775-4951-829C-1B18DC268F30}"/>
              </a:ext>
            </a:extLst>
          </p:cNvPr>
          <p:cNvSpPr>
            <a:spLocks noGrp="1"/>
          </p:cNvSpPr>
          <p:nvPr>
            <p:ph idx="1"/>
          </p:nvPr>
        </p:nvSpPr>
        <p:spPr>
          <a:xfrm>
            <a:off x="838200" y="1132114"/>
            <a:ext cx="10515600" cy="4957294"/>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a:extLst>
              <a:ext uri="{FF2B5EF4-FFF2-40B4-BE49-F238E27FC236}">
                <a16:creationId xmlns:a16="http://schemas.microsoft.com/office/drawing/2014/main" id="{725044AF-C2B3-44E2-BC8B-D66088CA0EF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05318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8ADC5-7547-42E9-8C75-3C0B11A792D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58149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761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23549E2-B0F0-494E-A752-C6FEADC24AF2}"/>
              </a:ext>
            </a:extLst>
          </p:cNvPr>
          <p:cNvGrpSpPr/>
          <p:nvPr userDrawn="1"/>
        </p:nvGrpSpPr>
        <p:grpSpPr>
          <a:xfrm>
            <a:off x="0" y="3214280"/>
            <a:ext cx="12155536" cy="674771"/>
            <a:chOff x="0" y="5570867"/>
            <a:chExt cx="12155536" cy="674771"/>
          </a:xfrm>
        </p:grpSpPr>
        <p:cxnSp>
          <p:nvCxnSpPr>
            <p:cNvPr id="4" name="直接连接符 3">
              <a:extLst>
                <a:ext uri="{FF2B5EF4-FFF2-40B4-BE49-F238E27FC236}">
                  <a16:creationId xmlns:a16="http://schemas.microsoft.com/office/drawing/2014/main" id="{183BD0B0-F9ED-4119-88EC-B3F301EFEABB}"/>
                </a:ext>
              </a:extLst>
            </p:cNvPr>
            <p:cNvCxnSpPr>
              <a:cxnSpLocks/>
            </p:cNvCxnSpPr>
            <p:nvPr/>
          </p:nvCxnSpPr>
          <p:spPr>
            <a:xfrm flipH="1">
              <a:off x="8930328" y="5779737"/>
              <a:ext cx="228083" cy="450850"/>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036757DB-4A06-49FE-9DC1-2807CE1F3F56}"/>
                </a:ext>
              </a:extLst>
            </p:cNvPr>
            <p:cNvCxnSpPr>
              <a:cxnSpLocks/>
            </p:cNvCxnSpPr>
            <p:nvPr/>
          </p:nvCxnSpPr>
          <p:spPr>
            <a:xfrm flipH="1">
              <a:off x="8907585" y="5779737"/>
              <a:ext cx="250825" cy="0"/>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7EB1D84-90AF-4298-A887-33E71585980D}"/>
                </a:ext>
              </a:extLst>
            </p:cNvPr>
            <p:cNvCxnSpPr>
              <a:cxnSpLocks/>
            </p:cNvCxnSpPr>
            <p:nvPr/>
          </p:nvCxnSpPr>
          <p:spPr>
            <a:xfrm flipH="1">
              <a:off x="8907585" y="5586061"/>
              <a:ext cx="95249" cy="193676"/>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25C58DF-5D93-4343-B94B-9668BD117E28}"/>
                </a:ext>
              </a:extLst>
            </p:cNvPr>
            <p:cNvCxnSpPr>
              <a:cxnSpLocks/>
            </p:cNvCxnSpPr>
            <p:nvPr/>
          </p:nvCxnSpPr>
          <p:spPr>
            <a:xfrm flipH="1">
              <a:off x="9006008" y="5586061"/>
              <a:ext cx="558000" cy="0"/>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6D1FCA1-A177-40C9-9949-BFCF908BBFE0}"/>
                </a:ext>
              </a:extLst>
            </p:cNvPr>
            <p:cNvCxnSpPr>
              <a:cxnSpLocks/>
            </p:cNvCxnSpPr>
            <p:nvPr/>
          </p:nvCxnSpPr>
          <p:spPr>
            <a:xfrm flipH="1">
              <a:off x="9824338" y="5585266"/>
              <a:ext cx="396000" cy="0"/>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1C2DDFE-0576-4421-ABC8-AE1682E3EAC3}"/>
                </a:ext>
              </a:extLst>
            </p:cNvPr>
            <p:cNvCxnSpPr>
              <a:cxnSpLocks/>
            </p:cNvCxnSpPr>
            <p:nvPr/>
          </p:nvCxnSpPr>
          <p:spPr>
            <a:xfrm flipH="1" flipV="1">
              <a:off x="10222036" y="5582886"/>
              <a:ext cx="324000" cy="647701"/>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6712833-C61F-4AC7-8C4B-58EB44F62C9D}"/>
                </a:ext>
              </a:extLst>
            </p:cNvPr>
            <p:cNvCxnSpPr>
              <a:cxnSpLocks/>
            </p:cNvCxnSpPr>
            <p:nvPr/>
          </p:nvCxnSpPr>
          <p:spPr>
            <a:xfrm>
              <a:off x="9564008" y="5582886"/>
              <a:ext cx="128169" cy="244914"/>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CCC99FF-F1B8-47BC-8DB4-EB0003711DD6}"/>
                </a:ext>
              </a:extLst>
            </p:cNvPr>
            <p:cNvCxnSpPr>
              <a:cxnSpLocks/>
            </p:cNvCxnSpPr>
            <p:nvPr/>
          </p:nvCxnSpPr>
          <p:spPr>
            <a:xfrm flipH="1">
              <a:off x="9696169" y="5582886"/>
              <a:ext cx="128169" cy="244914"/>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A8C38220-B5A7-4DBF-9E4E-B039BFB76E9F}"/>
                </a:ext>
              </a:extLst>
            </p:cNvPr>
            <p:cNvSpPr/>
            <p:nvPr/>
          </p:nvSpPr>
          <p:spPr>
            <a:xfrm>
              <a:off x="8892717" y="5764812"/>
              <a:ext cx="28800" cy="2880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DB7C186-13CC-4583-9DA8-26DAE497F190}"/>
                </a:ext>
              </a:extLst>
            </p:cNvPr>
            <p:cNvSpPr/>
            <p:nvPr/>
          </p:nvSpPr>
          <p:spPr>
            <a:xfrm>
              <a:off x="9142040" y="5764812"/>
              <a:ext cx="28800" cy="2880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8659E4B-432D-4ADF-8902-978452DBE08F}"/>
                </a:ext>
              </a:extLst>
            </p:cNvPr>
            <p:cNvSpPr/>
            <p:nvPr/>
          </p:nvSpPr>
          <p:spPr>
            <a:xfrm>
              <a:off x="8989283" y="5570867"/>
              <a:ext cx="28800" cy="2880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3D23B16-2A92-4973-9B19-F81D7C9778F7}"/>
                </a:ext>
              </a:extLst>
            </p:cNvPr>
            <p:cNvSpPr/>
            <p:nvPr/>
          </p:nvSpPr>
          <p:spPr>
            <a:xfrm>
              <a:off x="9549962" y="5570867"/>
              <a:ext cx="28800" cy="2880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DA06FCF-0D57-4E0D-9D75-C7ADEACE1F24}"/>
                </a:ext>
              </a:extLst>
            </p:cNvPr>
            <p:cNvSpPr/>
            <p:nvPr/>
          </p:nvSpPr>
          <p:spPr>
            <a:xfrm>
              <a:off x="9680592" y="5814625"/>
              <a:ext cx="28800" cy="2880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A1F80C8-C006-4944-B388-66E5548BAB9C}"/>
                </a:ext>
              </a:extLst>
            </p:cNvPr>
            <p:cNvSpPr/>
            <p:nvPr/>
          </p:nvSpPr>
          <p:spPr>
            <a:xfrm>
              <a:off x="9807138" y="5570867"/>
              <a:ext cx="28800" cy="2880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8E9CFFD-181B-4FC2-9E1D-14A55F7E6CCA}"/>
                </a:ext>
              </a:extLst>
            </p:cNvPr>
            <p:cNvSpPr/>
            <p:nvPr/>
          </p:nvSpPr>
          <p:spPr>
            <a:xfrm>
              <a:off x="10205938" y="5570867"/>
              <a:ext cx="28800" cy="2880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395AA2E3-4CC0-4476-8363-F452F9EA0034}"/>
                </a:ext>
              </a:extLst>
            </p:cNvPr>
            <p:cNvCxnSpPr>
              <a:cxnSpLocks/>
            </p:cNvCxnSpPr>
            <p:nvPr/>
          </p:nvCxnSpPr>
          <p:spPr>
            <a:xfrm flipH="1">
              <a:off x="0" y="6230587"/>
              <a:ext cx="8921517" cy="0"/>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D523C280-1576-4E18-BC50-687173138C2A}"/>
                </a:ext>
              </a:extLst>
            </p:cNvPr>
            <p:cNvSpPr/>
            <p:nvPr/>
          </p:nvSpPr>
          <p:spPr>
            <a:xfrm>
              <a:off x="8913577" y="6216838"/>
              <a:ext cx="28800" cy="2880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6D142209-3968-4D80-A2AF-4014A9CF2783}"/>
                </a:ext>
              </a:extLst>
            </p:cNvPr>
            <p:cNvCxnSpPr>
              <a:cxnSpLocks/>
            </p:cNvCxnSpPr>
            <p:nvPr/>
          </p:nvCxnSpPr>
          <p:spPr>
            <a:xfrm flipH="1">
              <a:off x="10535536" y="6230587"/>
              <a:ext cx="1620000" cy="0"/>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A2ACCCA4-3606-4924-BE2F-0757CCA3C977}"/>
                </a:ext>
              </a:extLst>
            </p:cNvPr>
            <p:cNvSpPr/>
            <p:nvPr/>
          </p:nvSpPr>
          <p:spPr>
            <a:xfrm>
              <a:off x="10530760" y="6216838"/>
              <a:ext cx="28800" cy="2880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90954600-5773-41D9-9A0D-F49FD03875D6}"/>
              </a:ext>
            </a:extLst>
          </p:cNvPr>
          <p:cNvSpPr>
            <a:spLocks noGrp="1"/>
          </p:cNvSpPr>
          <p:nvPr>
            <p:ph type="title"/>
          </p:nvPr>
        </p:nvSpPr>
        <p:spPr>
          <a:xfrm>
            <a:off x="538396" y="2961400"/>
            <a:ext cx="7016647" cy="893649"/>
          </a:xfrm>
        </p:spPr>
        <p:txBody>
          <a:bodyPr/>
          <a:lstStyle>
            <a:lvl1pPr>
              <a:defRPr sz="4000"/>
            </a:lvl1pPr>
          </a:lstStyle>
          <a:p>
            <a:r>
              <a:rPr lang="zh-CN" altLang="en-US" dirty="0"/>
              <a:t>单击此处编辑母版标题样式</a:t>
            </a:r>
          </a:p>
        </p:txBody>
      </p:sp>
    </p:spTree>
    <p:extLst>
      <p:ext uri="{BB962C8B-B14F-4D97-AF65-F5344CB8AC3E}">
        <p14:creationId xmlns:p14="http://schemas.microsoft.com/office/powerpoint/2010/main" val="3549780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F6DC4-7055-42C5-BB32-9ED8785516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C062EA-B53B-4629-9941-11ED254BB8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594B3F-294F-4F3C-A709-DA92B27661D4}"/>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D09CDC01-5BAE-4C6C-A081-FD2E87B863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30B259-56ED-4F18-907F-103BDBE57948}"/>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23271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8F755-60A7-4C44-AACD-D86BBBD56E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177199-1E1F-4D8D-8BAE-25D3E8C7B9D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36CB0A-C8DE-4C4E-A2B3-F6EC832CF339}"/>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681E0EEE-9B8B-45F3-82EE-BE72A864F9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5A092C-AB6A-4AA7-B567-4881CAC2306F}"/>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187777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A549C-7802-43A2-8856-BCAA5CE12A2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12722C-C7D4-45CC-B724-457E6DB59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AA4606-DC07-445C-99F3-DF7322016BAE}"/>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BB7C0037-B1DC-4629-BDFA-EA7F3309A9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29BB74-D4BB-4D89-9BBA-8DF2A4E4CBFB}"/>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389857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CAEF9-77A7-4073-A278-5459DB8CDC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D82FE7-8E77-4409-956E-43D78321965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856005D-96DF-456D-A200-01B1A4E3B3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71ABA4A-4956-4287-9FDD-0B1270D231EE}"/>
              </a:ext>
            </a:extLst>
          </p:cNvPr>
          <p:cNvSpPr>
            <a:spLocks noGrp="1"/>
          </p:cNvSpPr>
          <p:nvPr>
            <p:ph type="dt" sz="half" idx="10"/>
          </p:nvPr>
        </p:nvSpPr>
        <p:spPr/>
        <p:txBody>
          <a:bodyPr/>
          <a:lstStyle/>
          <a:p>
            <a:fld id="{1DAB888E-0D0C-45E0-A235-513045F21285}" type="datetimeFigureOut">
              <a:rPr lang="zh-CN" altLang="en-US" smtClean="0"/>
              <a:t>2021/6/17</a:t>
            </a:fld>
            <a:endParaRPr lang="zh-CN" altLang="en-US"/>
          </a:p>
        </p:txBody>
      </p:sp>
      <p:sp>
        <p:nvSpPr>
          <p:cNvPr id="6" name="页脚占位符 5">
            <a:extLst>
              <a:ext uri="{FF2B5EF4-FFF2-40B4-BE49-F238E27FC236}">
                <a16:creationId xmlns:a16="http://schemas.microsoft.com/office/drawing/2014/main" id="{3E5EC468-037B-4A37-BD4A-744B7D03DD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AC6C43-0DEB-4C94-B748-BE9C8483FA19}"/>
              </a:ext>
            </a:extLst>
          </p:cNvPr>
          <p:cNvSpPr>
            <a:spLocks noGrp="1"/>
          </p:cNvSpPr>
          <p:nvPr>
            <p:ph type="sldNum" sz="quarter" idx="12"/>
          </p:nvPr>
        </p:nvSpPr>
        <p:spPr/>
        <p:txBody>
          <a:body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10116986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8" name="Picture 2" descr="https://gss2.bdstatic.com/-fo3dSag_xI4khGkpoWK1HF6hhy/baike/c0%3Dbaike80%2C5%2C5%2C80%2C26/sign=3a7eacadc7ef7609280691cd4fb4c8a9/5366d0160924ab18a1a1490739fae6cd7b890b4e.jpg">
            <a:extLst>
              <a:ext uri="{FF2B5EF4-FFF2-40B4-BE49-F238E27FC236}">
                <a16:creationId xmlns:a16="http://schemas.microsoft.com/office/drawing/2014/main" id="{D5425DD4-4304-41CD-A124-766E7AB4E0F7}"/>
              </a:ext>
            </a:extLst>
          </p:cNvPr>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11814" b="32982"/>
          <a:stretch/>
        </p:blipFill>
        <p:spPr bwMode="auto">
          <a:xfrm>
            <a:off x="10149597" y="6089408"/>
            <a:ext cx="1174936" cy="47098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a:extLst>
              <a:ext uri="{FF2B5EF4-FFF2-40B4-BE49-F238E27FC236}">
                <a16:creationId xmlns:a16="http://schemas.microsoft.com/office/drawing/2014/main" id="{9B260802-BA59-4AAA-9083-C89316B44BD5}"/>
              </a:ext>
            </a:extLst>
          </p:cNvPr>
          <p:cNvSpPr>
            <a:spLocks noGrp="1"/>
          </p:cNvSpPr>
          <p:nvPr>
            <p:ph type="title"/>
          </p:nvPr>
        </p:nvSpPr>
        <p:spPr>
          <a:xfrm>
            <a:off x="838200" y="213015"/>
            <a:ext cx="10515600" cy="648000"/>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AE706A7-BED5-4A21-B0BD-C9EA97FDC10A}"/>
              </a:ext>
            </a:extLst>
          </p:cNvPr>
          <p:cNvSpPr>
            <a:spLocks noGrp="1"/>
          </p:cNvSpPr>
          <p:nvPr>
            <p:ph type="body" idx="1"/>
          </p:nvPr>
        </p:nvSpPr>
        <p:spPr>
          <a:xfrm>
            <a:off x="838200" y="1058091"/>
            <a:ext cx="10515600" cy="5031317"/>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30" name="直接连接符 29">
            <a:extLst>
              <a:ext uri="{FF2B5EF4-FFF2-40B4-BE49-F238E27FC236}">
                <a16:creationId xmlns:a16="http://schemas.microsoft.com/office/drawing/2014/main" id="{82BD8D40-7D2B-48D3-950F-F878239938C1}"/>
              </a:ext>
            </a:extLst>
          </p:cNvPr>
          <p:cNvCxnSpPr>
            <a:cxnSpLocks/>
          </p:cNvCxnSpPr>
          <p:nvPr/>
        </p:nvCxnSpPr>
        <p:spPr>
          <a:xfrm flipH="1">
            <a:off x="-1183" y="6509692"/>
            <a:ext cx="10293600" cy="0"/>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AC19888-3CCC-4BC2-B63C-D0225F1799C9}"/>
              </a:ext>
            </a:extLst>
          </p:cNvPr>
          <p:cNvCxnSpPr>
            <a:cxnSpLocks/>
          </p:cNvCxnSpPr>
          <p:nvPr/>
        </p:nvCxnSpPr>
        <p:spPr>
          <a:xfrm flipH="1">
            <a:off x="11198150" y="6509692"/>
            <a:ext cx="975032" cy="0"/>
          </a:xfrm>
          <a:prstGeom prst="line">
            <a:avLst/>
          </a:prstGeom>
          <a:ln w="28575">
            <a:solidFill>
              <a:srgbClr val="1672FB"/>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1AF523E9-C991-42AE-BA9C-6C26B42C9F7A}"/>
              </a:ext>
            </a:extLst>
          </p:cNvPr>
          <p:cNvSpPr/>
          <p:nvPr userDrawn="1"/>
        </p:nvSpPr>
        <p:spPr>
          <a:xfrm>
            <a:off x="524436" y="267015"/>
            <a:ext cx="144000" cy="540000"/>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2193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7" r:id="rId4"/>
    <p:sldLayoutId id="2147483656" r:id="rId5"/>
  </p:sldLayoutIdLst>
  <p:txStyles>
    <p:titleStyle>
      <a:lvl1pPr algn="l" defTabSz="914400" rtl="0" eaLnBrk="1" latinLnBrk="0" hangingPunct="1">
        <a:lnSpc>
          <a:spcPct val="90000"/>
        </a:lnSpc>
        <a:spcBef>
          <a:spcPct val="0"/>
        </a:spcBef>
        <a:buNone/>
        <a:defRPr sz="3200" b="1" kern="1200">
          <a:solidFill>
            <a:schemeClr val="tx1"/>
          </a:solidFill>
          <a:latin typeface="TTTGB Medium" panose="020C06030202040F0204" pitchFamily="34" charset="-122"/>
          <a:ea typeface="TTTGB Medium" panose="020C06030202040F0204" pitchFamily="34" charset="-122"/>
          <a:cs typeface="+mj-cs"/>
        </a:defRPr>
      </a:lvl1pPr>
    </p:titleStyle>
    <p:body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D97CF3-4C27-4BE6-AC2C-E083292CE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EEAB62-2155-493B-9C14-4D437D307C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1347C8-2BD2-48A0-A989-0117B259C4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AB888E-0D0C-45E0-A235-513045F21285}"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0E1D95DB-B296-422D-9A74-15E46048E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11B0E59-98E7-436E-B15E-13DBC937B2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14FD8-A27D-406E-A337-22549C72336B}" type="slidenum">
              <a:rPr lang="zh-CN" altLang="en-US" smtClean="0"/>
              <a:t>‹#›</a:t>
            </a:fld>
            <a:endParaRPr lang="zh-CN" altLang="en-US"/>
          </a:p>
        </p:txBody>
      </p:sp>
    </p:spTree>
    <p:extLst>
      <p:ext uri="{BB962C8B-B14F-4D97-AF65-F5344CB8AC3E}">
        <p14:creationId xmlns:p14="http://schemas.microsoft.com/office/powerpoint/2010/main" val="16755600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chart" Target="../charts/chart1.xml"/><Relationship Id="rId5" Type="http://schemas.openxmlformats.org/officeDocument/2006/relationships/tags" Target="../tags/tag6.xml"/><Relationship Id="rId10" Type="http://schemas.openxmlformats.org/officeDocument/2006/relationships/notesSlide" Target="../notesSlides/notesSlide9.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notesSlide" Target="../notesSlides/notesSlide16.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slideLayout" Target="../slideLayouts/slideLayout2.xml"/><Relationship Id="rId2" Type="http://schemas.openxmlformats.org/officeDocument/2006/relationships/tags" Target="../tags/tag13.xml"/><Relationship Id="rId16" Type="http://schemas.openxmlformats.org/officeDocument/2006/relationships/tags" Target="../tags/tag27.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tags" Target="../tags/tag2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17.png"/><Relationship Id="rId7"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A295593-366B-452B-B054-6551132238BE}"/>
              </a:ext>
            </a:extLst>
          </p:cNvPr>
          <p:cNvSpPr txBox="1">
            <a:spLocks noGrp="1"/>
          </p:cNvSpPr>
          <p:nvPr>
            <p:ph type="ctrTitle"/>
          </p:nvPr>
        </p:nvSpPr>
        <p:spPr>
          <a:xfrm>
            <a:off x="4276350" y="2441294"/>
            <a:ext cx="7507819" cy="590931"/>
          </a:xfrm>
          <a:prstGeom prst="rect">
            <a:avLst/>
          </a:prstGeom>
          <a:noFill/>
        </p:spPr>
        <p:txBody>
          <a:bodyPr wrap="square" rtlCol="0">
            <a:spAutoFit/>
          </a:bodyPr>
          <a:lstStyle/>
          <a:p>
            <a:r>
              <a:rPr lang="zh-CN" altLang="en-US" sz="3600" b="1" dirty="0">
                <a:latin typeface="TTTGB Medium" panose="020C06030202040F0204" pitchFamily="34" charset="-122"/>
                <a:ea typeface="TTTGB Medium" panose="020C06030202040F0204" pitchFamily="34" charset="-122"/>
              </a:rPr>
              <a:t>面试陈述</a:t>
            </a:r>
            <a:endParaRPr kumimoji="1" lang="zh-CN" altLang="en-US" sz="3600" dirty="0">
              <a:solidFill>
                <a:schemeClr val="bg1"/>
              </a:solidFill>
              <a:latin typeface="TTTGB Medium" charset="-122"/>
              <a:ea typeface="TTTGB Medium" charset="-122"/>
              <a:cs typeface="TTTGB Medium" charset="-122"/>
            </a:endParaRPr>
          </a:p>
        </p:txBody>
      </p:sp>
      <p:sp>
        <p:nvSpPr>
          <p:cNvPr id="8" name="副标题 2">
            <a:extLst>
              <a:ext uri="{FF2B5EF4-FFF2-40B4-BE49-F238E27FC236}">
                <a16:creationId xmlns:a16="http://schemas.microsoft.com/office/drawing/2014/main" id="{86D16A32-E097-44C4-B89F-BC72961E579A}"/>
              </a:ext>
            </a:extLst>
          </p:cNvPr>
          <p:cNvSpPr txBox="1">
            <a:spLocks/>
          </p:cNvSpPr>
          <p:nvPr/>
        </p:nvSpPr>
        <p:spPr>
          <a:xfrm>
            <a:off x="5125028" y="3429000"/>
            <a:ext cx="4975901" cy="2170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zh-CN" altLang="en-US" sz="2000" dirty="0">
                <a:latin typeface="微软雅黑" panose="020B0503020204020204" pitchFamily="34" charset="-122"/>
                <a:ea typeface="微软雅黑" panose="020B0503020204020204" pitchFamily="34" charset="-122"/>
              </a:rPr>
              <a:t>申报人：杨盛</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部   门：运维部</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申报通道</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职位：技术通道</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业务运维</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申请专业职级：</a:t>
            </a: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级</a:t>
            </a:r>
            <a:endParaRPr lang="en-US" altLang="zh-CN" sz="2000" dirty="0">
              <a:latin typeface="微软雅黑" panose="020B0503020204020204" pitchFamily="34" charset="-122"/>
              <a:ea typeface="微软雅黑" panose="020B0503020204020204" pitchFamily="34" charset="-122"/>
            </a:endParaRPr>
          </a:p>
          <a:p>
            <a:pPr algn="just"/>
            <a:r>
              <a:rPr lang="zh-CN" altLang="en-US" sz="2000" dirty="0">
                <a:latin typeface="微软雅黑" panose="020B0503020204020204" pitchFamily="34" charset="-122"/>
                <a:ea typeface="微软雅黑" panose="020B0503020204020204" pitchFamily="34" charset="-122"/>
              </a:rPr>
              <a:t>时   间：</a:t>
            </a:r>
            <a:r>
              <a:rPr lang="en-US" altLang="zh-CN" sz="2000" dirty="0">
                <a:latin typeface="微软雅黑" panose="020B0503020204020204" pitchFamily="34" charset="-122"/>
                <a:ea typeface="微软雅黑" panose="020B0503020204020204" pitchFamily="34" charset="-122"/>
              </a:rPr>
              <a:t>2021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4096288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C76E5-09F0-4670-A6EE-B1701EC9F599}"/>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背景</a:t>
            </a:r>
          </a:p>
        </p:txBody>
      </p:sp>
      <p:cxnSp>
        <p:nvCxnSpPr>
          <p:cNvPr id="42" name="Straight Connector 71">
            <a:extLst>
              <a:ext uri="{FF2B5EF4-FFF2-40B4-BE49-F238E27FC236}">
                <a16:creationId xmlns:a16="http://schemas.microsoft.com/office/drawing/2014/main" id="{2B047058-16CA-476A-B999-5CF0656E5AE4}"/>
              </a:ext>
            </a:extLst>
          </p:cNvPr>
          <p:cNvCxnSpPr/>
          <p:nvPr/>
        </p:nvCxnSpPr>
        <p:spPr>
          <a:xfrm flipV="1">
            <a:off x="6275569" y="1857548"/>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Rectangle 64">
            <a:extLst>
              <a:ext uri="{FF2B5EF4-FFF2-40B4-BE49-F238E27FC236}">
                <a16:creationId xmlns:a16="http://schemas.microsoft.com/office/drawing/2014/main" id="{A4D85FD6-9F88-427C-A224-C4970BAA0551}"/>
              </a:ext>
            </a:extLst>
          </p:cNvPr>
          <p:cNvSpPr/>
          <p:nvPr/>
        </p:nvSpPr>
        <p:spPr>
          <a:xfrm>
            <a:off x="2344111" y="2115253"/>
            <a:ext cx="2751764" cy="532903"/>
          </a:xfrm>
          <a:prstGeom prst="rect">
            <a:avLst/>
          </a:prstGeom>
        </p:spPr>
        <p:txBody>
          <a:bodyPr wrap="square">
            <a:spAutoFit/>
          </a:bodyPr>
          <a:lstStyle/>
          <a:p>
            <a:pPr defTabSz="1219170">
              <a:lnSpc>
                <a:spcPct val="125000"/>
              </a:lnSpc>
            </a:pPr>
            <a:r>
              <a:rPr lang="zh-CN" altLang="en-US" sz="1200" dirty="0">
                <a:latin typeface="微软雅黑" panose="020B0503020204020204" pitchFamily="34" charset="-122"/>
                <a:ea typeface="微软雅黑" panose="020B0503020204020204" pitchFamily="34" charset="-122"/>
              </a:rPr>
              <a:t>研发总人数</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，后台开发人数</a:t>
            </a:r>
            <a:r>
              <a:rPr lang="en-US" altLang="zh-CN"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人，运维人数</a:t>
            </a:r>
            <a:r>
              <a:rPr lang="en-US" altLang="zh-CN" sz="1200" dirty="0">
                <a:latin typeface="微软雅黑" panose="020B0503020204020204" pitchFamily="34" charset="-122"/>
                <a:ea typeface="微软雅黑" panose="020B0503020204020204" pitchFamily="34" charset="-122"/>
              </a:rPr>
              <a:t>1</a:t>
            </a:r>
            <a:endParaRPr 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9" name="Rectangle 65">
            <a:extLst>
              <a:ext uri="{FF2B5EF4-FFF2-40B4-BE49-F238E27FC236}">
                <a16:creationId xmlns:a16="http://schemas.microsoft.com/office/drawing/2014/main" id="{BB265D61-A95A-4A36-AC33-A68B58D20F2F}"/>
              </a:ext>
            </a:extLst>
          </p:cNvPr>
          <p:cNvSpPr/>
          <p:nvPr/>
        </p:nvSpPr>
        <p:spPr>
          <a:xfrm>
            <a:off x="2327459" y="1757615"/>
            <a:ext cx="2765029" cy="408189"/>
          </a:xfrm>
          <a:prstGeom prst="rect">
            <a:avLst/>
          </a:prstGeom>
        </p:spPr>
        <p:txBody>
          <a:bodyPr wrap="square">
            <a:spAutoFit/>
          </a:bodyPr>
          <a:lstStyle/>
          <a:p>
            <a:pPr defTabSz="1219170">
              <a:lnSpc>
                <a:spcPct val="120000"/>
              </a:lnSpc>
            </a:pPr>
            <a:r>
              <a:rPr lang="zh-CN" alt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人力</a:t>
            </a:r>
            <a:endParaRPr 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4" name="Rectangle 67">
            <a:extLst>
              <a:ext uri="{FF2B5EF4-FFF2-40B4-BE49-F238E27FC236}">
                <a16:creationId xmlns:a16="http://schemas.microsoft.com/office/drawing/2014/main" id="{6EF1C18D-F985-47F4-AC6E-E136DEBE114A}"/>
              </a:ext>
            </a:extLst>
          </p:cNvPr>
          <p:cNvSpPr/>
          <p:nvPr/>
        </p:nvSpPr>
        <p:spPr>
          <a:xfrm>
            <a:off x="2344111" y="3154044"/>
            <a:ext cx="2751764" cy="532903"/>
          </a:xfrm>
          <a:prstGeom prst="rect">
            <a:avLst/>
          </a:prstGeom>
        </p:spPr>
        <p:txBody>
          <a:bodyPr wrap="square">
            <a:spAutoFit/>
          </a:bodyPr>
          <a:lstStyle/>
          <a:p>
            <a:pPr defTabSz="1219170">
              <a:lnSpc>
                <a:spcPct val="125000"/>
              </a:lnSpc>
            </a:pPr>
            <a:r>
              <a:rPr lang="zh-CN" alt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所有业务全部运行在线下</a:t>
            </a:r>
            <a:r>
              <a:rPr lang="en-US" altLang="zh-CN"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IDC</a:t>
            </a:r>
            <a:r>
              <a:rPr lang="zh-CN" alt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的物理机之上</a:t>
            </a:r>
            <a:endParaRPr 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6" name="Rectangle 68">
            <a:extLst>
              <a:ext uri="{FF2B5EF4-FFF2-40B4-BE49-F238E27FC236}">
                <a16:creationId xmlns:a16="http://schemas.microsoft.com/office/drawing/2014/main" id="{88EDCBD4-2934-4EBB-BB46-5E6BAE52A4B7}"/>
              </a:ext>
            </a:extLst>
          </p:cNvPr>
          <p:cNvSpPr/>
          <p:nvPr/>
        </p:nvSpPr>
        <p:spPr>
          <a:xfrm>
            <a:off x="2327459" y="2796406"/>
            <a:ext cx="2765029" cy="408189"/>
          </a:xfrm>
          <a:prstGeom prst="rect">
            <a:avLst/>
          </a:prstGeom>
        </p:spPr>
        <p:txBody>
          <a:bodyPr wrap="square">
            <a:spAutoFit/>
          </a:bodyPr>
          <a:lstStyle/>
          <a:p>
            <a:pPr defTabSz="1219170">
              <a:lnSpc>
                <a:spcPct val="120000"/>
              </a:lnSpc>
            </a:pPr>
            <a:r>
              <a:rPr lang="zh-CN" alt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基础架构</a:t>
            </a:r>
            <a:endParaRPr 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2" name="Rectangle 70">
            <a:extLst>
              <a:ext uri="{FF2B5EF4-FFF2-40B4-BE49-F238E27FC236}">
                <a16:creationId xmlns:a16="http://schemas.microsoft.com/office/drawing/2014/main" id="{FDE11B67-AC3B-4AEB-B551-8809B5D1501A}"/>
              </a:ext>
            </a:extLst>
          </p:cNvPr>
          <p:cNvSpPr/>
          <p:nvPr/>
        </p:nvSpPr>
        <p:spPr>
          <a:xfrm>
            <a:off x="2344111" y="4170995"/>
            <a:ext cx="2751764" cy="532903"/>
          </a:xfrm>
          <a:prstGeom prst="rect">
            <a:avLst/>
          </a:prstGeom>
        </p:spPr>
        <p:txBody>
          <a:bodyPr wrap="square">
            <a:spAutoFit/>
          </a:bodyPr>
          <a:lstStyle/>
          <a:p>
            <a:pPr defTabSz="1219170">
              <a:lnSpc>
                <a:spcPct val="125000"/>
              </a:lnSpc>
            </a:pPr>
            <a:r>
              <a:rPr 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80%</a:t>
            </a:r>
            <a:r>
              <a:rPr lang="zh-CN" alt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的工作依赖人力完成，只有</a:t>
            </a:r>
            <a:r>
              <a:rPr lang="en-US" altLang="zh-CN"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5</a:t>
            </a:r>
            <a:r>
              <a:rPr lang="zh-CN" alt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个左右最基本的工具</a:t>
            </a:r>
            <a:endParaRPr 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6" name="Rectangle 71">
            <a:extLst>
              <a:ext uri="{FF2B5EF4-FFF2-40B4-BE49-F238E27FC236}">
                <a16:creationId xmlns:a16="http://schemas.microsoft.com/office/drawing/2014/main" id="{02E74A46-9AE3-4A3F-9EE3-32BC088FC419}"/>
              </a:ext>
            </a:extLst>
          </p:cNvPr>
          <p:cNvSpPr/>
          <p:nvPr/>
        </p:nvSpPr>
        <p:spPr>
          <a:xfrm>
            <a:off x="2327459" y="3813357"/>
            <a:ext cx="2765029" cy="408189"/>
          </a:xfrm>
          <a:prstGeom prst="rect">
            <a:avLst/>
          </a:prstGeom>
        </p:spPr>
        <p:txBody>
          <a:bodyPr wrap="square">
            <a:spAutoFit/>
          </a:bodyPr>
          <a:lstStyle/>
          <a:p>
            <a:pPr defTabSz="1219170">
              <a:lnSpc>
                <a:spcPct val="120000"/>
              </a:lnSpc>
            </a:pPr>
            <a:r>
              <a:rPr lang="zh-CN" alt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工具</a:t>
            </a:r>
            <a:endParaRPr 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8" name="Rectangle 80">
            <a:extLst>
              <a:ext uri="{FF2B5EF4-FFF2-40B4-BE49-F238E27FC236}">
                <a16:creationId xmlns:a16="http://schemas.microsoft.com/office/drawing/2014/main" id="{BD8048E5-A228-4653-AFEE-8949F3247ABC}"/>
              </a:ext>
            </a:extLst>
          </p:cNvPr>
          <p:cNvSpPr/>
          <p:nvPr/>
        </p:nvSpPr>
        <p:spPr>
          <a:xfrm>
            <a:off x="2344111" y="5215959"/>
            <a:ext cx="2751764" cy="302071"/>
          </a:xfrm>
          <a:prstGeom prst="rect">
            <a:avLst/>
          </a:prstGeom>
        </p:spPr>
        <p:txBody>
          <a:bodyPr wrap="square">
            <a:spAutoFit/>
          </a:bodyPr>
          <a:lstStyle/>
          <a:p>
            <a:pPr defTabSz="1219170">
              <a:lnSpc>
                <a:spcPct val="125000"/>
              </a:lnSpc>
            </a:pPr>
            <a:r>
              <a:rPr lang="zh-CN" alt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开发人员的习惯就是事实标准</a:t>
            </a:r>
            <a:endParaRPr 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9" name="Rectangle 81">
            <a:extLst>
              <a:ext uri="{FF2B5EF4-FFF2-40B4-BE49-F238E27FC236}">
                <a16:creationId xmlns:a16="http://schemas.microsoft.com/office/drawing/2014/main" id="{2EDB3107-C62E-426F-8A52-16733D464276}"/>
              </a:ext>
            </a:extLst>
          </p:cNvPr>
          <p:cNvSpPr/>
          <p:nvPr/>
        </p:nvSpPr>
        <p:spPr>
          <a:xfrm>
            <a:off x="2327459" y="4858321"/>
            <a:ext cx="2765029" cy="408190"/>
          </a:xfrm>
          <a:prstGeom prst="rect">
            <a:avLst/>
          </a:prstGeom>
        </p:spPr>
        <p:txBody>
          <a:bodyPr wrap="square">
            <a:spAutoFit/>
          </a:bodyPr>
          <a:lstStyle/>
          <a:p>
            <a:pPr defTabSz="1219170">
              <a:lnSpc>
                <a:spcPct val="120000"/>
              </a:lnSpc>
            </a:pPr>
            <a:r>
              <a:rPr lang="zh-CN" alt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标准</a:t>
            </a:r>
            <a:endParaRPr 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1" name="Rectangle 64">
            <a:extLst>
              <a:ext uri="{FF2B5EF4-FFF2-40B4-BE49-F238E27FC236}">
                <a16:creationId xmlns:a16="http://schemas.microsoft.com/office/drawing/2014/main" id="{AC896240-85E0-4517-8828-73C4AFC72FD6}"/>
              </a:ext>
            </a:extLst>
          </p:cNvPr>
          <p:cNvSpPr/>
          <p:nvPr/>
        </p:nvSpPr>
        <p:spPr>
          <a:xfrm>
            <a:off x="7408630" y="2640080"/>
            <a:ext cx="2751764" cy="302070"/>
          </a:xfrm>
          <a:prstGeom prst="rect">
            <a:avLst/>
          </a:prstGeom>
        </p:spPr>
        <p:txBody>
          <a:bodyPr wrap="square">
            <a:spAutoFit/>
          </a:bodyPr>
          <a:lstStyle/>
          <a:p>
            <a:pPr defTabSz="1219170">
              <a:lnSpc>
                <a:spcPct val="125000"/>
              </a:lnSpc>
            </a:pPr>
            <a:r>
              <a:rPr lang="zh-CN" altLang="en-US" sz="1200" dirty="0">
                <a:latin typeface="微软雅黑" panose="020B0503020204020204" pitchFamily="34" charset="-122"/>
                <a:ea typeface="微软雅黑" panose="020B0503020204020204" pitchFamily="34" charset="-122"/>
              </a:rPr>
              <a:t>日活用户超过</a:t>
            </a:r>
            <a:r>
              <a:rPr lang="en-US" altLang="zh-CN" sz="1200" dirty="0">
                <a:latin typeface="微软雅黑" panose="020B0503020204020204" pitchFamily="34" charset="-122"/>
                <a:ea typeface="微软雅黑" panose="020B0503020204020204" pitchFamily="34" charset="-122"/>
              </a:rPr>
              <a:t>200W</a:t>
            </a:r>
            <a:endParaRPr 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2" name="Rectangle 65">
            <a:extLst>
              <a:ext uri="{FF2B5EF4-FFF2-40B4-BE49-F238E27FC236}">
                <a16:creationId xmlns:a16="http://schemas.microsoft.com/office/drawing/2014/main" id="{12DA36A2-E2A9-4A41-8B4E-7CE5FF7AF0E0}"/>
              </a:ext>
            </a:extLst>
          </p:cNvPr>
          <p:cNvSpPr/>
          <p:nvPr/>
        </p:nvSpPr>
        <p:spPr>
          <a:xfrm>
            <a:off x="7391978" y="2291407"/>
            <a:ext cx="2765029" cy="408190"/>
          </a:xfrm>
          <a:prstGeom prst="rect">
            <a:avLst/>
          </a:prstGeom>
        </p:spPr>
        <p:txBody>
          <a:bodyPr wrap="square">
            <a:spAutoFit/>
          </a:bodyPr>
          <a:lstStyle/>
          <a:p>
            <a:pPr defTabSz="1219170">
              <a:lnSpc>
                <a:spcPct val="120000"/>
              </a:lnSpc>
            </a:pPr>
            <a:r>
              <a:rPr lang="en-US" altLang="zh-CN"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200W+</a:t>
            </a:r>
            <a:endParaRPr 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4" name="Rectangle 67">
            <a:extLst>
              <a:ext uri="{FF2B5EF4-FFF2-40B4-BE49-F238E27FC236}">
                <a16:creationId xmlns:a16="http://schemas.microsoft.com/office/drawing/2014/main" id="{1D660B14-75C2-43BA-9E85-CDE87C7FC381}"/>
              </a:ext>
            </a:extLst>
          </p:cNvPr>
          <p:cNvSpPr/>
          <p:nvPr/>
        </p:nvSpPr>
        <p:spPr>
          <a:xfrm>
            <a:off x="7408630" y="3678872"/>
            <a:ext cx="2751764" cy="302070"/>
          </a:xfrm>
          <a:prstGeom prst="rect">
            <a:avLst/>
          </a:prstGeom>
        </p:spPr>
        <p:txBody>
          <a:bodyPr wrap="square">
            <a:spAutoFit/>
          </a:bodyPr>
          <a:lstStyle/>
          <a:p>
            <a:pPr defTabSz="1219170">
              <a:lnSpc>
                <a:spcPct val="125000"/>
              </a:lnSpc>
            </a:pPr>
            <a:r>
              <a:rPr lang="zh-CN" alt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日</a:t>
            </a:r>
            <a:r>
              <a:rPr lang="en-US" altLang="zh-CN"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PV</a:t>
            </a:r>
            <a:r>
              <a:rPr lang="zh-CN" alt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超过</a:t>
            </a:r>
            <a:r>
              <a:rPr lang="en-US" altLang="zh-CN"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2</a:t>
            </a:r>
            <a:r>
              <a:rPr lang="zh-CN" alt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亿</a:t>
            </a:r>
            <a:endParaRPr 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5" name="Rectangle 68">
            <a:extLst>
              <a:ext uri="{FF2B5EF4-FFF2-40B4-BE49-F238E27FC236}">
                <a16:creationId xmlns:a16="http://schemas.microsoft.com/office/drawing/2014/main" id="{1ED05243-C0DA-41BA-9222-6E80D4E1EC8F}"/>
              </a:ext>
            </a:extLst>
          </p:cNvPr>
          <p:cNvSpPr/>
          <p:nvPr/>
        </p:nvSpPr>
        <p:spPr>
          <a:xfrm>
            <a:off x="7391978" y="3330199"/>
            <a:ext cx="2765029" cy="408190"/>
          </a:xfrm>
          <a:prstGeom prst="rect">
            <a:avLst/>
          </a:prstGeom>
        </p:spPr>
        <p:txBody>
          <a:bodyPr wrap="square">
            <a:spAutoFit/>
          </a:bodyPr>
          <a:lstStyle/>
          <a:p>
            <a:pPr defTabSz="1219170">
              <a:lnSpc>
                <a:spcPct val="120000"/>
              </a:lnSpc>
            </a:pPr>
            <a:r>
              <a:rPr lang="en-US" altLang="zh-CN"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2</a:t>
            </a:r>
            <a:r>
              <a:rPr lang="zh-CN" alt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亿</a:t>
            </a:r>
            <a:endParaRPr 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7" name="Rectangle 70">
            <a:extLst>
              <a:ext uri="{FF2B5EF4-FFF2-40B4-BE49-F238E27FC236}">
                <a16:creationId xmlns:a16="http://schemas.microsoft.com/office/drawing/2014/main" id="{199B2783-16D4-49D4-949E-E1C01BF77B18}"/>
              </a:ext>
            </a:extLst>
          </p:cNvPr>
          <p:cNvSpPr/>
          <p:nvPr/>
        </p:nvSpPr>
        <p:spPr>
          <a:xfrm>
            <a:off x="7408630" y="4695824"/>
            <a:ext cx="2751764" cy="302070"/>
          </a:xfrm>
          <a:prstGeom prst="rect">
            <a:avLst/>
          </a:prstGeom>
        </p:spPr>
        <p:txBody>
          <a:bodyPr wrap="square">
            <a:spAutoFit/>
          </a:bodyPr>
          <a:lstStyle/>
          <a:p>
            <a:pPr defTabSz="1219170">
              <a:lnSpc>
                <a:spcPct val="125000"/>
              </a:lnSpc>
            </a:pPr>
            <a:r>
              <a:rPr lang="zh-CN" alt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新增访问设备数</a:t>
            </a:r>
            <a:endParaRPr lang="en-US" sz="1200" dirty="0">
              <a:solidFill>
                <a:sysClr val="windowText" lastClr="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8" name="Rectangle 71">
            <a:extLst>
              <a:ext uri="{FF2B5EF4-FFF2-40B4-BE49-F238E27FC236}">
                <a16:creationId xmlns:a16="http://schemas.microsoft.com/office/drawing/2014/main" id="{EC67037E-958F-4C04-B3F8-85FB251B442F}"/>
              </a:ext>
            </a:extLst>
          </p:cNvPr>
          <p:cNvSpPr/>
          <p:nvPr/>
        </p:nvSpPr>
        <p:spPr>
          <a:xfrm>
            <a:off x="7391978" y="4347151"/>
            <a:ext cx="2765029" cy="408190"/>
          </a:xfrm>
          <a:prstGeom prst="rect">
            <a:avLst/>
          </a:prstGeom>
        </p:spPr>
        <p:txBody>
          <a:bodyPr wrap="square">
            <a:spAutoFit/>
          </a:bodyPr>
          <a:lstStyle/>
          <a:p>
            <a:pPr defTabSz="1219170">
              <a:lnSpc>
                <a:spcPct val="120000"/>
              </a:lnSpc>
            </a:pPr>
            <a:r>
              <a:rPr lang="en-US" altLang="zh-CN"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10W+</a:t>
            </a:r>
            <a:endParaRPr lang="en-US" sz="1867"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2" name="Rectangle 65">
            <a:extLst>
              <a:ext uri="{FF2B5EF4-FFF2-40B4-BE49-F238E27FC236}">
                <a16:creationId xmlns:a16="http://schemas.microsoft.com/office/drawing/2014/main" id="{6473E217-20A3-4540-B00C-CD65C317F66F}"/>
              </a:ext>
            </a:extLst>
          </p:cNvPr>
          <p:cNvSpPr/>
          <p:nvPr/>
        </p:nvSpPr>
        <p:spPr>
          <a:xfrm>
            <a:off x="5828723" y="3462972"/>
            <a:ext cx="1028305" cy="700769"/>
          </a:xfrm>
          <a:prstGeom prst="rect">
            <a:avLst/>
          </a:prstGeom>
        </p:spPr>
        <p:txBody>
          <a:bodyPr wrap="square">
            <a:spAutoFit/>
          </a:bodyPr>
          <a:lstStyle/>
          <a:p>
            <a:pPr defTabSz="1219170">
              <a:lnSpc>
                <a:spcPct val="120000"/>
              </a:lnSpc>
            </a:pPr>
            <a:r>
              <a:rPr lang="en-US" altLang="zh-CN" sz="3600" b="1" dirty="0">
                <a:solidFill>
                  <a:schemeClr val="bg1">
                    <a:lumMod val="8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VS</a:t>
            </a:r>
            <a:endParaRPr lang="en-US" sz="3600" b="1" dirty="0">
              <a:solidFill>
                <a:schemeClr val="bg1">
                  <a:lumMod val="8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extLst>
      <p:ext uri="{BB962C8B-B14F-4D97-AF65-F5344CB8AC3E}">
        <p14:creationId xmlns:p14="http://schemas.microsoft.com/office/powerpoint/2010/main" val="1752460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C76E5-09F0-4670-A6EE-B1701EC9F599}"/>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目标与挑战</a:t>
            </a:r>
          </a:p>
        </p:txBody>
      </p:sp>
      <p:sp>
        <p:nvSpPr>
          <p:cNvPr id="31" name="Rectangle 52">
            <a:extLst>
              <a:ext uri="{FF2B5EF4-FFF2-40B4-BE49-F238E27FC236}">
                <a16:creationId xmlns:a16="http://schemas.microsoft.com/office/drawing/2014/main" id="{C04899F2-2457-4D2E-9E93-93A49337C02D}"/>
              </a:ext>
            </a:extLst>
          </p:cNvPr>
          <p:cNvSpPr/>
          <p:nvPr/>
        </p:nvSpPr>
        <p:spPr>
          <a:xfrm>
            <a:off x="1234472" y="4573785"/>
            <a:ext cx="2340948" cy="606320"/>
          </a:xfrm>
          <a:prstGeom prst="rect">
            <a:avLst/>
          </a:prstGeom>
        </p:spPr>
        <p:txBody>
          <a:bodyPr wrap="square">
            <a:spAutoFit/>
          </a:bodyPr>
          <a:lstStyle/>
          <a:p>
            <a:pPr algn="ctr" defTabSz="1219170">
              <a:lnSpc>
                <a:spcPct val="125000"/>
              </a:lnSpc>
            </a:pPr>
            <a:r>
              <a:rPr lang="zh-CN" alt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问题：</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人力依赖恶性循环</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gn="ct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，效率低下</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2" name="Rectangle 53">
            <a:extLst>
              <a:ext uri="{FF2B5EF4-FFF2-40B4-BE49-F238E27FC236}">
                <a16:creationId xmlns:a16="http://schemas.microsoft.com/office/drawing/2014/main" id="{41CCC30D-FBF2-49F7-A162-A3A93D3C7FAF}"/>
              </a:ext>
            </a:extLst>
          </p:cNvPr>
          <p:cNvSpPr/>
          <p:nvPr/>
        </p:nvSpPr>
        <p:spPr>
          <a:xfrm>
            <a:off x="1224006" y="4181583"/>
            <a:ext cx="2158495" cy="396583"/>
          </a:xfrm>
          <a:prstGeom prst="rect">
            <a:avLst/>
          </a:prstGeom>
        </p:spPr>
        <p:txBody>
          <a:bodyPr wrap="square">
            <a:spAutoFit/>
          </a:bodyPr>
          <a:lstStyle/>
          <a:p>
            <a:pPr algn="ctr" defTabSz="1219170">
              <a:lnSpc>
                <a:spcPct val="120000"/>
              </a:lnSpc>
            </a:pPr>
            <a:r>
              <a:rPr lang="zh-CN" alt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效率</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3" name="Rectangle 60">
            <a:extLst>
              <a:ext uri="{FF2B5EF4-FFF2-40B4-BE49-F238E27FC236}">
                <a16:creationId xmlns:a16="http://schemas.microsoft.com/office/drawing/2014/main" id="{9EAA0C06-9AAB-4289-ABE8-5655F6E05D08}"/>
              </a:ext>
            </a:extLst>
          </p:cNvPr>
          <p:cNvSpPr/>
          <p:nvPr/>
        </p:nvSpPr>
        <p:spPr>
          <a:xfrm>
            <a:off x="5128937" y="4573785"/>
            <a:ext cx="2146544" cy="337015"/>
          </a:xfrm>
          <a:prstGeom prst="rect">
            <a:avLst/>
          </a:prstGeom>
        </p:spPr>
        <p:txBody>
          <a:bodyPr wrap="square">
            <a:spAutoFit/>
          </a:bodyPr>
          <a:lstStyle/>
          <a:p>
            <a:pPr algn="ctr" defTabSz="1219170">
              <a:lnSpc>
                <a:spcPct val="125000"/>
              </a:lnSpc>
            </a:pPr>
            <a:r>
              <a:rPr lang="zh-CN" alt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问题：不可持续发展</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Rectangle 62">
            <a:extLst>
              <a:ext uri="{FF2B5EF4-FFF2-40B4-BE49-F238E27FC236}">
                <a16:creationId xmlns:a16="http://schemas.microsoft.com/office/drawing/2014/main" id="{DA906FCF-D369-4775-BA5A-C7B66000A461}"/>
              </a:ext>
            </a:extLst>
          </p:cNvPr>
          <p:cNvSpPr/>
          <p:nvPr/>
        </p:nvSpPr>
        <p:spPr>
          <a:xfrm>
            <a:off x="5118471" y="4181583"/>
            <a:ext cx="2158495" cy="396583"/>
          </a:xfrm>
          <a:prstGeom prst="rect">
            <a:avLst/>
          </a:prstGeom>
        </p:spPr>
        <p:txBody>
          <a:bodyPr wrap="square">
            <a:spAutoFit/>
          </a:bodyPr>
          <a:lstStyle/>
          <a:p>
            <a:pPr algn="ctr" defTabSz="1219170">
              <a:lnSpc>
                <a:spcPct val="120000"/>
              </a:lnSpc>
            </a:pPr>
            <a:r>
              <a:rPr lang="zh-CN" alt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标准化</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5" name="Rectangle 64">
            <a:extLst>
              <a:ext uri="{FF2B5EF4-FFF2-40B4-BE49-F238E27FC236}">
                <a16:creationId xmlns:a16="http://schemas.microsoft.com/office/drawing/2014/main" id="{0911B3E3-C7BB-46CD-A18B-B151E3E3EA1E}"/>
              </a:ext>
            </a:extLst>
          </p:cNvPr>
          <p:cNvSpPr/>
          <p:nvPr/>
        </p:nvSpPr>
        <p:spPr>
          <a:xfrm>
            <a:off x="8809940" y="4573785"/>
            <a:ext cx="2146544" cy="337015"/>
          </a:xfrm>
          <a:prstGeom prst="rect">
            <a:avLst/>
          </a:prstGeom>
        </p:spPr>
        <p:txBody>
          <a:bodyPr wrap="square">
            <a:spAutoFit/>
          </a:bodyPr>
          <a:lstStyle/>
          <a:p>
            <a:pPr algn="ctr" defTabSz="1219170">
              <a:lnSpc>
                <a:spcPct val="125000"/>
              </a:lnSpc>
            </a:pPr>
            <a:r>
              <a:rPr lang="zh-CN" alt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问题：体验差，用户流失</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6" name="Rectangle 65">
            <a:extLst>
              <a:ext uri="{FF2B5EF4-FFF2-40B4-BE49-F238E27FC236}">
                <a16:creationId xmlns:a16="http://schemas.microsoft.com/office/drawing/2014/main" id="{9DC5F59A-B544-47EB-8FB2-5FB4932A71B8}"/>
              </a:ext>
            </a:extLst>
          </p:cNvPr>
          <p:cNvSpPr/>
          <p:nvPr/>
        </p:nvSpPr>
        <p:spPr>
          <a:xfrm>
            <a:off x="8799474" y="4181583"/>
            <a:ext cx="2158495" cy="396583"/>
          </a:xfrm>
          <a:prstGeom prst="rect">
            <a:avLst/>
          </a:prstGeom>
        </p:spPr>
        <p:txBody>
          <a:bodyPr wrap="square">
            <a:spAutoFit/>
          </a:bodyPr>
          <a:lstStyle/>
          <a:p>
            <a:pPr algn="ctr" defTabSz="1219170">
              <a:lnSpc>
                <a:spcPct val="120000"/>
              </a:lnSpc>
            </a:pPr>
            <a:r>
              <a:rPr lang="zh-CN" alt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可用性</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3" name="组合 2">
            <a:extLst>
              <a:ext uri="{FF2B5EF4-FFF2-40B4-BE49-F238E27FC236}">
                <a16:creationId xmlns:a16="http://schemas.microsoft.com/office/drawing/2014/main" id="{2BDA3D70-9DC9-4780-BCC3-469B44A772F5}"/>
              </a:ext>
            </a:extLst>
          </p:cNvPr>
          <p:cNvGrpSpPr/>
          <p:nvPr/>
        </p:nvGrpSpPr>
        <p:grpSpPr>
          <a:xfrm>
            <a:off x="8733740" y="1828080"/>
            <a:ext cx="2235200" cy="2115989"/>
            <a:chOff x="8733740" y="1828080"/>
            <a:chExt cx="2235200" cy="2115989"/>
          </a:xfrm>
        </p:grpSpPr>
        <p:graphicFrame>
          <p:nvGraphicFramePr>
            <p:cNvPr id="29" name="Chart 50">
              <a:extLst>
                <a:ext uri="{FF2B5EF4-FFF2-40B4-BE49-F238E27FC236}">
                  <a16:creationId xmlns:a16="http://schemas.microsoft.com/office/drawing/2014/main" id="{6E45A513-D7BB-498B-8757-609BC27B3DC7}"/>
                </a:ext>
              </a:extLst>
            </p:cNvPr>
            <p:cNvGraphicFramePr/>
            <p:nvPr>
              <p:extLst>
                <p:ext uri="{D42A27DB-BD31-4B8C-83A1-F6EECF244321}">
                  <p14:modId xmlns:p14="http://schemas.microsoft.com/office/powerpoint/2010/main" val="95722890"/>
                </p:ext>
              </p:extLst>
            </p:nvPr>
          </p:nvGraphicFramePr>
          <p:xfrm>
            <a:off x="8733740" y="1828080"/>
            <a:ext cx="2235200" cy="2115989"/>
          </p:xfrm>
          <a:graphic>
            <a:graphicData uri="http://schemas.openxmlformats.org/drawingml/2006/chart">
              <c:chart xmlns:c="http://schemas.openxmlformats.org/drawingml/2006/chart" xmlns:r="http://schemas.openxmlformats.org/officeDocument/2006/relationships" r:id="rId11"/>
            </a:graphicData>
          </a:graphic>
        </p:graphicFrame>
        <p:sp>
          <p:nvSpPr>
            <p:cNvPr id="40" name="Rectangle 69">
              <a:extLst>
                <a:ext uri="{FF2B5EF4-FFF2-40B4-BE49-F238E27FC236}">
                  <a16:creationId xmlns:a16="http://schemas.microsoft.com/office/drawing/2014/main" id="{943176A4-321B-451C-8F8F-372799626F55}"/>
                </a:ext>
              </a:extLst>
            </p:cNvPr>
            <p:cNvSpPr/>
            <p:nvPr/>
          </p:nvSpPr>
          <p:spPr>
            <a:xfrm>
              <a:off x="9279218" y="2554084"/>
              <a:ext cx="1207989" cy="554960"/>
            </a:xfrm>
            <a:prstGeom prst="rect">
              <a:avLst/>
            </a:prstGeom>
          </p:spPr>
          <p:txBody>
            <a:bodyPr wrap="square" anchor="ctr">
              <a:spAutoFit/>
            </a:bodyPr>
            <a:lstStyle/>
            <a:p>
              <a:pPr algn="ctr" defTabSz="1219170">
                <a:lnSpc>
                  <a:spcPct val="125000"/>
                </a:lnSpc>
              </a:pPr>
              <a:r>
                <a:rPr lang="en-US" sz="2667"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99.7%</a:t>
              </a:r>
            </a:p>
          </p:txBody>
        </p:sp>
      </p:grpSp>
      <p:cxnSp>
        <p:nvCxnSpPr>
          <p:cNvPr id="42" name="Straight Connector 71">
            <a:extLst>
              <a:ext uri="{FF2B5EF4-FFF2-40B4-BE49-F238E27FC236}">
                <a16:creationId xmlns:a16="http://schemas.microsoft.com/office/drawing/2014/main" id="{2B047058-16CA-476A-B999-5CF0656E5AE4}"/>
              </a:ext>
            </a:extLst>
          </p:cNvPr>
          <p:cNvCxnSpPr/>
          <p:nvPr/>
        </p:nvCxnSpPr>
        <p:spPr>
          <a:xfrm flipV="1">
            <a:off x="8142469" y="1883939"/>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72">
            <a:extLst>
              <a:ext uri="{FF2B5EF4-FFF2-40B4-BE49-F238E27FC236}">
                <a16:creationId xmlns:a16="http://schemas.microsoft.com/office/drawing/2014/main" id="{D71045E0-6B17-4F26-AF09-25FBE0317407}"/>
              </a:ext>
            </a:extLst>
          </p:cNvPr>
          <p:cNvCxnSpPr/>
          <p:nvPr/>
        </p:nvCxnSpPr>
        <p:spPr>
          <a:xfrm flipV="1">
            <a:off x="4346945" y="1883939"/>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11">
            <a:extLst>
              <a:ext uri="{FF2B5EF4-FFF2-40B4-BE49-F238E27FC236}">
                <a16:creationId xmlns:a16="http://schemas.microsoft.com/office/drawing/2014/main" id="{B51926F0-67E4-4CD8-AFE7-C6C7DA2E7D35}"/>
              </a:ext>
            </a:extLst>
          </p:cNvPr>
          <p:cNvSpPr/>
          <p:nvPr>
            <p:custDataLst>
              <p:tags r:id="rId1"/>
            </p:custDataLst>
          </p:nvPr>
        </p:nvSpPr>
        <p:spPr>
          <a:xfrm>
            <a:off x="1816317" y="2113417"/>
            <a:ext cx="1506838" cy="1506838"/>
          </a:xfrm>
          <a:prstGeom prst="arc">
            <a:avLst>
              <a:gd name="adj1" fmla="val 17519855"/>
              <a:gd name="adj2" fmla="val 21513956"/>
            </a:avLst>
          </a:prstGeom>
          <a:noFill/>
          <a:ln w="57150">
            <a:solidFill>
              <a:srgbClr val="1672FB"/>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672FB"/>
              </a:solidFill>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46" name="12">
            <a:extLst>
              <a:ext uri="{FF2B5EF4-FFF2-40B4-BE49-F238E27FC236}">
                <a16:creationId xmlns:a16="http://schemas.microsoft.com/office/drawing/2014/main" id="{8982583A-1828-4F38-9F52-04C18B400058}"/>
              </a:ext>
            </a:extLst>
          </p:cNvPr>
          <p:cNvSpPr/>
          <p:nvPr>
            <p:custDataLst>
              <p:tags r:id="rId2"/>
            </p:custDataLst>
          </p:nvPr>
        </p:nvSpPr>
        <p:spPr>
          <a:xfrm>
            <a:off x="1783537" y="1913484"/>
            <a:ext cx="1506838" cy="1506838"/>
          </a:xfrm>
          <a:prstGeom prst="arc">
            <a:avLst>
              <a:gd name="adj1" fmla="val 10149874"/>
              <a:gd name="adj2" fmla="val 13494700"/>
            </a:avLst>
          </a:prstGeom>
          <a:noFill/>
          <a:ln w="57150">
            <a:solidFill>
              <a:srgbClr val="1672FB"/>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72FB"/>
              </a:solidFill>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47" name="13">
            <a:extLst>
              <a:ext uri="{FF2B5EF4-FFF2-40B4-BE49-F238E27FC236}">
                <a16:creationId xmlns:a16="http://schemas.microsoft.com/office/drawing/2014/main" id="{9CB5459B-8A47-4945-82BD-D8BFC82FE885}"/>
              </a:ext>
            </a:extLst>
          </p:cNvPr>
          <p:cNvSpPr/>
          <p:nvPr>
            <p:custDataLst>
              <p:tags r:id="rId3"/>
            </p:custDataLst>
          </p:nvPr>
        </p:nvSpPr>
        <p:spPr>
          <a:xfrm>
            <a:off x="1566859" y="2072916"/>
            <a:ext cx="1506838" cy="1506838"/>
          </a:xfrm>
          <a:prstGeom prst="arc">
            <a:avLst>
              <a:gd name="adj1" fmla="val 4292501"/>
              <a:gd name="adj2" fmla="val 6361651"/>
            </a:avLst>
          </a:prstGeom>
          <a:noFill/>
          <a:ln w="57150">
            <a:solidFill>
              <a:srgbClr val="1672FB"/>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672FB"/>
              </a:solidFill>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grpSp>
        <p:nvGrpSpPr>
          <p:cNvPr id="54" name="组合 53">
            <a:extLst>
              <a:ext uri="{FF2B5EF4-FFF2-40B4-BE49-F238E27FC236}">
                <a16:creationId xmlns:a16="http://schemas.microsoft.com/office/drawing/2014/main" id="{971BCB73-4AFE-4C29-8942-1500DF86709F}"/>
              </a:ext>
            </a:extLst>
          </p:cNvPr>
          <p:cNvGrpSpPr/>
          <p:nvPr/>
        </p:nvGrpSpPr>
        <p:grpSpPr>
          <a:xfrm>
            <a:off x="1937601" y="1383045"/>
            <a:ext cx="1045391" cy="1045391"/>
            <a:chOff x="1706185" y="1378585"/>
            <a:chExt cx="1045391" cy="1045391"/>
          </a:xfrm>
          <a:solidFill>
            <a:srgbClr val="1672FB"/>
          </a:solidFill>
        </p:grpSpPr>
        <p:sp>
          <p:nvSpPr>
            <p:cNvPr id="48" name="18">
              <a:extLst>
                <a:ext uri="{FF2B5EF4-FFF2-40B4-BE49-F238E27FC236}">
                  <a16:creationId xmlns:a16="http://schemas.microsoft.com/office/drawing/2014/main" id="{8EDCDF22-6230-4E92-B429-ADDC6056A4F5}"/>
                </a:ext>
              </a:extLst>
            </p:cNvPr>
            <p:cNvSpPr/>
            <p:nvPr>
              <p:custDataLst>
                <p:tags r:id="rId8"/>
              </p:custDataLst>
            </p:nvPr>
          </p:nvSpPr>
          <p:spPr>
            <a:xfrm>
              <a:off x="1706185" y="1378585"/>
              <a:ext cx="1045391" cy="104539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grp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6500" i="0" u="none" strike="noStrike" kern="120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49" name="19-1">
              <a:extLst>
                <a:ext uri="{FF2B5EF4-FFF2-40B4-BE49-F238E27FC236}">
                  <a16:creationId xmlns:a16="http://schemas.microsoft.com/office/drawing/2014/main" id="{0CFA5E23-AEB3-4661-B35C-FE232EAF0DC2}"/>
                </a:ext>
              </a:extLst>
            </p:cNvPr>
            <p:cNvSpPr txBox="1"/>
            <p:nvPr/>
          </p:nvSpPr>
          <p:spPr>
            <a:xfrm>
              <a:off x="1782776" y="1738755"/>
              <a:ext cx="902421" cy="276999"/>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字魂95号-手刻宋" panose="00000500000000000000" pitchFamily="2" charset="-122"/>
                  <a:ea typeface="字魂95号-手刻宋" panose="00000500000000000000" pitchFamily="2" charset="-122"/>
                  <a:sym typeface="字魂95号-手刻宋" panose="00000500000000000000" pitchFamily="2" charset="-122"/>
                </a:rPr>
                <a:t>任务堆积</a:t>
              </a:r>
              <a:endParaRPr kumimoji="0" lang="en-US" sz="1200" u="none" strike="noStrike" kern="1200" cap="none" spc="0" normalizeH="0" baseline="0" noProof="0" dirty="0">
                <a:ln>
                  <a:noFill/>
                </a:ln>
                <a:solidFill>
                  <a:schemeClr val="bg1"/>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grpSp>
      <p:sp>
        <p:nvSpPr>
          <p:cNvPr id="50" name="110">
            <a:extLst>
              <a:ext uri="{FF2B5EF4-FFF2-40B4-BE49-F238E27FC236}">
                <a16:creationId xmlns:a16="http://schemas.microsoft.com/office/drawing/2014/main" id="{84F6489D-24EF-4C2E-B97A-A9440597E7F1}"/>
              </a:ext>
            </a:extLst>
          </p:cNvPr>
          <p:cNvSpPr/>
          <p:nvPr>
            <p:custDataLst>
              <p:tags r:id="rId4"/>
            </p:custDataLst>
          </p:nvPr>
        </p:nvSpPr>
        <p:spPr>
          <a:xfrm>
            <a:off x="1166856" y="2766065"/>
            <a:ext cx="1045391" cy="104539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1672FB"/>
          </a:solid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6500" i="0" u="none" strike="noStrike" kern="120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grpSp>
        <p:nvGrpSpPr>
          <p:cNvPr id="55" name="组合 54">
            <a:extLst>
              <a:ext uri="{FF2B5EF4-FFF2-40B4-BE49-F238E27FC236}">
                <a16:creationId xmlns:a16="http://schemas.microsoft.com/office/drawing/2014/main" id="{2C7B54C9-3FBE-4701-81BB-579E985D7C30}"/>
              </a:ext>
            </a:extLst>
          </p:cNvPr>
          <p:cNvGrpSpPr/>
          <p:nvPr/>
        </p:nvGrpSpPr>
        <p:grpSpPr>
          <a:xfrm>
            <a:off x="2490487" y="2766065"/>
            <a:ext cx="1045391" cy="1045391"/>
            <a:chOff x="2575053" y="3164210"/>
            <a:chExt cx="1045391" cy="1045391"/>
          </a:xfrm>
          <a:solidFill>
            <a:srgbClr val="1672FB"/>
          </a:solidFill>
        </p:grpSpPr>
        <p:sp>
          <p:nvSpPr>
            <p:cNvPr id="51" name="112">
              <a:extLst>
                <a:ext uri="{FF2B5EF4-FFF2-40B4-BE49-F238E27FC236}">
                  <a16:creationId xmlns:a16="http://schemas.microsoft.com/office/drawing/2014/main" id="{B13B2B75-3403-442E-8F13-7D639279122B}"/>
                </a:ext>
              </a:extLst>
            </p:cNvPr>
            <p:cNvSpPr/>
            <p:nvPr>
              <p:custDataLst>
                <p:tags r:id="rId7"/>
              </p:custDataLst>
            </p:nvPr>
          </p:nvSpPr>
          <p:spPr>
            <a:xfrm>
              <a:off x="2575053" y="3164210"/>
              <a:ext cx="1045391" cy="1045391"/>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grp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6500" i="0" u="none" strike="noStrike" kern="120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52" name="113-2">
              <a:extLst>
                <a:ext uri="{FF2B5EF4-FFF2-40B4-BE49-F238E27FC236}">
                  <a16:creationId xmlns:a16="http://schemas.microsoft.com/office/drawing/2014/main" id="{ED02FC23-2115-4D82-9825-993940593D96}"/>
                </a:ext>
              </a:extLst>
            </p:cNvPr>
            <p:cNvSpPr txBox="1"/>
            <p:nvPr/>
          </p:nvSpPr>
          <p:spPr>
            <a:xfrm>
              <a:off x="2674643" y="3462912"/>
              <a:ext cx="902420" cy="6771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200" dirty="0">
                  <a:solidFill>
                    <a:schemeClr val="bg1"/>
                  </a:solidFill>
                  <a:latin typeface="字魂95号-手刻宋" panose="00000500000000000000" pitchFamily="2" charset="-122"/>
                  <a:ea typeface="字魂95号-手刻宋" panose="00000500000000000000" pitchFamily="2" charset="-122"/>
                  <a:sym typeface="字魂95号-手刻宋" panose="00000500000000000000" pitchFamily="2" charset="-122"/>
                </a:rPr>
                <a:t>无暇开发工具</a:t>
              </a:r>
              <a:endParaRPr kumimoji="0" lang="en-US" altLang="zh-CN" sz="1200" u="none" strike="noStrike" kern="1200" cap="none" spc="0" normalizeH="0" baseline="0" noProof="0" dirty="0">
                <a:ln>
                  <a:noFill/>
                </a:ln>
                <a:solidFill>
                  <a:schemeClr val="bg1"/>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chemeClr val="bg1"/>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grpSp>
      <p:sp>
        <p:nvSpPr>
          <p:cNvPr id="53" name="文本框 52">
            <a:extLst>
              <a:ext uri="{FF2B5EF4-FFF2-40B4-BE49-F238E27FC236}">
                <a16:creationId xmlns:a16="http://schemas.microsoft.com/office/drawing/2014/main" id="{25954B5F-FE6B-40C7-AAE8-684E8062BD3C}"/>
              </a:ext>
            </a:extLst>
          </p:cNvPr>
          <p:cNvSpPr txBox="1"/>
          <p:nvPr/>
        </p:nvSpPr>
        <p:spPr>
          <a:xfrm>
            <a:off x="1266093" y="2968520"/>
            <a:ext cx="912772" cy="646331"/>
          </a:xfrm>
          <a:prstGeom prst="rect">
            <a:avLst/>
          </a:prstGeom>
          <a:noFill/>
        </p:spPr>
        <p:txBody>
          <a:bodyPr wrap="square">
            <a:spAutoFit/>
          </a:bodyPr>
          <a:lstStyle/>
          <a:p>
            <a:r>
              <a:rPr lang="zh-CN" altLang="en-US" sz="1200" dirty="0">
                <a:solidFill>
                  <a:schemeClr val="bg1"/>
                </a:solidFill>
                <a:latin typeface="字魂95号-手刻宋" panose="00000500000000000000" pitchFamily="2" charset="-122"/>
                <a:ea typeface="字魂95号-手刻宋" panose="00000500000000000000" pitchFamily="2" charset="-122"/>
                <a:sym typeface="字魂95号-手刻宋" panose="00000500000000000000" pitchFamily="2" charset="-122"/>
              </a:rPr>
              <a:t>效率低，占用大量人力</a:t>
            </a:r>
            <a:endParaRPr lang="zh-CN" altLang="en-US" sz="1200" dirty="0">
              <a:solidFill>
                <a:schemeClr val="bg1"/>
              </a:solidFill>
            </a:endParaRPr>
          </a:p>
        </p:txBody>
      </p:sp>
      <p:grpSp>
        <p:nvGrpSpPr>
          <p:cNvPr id="65" name="组合 64">
            <a:extLst>
              <a:ext uri="{FF2B5EF4-FFF2-40B4-BE49-F238E27FC236}">
                <a16:creationId xmlns:a16="http://schemas.microsoft.com/office/drawing/2014/main" id="{2E14502C-86B7-4FDC-BCEE-07F9BC472A4D}"/>
              </a:ext>
            </a:extLst>
          </p:cNvPr>
          <p:cNvGrpSpPr/>
          <p:nvPr/>
        </p:nvGrpSpPr>
        <p:grpSpPr>
          <a:xfrm>
            <a:off x="6388782" y="2270811"/>
            <a:ext cx="1349444" cy="1349444"/>
            <a:chOff x="6020342" y="2270811"/>
            <a:chExt cx="1349444" cy="1349444"/>
          </a:xfrm>
        </p:grpSpPr>
        <p:sp>
          <p:nvSpPr>
            <p:cNvPr id="63" name="18">
              <a:extLst>
                <a:ext uri="{FF2B5EF4-FFF2-40B4-BE49-F238E27FC236}">
                  <a16:creationId xmlns:a16="http://schemas.microsoft.com/office/drawing/2014/main" id="{2BF1FBA0-1221-43B2-9953-8FF3266984E1}"/>
                </a:ext>
              </a:extLst>
            </p:cNvPr>
            <p:cNvSpPr/>
            <p:nvPr>
              <p:custDataLst>
                <p:tags r:id="rId6"/>
              </p:custDataLst>
            </p:nvPr>
          </p:nvSpPr>
          <p:spPr>
            <a:xfrm flipH="1">
              <a:off x="6020342" y="2270811"/>
              <a:ext cx="1349444" cy="134944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1672FB"/>
            </a:solid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1400" i="0" u="none" strike="noStrike" kern="120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58" name="Rectangle 62">
              <a:extLst>
                <a:ext uri="{FF2B5EF4-FFF2-40B4-BE49-F238E27FC236}">
                  <a16:creationId xmlns:a16="http://schemas.microsoft.com/office/drawing/2014/main" id="{17084E40-EA30-4C90-82D0-BD4E8F20D715}"/>
                </a:ext>
              </a:extLst>
            </p:cNvPr>
            <p:cNvSpPr/>
            <p:nvPr/>
          </p:nvSpPr>
          <p:spPr>
            <a:xfrm flipH="1">
              <a:off x="6293777" y="2707894"/>
              <a:ext cx="802574" cy="396583"/>
            </a:xfrm>
            <a:prstGeom prst="rect">
              <a:avLst/>
            </a:prstGeom>
          </p:spPr>
          <p:txBody>
            <a:bodyPr wrap="square">
              <a:spAutoFit/>
            </a:bodyPr>
            <a:lstStyle/>
            <a:p>
              <a:pPr algn="ctr" defTabSz="1219170">
                <a:lnSpc>
                  <a:spcPct val="120000"/>
                </a:lnSpc>
              </a:pPr>
              <a:r>
                <a:rPr lang="zh-CN" altLang="en-US"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习惯</a:t>
              </a:r>
              <a:endParaRPr lang="en-US"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64" name="组合 63">
            <a:extLst>
              <a:ext uri="{FF2B5EF4-FFF2-40B4-BE49-F238E27FC236}">
                <a16:creationId xmlns:a16="http://schemas.microsoft.com/office/drawing/2014/main" id="{8CAE9EC8-73DA-4513-9FAB-B823001A38DD}"/>
              </a:ext>
            </a:extLst>
          </p:cNvPr>
          <p:cNvGrpSpPr/>
          <p:nvPr/>
        </p:nvGrpSpPr>
        <p:grpSpPr>
          <a:xfrm>
            <a:off x="4545578" y="2256716"/>
            <a:ext cx="1349444" cy="1349444"/>
            <a:chOff x="4715551" y="2255904"/>
            <a:chExt cx="1349444" cy="1349444"/>
          </a:xfrm>
        </p:grpSpPr>
        <p:sp>
          <p:nvSpPr>
            <p:cNvPr id="57" name="18">
              <a:extLst>
                <a:ext uri="{FF2B5EF4-FFF2-40B4-BE49-F238E27FC236}">
                  <a16:creationId xmlns:a16="http://schemas.microsoft.com/office/drawing/2014/main" id="{CE0E9B74-24BB-4FBF-ACA7-412C6CB356CD}"/>
                </a:ext>
              </a:extLst>
            </p:cNvPr>
            <p:cNvSpPr/>
            <p:nvPr>
              <p:custDataLst>
                <p:tags r:id="rId5"/>
              </p:custDataLst>
            </p:nvPr>
          </p:nvSpPr>
          <p:spPr>
            <a:xfrm flipH="1">
              <a:off x="4715551" y="2255904"/>
              <a:ext cx="1349444" cy="134944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1672FB"/>
            </a:solid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1400" i="0" u="none" strike="noStrike" kern="120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59" name="Rectangle 62">
              <a:extLst>
                <a:ext uri="{FF2B5EF4-FFF2-40B4-BE49-F238E27FC236}">
                  <a16:creationId xmlns:a16="http://schemas.microsoft.com/office/drawing/2014/main" id="{3F0B5614-F6D2-4F64-9F54-CA3C8BBA3B4D}"/>
                </a:ext>
              </a:extLst>
            </p:cNvPr>
            <p:cNvSpPr/>
            <p:nvPr/>
          </p:nvSpPr>
          <p:spPr>
            <a:xfrm flipH="1">
              <a:off x="4868018" y="2732334"/>
              <a:ext cx="1099467" cy="396583"/>
            </a:xfrm>
            <a:prstGeom prst="rect">
              <a:avLst/>
            </a:prstGeom>
          </p:spPr>
          <p:txBody>
            <a:bodyPr wrap="square">
              <a:spAutoFit/>
            </a:bodyPr>
            <a:lstStyle/>
            <a:p>
              <a:pPr algn="ctr" defTabSz="1219170">
                <a:lnSpc>
                  <a:spcPct val="120000"/>
                </a:lnSpc>
              </a:pPr>
              <a:r>
                <a:rPr lang="zh-CN" altLang="en-US"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标准</a:t>
              </a:r>
              <a:endParaRPr lang="en-US"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61" name="Rectangle 62">
            <a:extLst>
              <a:ext uri="{FF2B5EF4-FFF2-40B4-BE49-F238E27FC236}">
                <a16:creationId xmlns:a16="http://schemas.microsoft.com/office/drawing/2014/main" id="{8BD2A95C-1BAF-4D66-B133-6ACE0F2A4A24}"/>
              </a:ext>
            </a:extLst>
          </p:cNvPr>
          <p:cNvSpPr/>
          <p:nvPr/>
        </p:nvSpPr>
        <p:spPr>
          <a:xfrm flipH="1">
            <a:off x="5600022" y="2814425"/>
            <a:ext cx="1032043" cy="396583"/>
          </a:xfrm>
          <a:prstGeom prst="rect">
            <a:avLst/>
          </a:prstGeom>
        </p:spPr>
        <p:txBody>
          <a:bodyPr wrap="square">
            <a:spAutoFit/>
          </a:bodyPr>
          <a:lstStyle/>
          <a:p>
            <a:pPr algn="ctr" defTabSz="1219170">
              <a:lnSpc>
                <a:spcPct val="120000"/>
              </a:lnSpc>
            </a:pPr>
            <a:r>
              <a:rPr lang="en-US" altLang="zh-CN" b="1" dirty="0">
                <a:solidFill>
                  <a:schemeClr val="accent1"/>
                </a:solidFill>
                <a:latin typeface="字魂105号-简雅黑" panose="00000500000000000000" pitchFamily="2" charset="-122"/>
                <a:ea typeface="字魂105号-简雅黑" panose="00000500000000000000" pitchFamily="2" charset="-122"/>
                <a:sym typeface="字魂105号-简雅黑" panose="00000500000000000000" pitchFamily="2" charset="-122"/>
              </a:rPr>
              <a:t>VS</a:t>
            </a:r>
            <a:endParaRPr lang="en-US" b="1" dirty="0">
              <a:solidFill>
                <a:schemeClr val="accent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extLst>
      <p:ext uri="{BB962C8B-B14F-4D97-AF65-F5344CB8AC3E}">
        <p14:creationId xmlns:p14="http://schemas.microsoft.com/office/powerpoint/2010/main" val="1126646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C76E5-09F0-4670-A6EE-B1701EC9F599}"/>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目标与挑战</a:t>
            </a:r>
          </a:p>
        </p:txBody>
      </p:sp>
      <p:sp>
        <p:nvSpPr>
          <p:cNvPr id="31" name="Rectangle 52">
            <a:extLst>
              <a:ext uri="{FF2B5EF4-FFF2-40B4-BE49-F238E27FC236}">
                <a16:creationId xmlns:a16="http://schemas.microsoft.com/office/drawing/2014/main" id="{C04899F2-2457-4D2E-9E93-93A49337C02D}"/>
              </a:ext>
            </a:extLst>
          </p:cNvPr>
          <p:cNvSpPr/>
          <p:nvPr/>
        </p:nvSpPr>
        <p:spPr>
          <a:xfrm>
            <a:off x="4680099" y="4573785"/>
            <a:ext cx="2146544" cy="337015"/>
          </a:xfrm>
          <a:prstGeom prst="rect">
            <a:avLst/>
          </a:prstGeom>
        </p:spPr>
        <p:txBody>
          <a:bodyPr wrap="square">
            <a:spAutoFit/>
          </a:bodyPr>
          <a:lstStyle/>
          <a:p>
            <a:pPr algn="ctr" defTabSz="1219170">
              <a:lnSpc>
                <a:spcPct val="125000"/>
              </a:lnSpc>
            </a:pPr>
            <a:r>
              <a:rPr lang="zh-CN" alt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问题：故障连锁反应</a:t>
            </a:r>
            <a:endParaRPr lang="en-US" altLang="zh-CN"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2" name="Rectangle 53">
            <a:extLst>
              <a:ext uri="{FF2B5EF4-FFF2-40B4-BE49-F238E27FC236}">
                <a16:creationId xmlns:a16="http://schemas.microsoft.com/office/drawing/2014/main" id="{41CCC30D-FBF2-49F7-A162-A3A93D3C7FAF}"/>
              </a:ext>
            </a:extLst>
          </p:cNvPr>
          <p:cNvSpPr/>
          <p:nvPr/>
        </p:nvSpPr>
        <p:spPr>
          <a:xfrm>
            <a:off x="5168210" y="4196054"/>
            <a:ext cx="1170321" cy="396583"/>
          </a:xfrm>
          <a:prstGeom prst="rect">
            <a:avLst/>
          </a:prstGeom>
        </p:spPr>
        <p:txBody>
          <a:bodyPr wrap="square">
            <a:spAutoFit/>
          </a:bodyPr>
          <a:lstStyle/>
          <a:p>
            <a:pPr algn="ctr" defTabSz="1219170">
              <a:lnSpc>
                <a:spcPct val="120000"/>
              </a:lnSpc>
            </a:pPr>
            <a:r>
              <a:rPr lang="zh-CN" alt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应用隔离</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5" name="Rectangle 64">
            <a:extLst>
              <a:ext uri="{FF2B5EF4-FFF2-40B4-BE49-F238E27FC236}">
                <a16:creationId xmlns:a16="http://schemas.microsoft.com/office/drawing/2014/main" id="{0911B3E3-C7BB-46CD-A18B-B151E3E3EA1E}"/>
              </a:ext>
            </a:extLst>
          </p:cNvPr>
          <p:cNvSpPr/>
          <p:nvPr/>
        </p:nvSpPr>
        <p:spPr>
          <a:xfrm>
            <a:off x="8647567" y="4573785"/>
            <a:ext cx="2146544" cy="875624"/>
          </a:xfrm>
          <a:prstGeom prst="rect">
            <a:avLst/>
          </a:prstGeom>
        </p:spPr>
        <p:txBody>
          <a:bodyPr wrap="square">
            <a:spAutoFit/>
          </a:bodyPr>
          <a:lstStyle/>
          <a:p>
            <a:pPr algn="ctr" defTabSz="1219170">
              <a:lnSpc>
                <a:spcPct val="125000"/>
              </a:lnSpc>
            </a:pPr>
            <a:r>
              <a:rPr lang="zh-CN" alt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问题：一边是高速发展的业务，一边是迫在眉睫需要改变的现状</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6" name="Rectangle 65">
            <a:extLst>
              <a:ext uri="{FF2B5EF4-FFF2-40B4-BE49-F238E27FC236}">
                <a16:creationId xmlns:a16="http://schemas.microsoft.com/office/drawing/2014/main" id="{9DC5F59A-B544-47EB-8FB2-5FB4932A71B8}"/>
              </a:ext>
            </a:extLst>
          </p:cNvPr>
          <p:cNvSpPr/>
          <p:nvPr/>
        </p:nvSpPr>
        <p:spPr>
          <a:xfrm>
            <a:off x="8496809" y="4196054"/>
            <a:ext cx="2158495" cy="396583"/>
          </a:xfrm>
          <a:prstGeom prst="rect">
            <a:avLst/>
          </a:prstGeom>
        </p:spPr>
        <p:txBody>
          <a:bodyPr wrap="square">
            <a:spAutoFit/>
          </a:bodyPr>
          <a:lstStyle/>
          <a:p>
            <a:pPr algn="ctr" defTabSz="1219170">
              <a:lnSpc>
                <a:spcPct val="120000"/>
              </a:lnSpc>
            </a:pPr>
            <a:r>
              <a:rPr lang="zh-CN" alt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平衡</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42" name="Straight Connector 71">
            <a:extLst>
              <a:ext uri="{FF2B5EF4-FFF2-40B4-BE49-F238E27FC236}">
                <a16:creationId xmlns:a16="http://schemas.microsoft.com/office/drawing/2014/main" id="{2B047058-16CA-476A-B999-5CF0656E5AE4}"/>
              </a:ext>
            </a:extLst>
          </p:cNvPr>
          <p:cNvCxnSpPr/>
          <p:nvPr/>
        </p:nvCxnSpPr>
        <p:spPr>
          <a:xfrm flipV="1">
            <a:off x="7460529" y="1883939"/>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72">
            <a:extLst>
              <a:ext uri="{FF2B5EF4-FFF2-40B4-BE49-F238E27FC236}">
                <a16:creationId xmlns:a16="http://schemas.microsoft.com/office/drawing/2014/main" id="{D71045E0-6B17-4F26-AF09-25FBE0317407}"/>
              </a:ext>
            </a:extLst>
          </p:cNvPr>
          <p:cNvCxnSpPr/>
          <p:nvPr/>
        </p:nvCxnSpPr>
        <p:spPr>
          <a:xfrm flipV="1">
            <a:off x="3902075" y="1883939"/>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Freeform 187">
            <a:extLst>
              <a:ext uri="{FF2B5EF4-FFF2-40B4-BE49-F238E27FC236}">
                <a16:creationId xmlns:a16="http://schemas.microsoft.com/office/drawing/2014/main" id="{356A4740-95EF-4099-AAE4-BEAF36EC4D19}"/>
              </a:ext>
            </a:extLst>
          </p:cNvPr>
          <p:cNvSpPr>
            <a:spLocks noEditPoints="1"/>
          </p:cNvSpPr>
          <p:nvPr/>
        </p:nvSpPr>
        <p:spPr bwMode="auto">
          <a:xfrm>
            <a:off x="4801475" y="2274131"/>
            <a:ext cx="1825347" cy="1733058"/>
          </a:xfrm>
          <a:custGeom>
            <a:avLst/>
            <a:gdLst>
              <a:gd name="T0" fmla="*/ 16 w 75"/>
              <a:gd name="T1" fmla="*/ 47 h 69"/>
              <a:gd name="T2" fmla="*/ 20 w 75"/>
              <a:gd name="T3" fmla="*/ 49 h 69"/>
              <a:gd name="T4" fmla="*/ 17 w 75"/>
              <a:gd name="T5" fmla="*/ 54 h 69"/>
              <a:gd name="T6" fmla="*/ 16 w 75"/>
              <a:gd name="T7" fmla="*/ 52 h 69"/>
              <a:gd name="T8" fmla="*/ 14 w 75"/>
              <a:gd name="T9" fmla="*/ 54 h 69"/>
              <a:gd name="T10" fmla="*/ 14 w 75"/>
              <a:gd name="T11" fmla="*/ 47 h 69"/>
              <a:gd name="T12" fmla="*/ 10 w 75"/>
              <a:gd name="T13" fmla="*/ 49 h 69"/>
              <a:gd name="T14" fmla="*/ 64 w 75"/>
              <a:gd name="T15" fmla="*/ 21 h 69"/>
              <a:gd name="T16" fmla="*/ 67 w 75"/>
              <a:gd name="T17" fmla="*/ 23 h 69"/>
              <a:gd name="T18" fmla="*/ 74 w 75"/>
              <a:gd name="T19" fmla="*/ 25 h 69"/>
              <a:gd name="T20" fmla="*/ 65 w 75"/>
              <a:gd name="T21" fmla="*/ 28 h 69"/>
              <a:gd name="T22" fmla="*/ 43 w 75"/>
              <a:gd name="T23" fmla="*/ 26 h 69"/>
              <a:gd name="T24" fmla="*/ 43 w 75"/>
              <a:gd name="T25" fmla="*/ 63 h 69"/>
              <a:gd name="T26" fmla="*/ 22 w 75"/>
              <a:gd name="T27" fmla="*/ 65 h 69"/>
              <a:gd name="T28" fmla="*/ 8 w 75"/>
              <a:gd name="T29" fmla="*/ 65 h 69"/>
              <a:gd name="T30" fmla="*/ 2 w 75"/>
              <a:gd name="T31" fmla="*/ 62 h 69"/>
              <a:gd name="T32" fmla="*/ 9 w 75"/>
              <a:gd name="T33" fmla="*/ 60 h 69"/>
              <a:gd name="T34" fmla="*/ 4 w 75"/>
              <a:gd name="T35" fmla="*/ 60 h 69"/>
              <a:gd name="T36" fmla="*/ 4 w 75"/>
              <a:gd name="T37" fmla="*/ 38 h 69"/>
              <a:gd name="T38" fmla="*/ 30 w 75"/>
              <a:gd name="T39" fmla="*/ 56 h 69"/>
              <a:gd name="T40" fmla="*/ 19 w 75"/>
              <a:gd name="T41" fmla="*/ 60 h 69"/>
              <a:gd name="T42" fmla="*/ 22 w 75"/>
              <a:gd name="T43" fmla="*/ 62 h 69"/>
              <a:gd name="T44" fmla="*/ 36 w 75"/>
              <a:gd name="T45" fmla="*/ 30 h 69"/>
              <a:gd name="T46" fmla="*/ 43 w 75"/>
              <a:gd name="T47" fmla="*/ 23 h 69"/>
              <a:gd name="T48" fmla="*/ 54 w 75"/>
              <a:gd name="T49" fmla="*/ 22 h 69"/>
              <a:gd name="T50" fmla="*/ 49 w 75"/>
              <a:gd name="T51" fmla="*/ 21 h 69"/>
              <a:gd name="T52" fmla="*/ 49 w 75"/>
              <a:gd name="T53" fmla="*/ 0 h 69"/>
              <a:gd name="T54" fmla="*/ 75 w 75"/>
              <a:gd name="T55" fmla="*/ 17 h 69"/>
              <a:gd name="T56" fmla="*/ 71 w 75"/>
              <a:gd name="T57" fmla="*/ 3 h 69"/>
              <a:gd name="T58" fmla="*/ 47 w 75"/>
              <a:gd name="T59" fmla="*/ 17 h 69"/>
              <a:gd name="T60" fmla="*/ 72 w 75"/>
              <a:gd name="T61" fmla="*/ 17 h 69"/>
              <a:gd name="T62" fmla="*/ 3 w 75"/>
              <a:gd name="T63" fmla="*/ 56 h 69"/>
              <a:gd name="T64" fmla="*/ 27 w 75"/>
              <a:gd name="T65" fmla="*/ 56 h 69"/>
              <a:gd name="T66" fmla="*/ 4 w 75"/>
              <a:gd name="T67" fmla="*/ 41 h 69"/>
              <a:gd name="T68" fmla="*/ 37 w 75"/>
              <a:gd name="T69" fmla="*/ 61 h 69"/>
              <a:gd name="T70" fmla="*/ 40 w 75"/>
              <a:gd name="T71" fmla="*/ 63 h 69"/>
              <a:gd name="T72" fmla="*/ 37 w 75"/>
              <a:gd name="T73" fmla="*/ 22 h 69"/>
              <a:gd name="T74" fmla="*/ 40 w 75"/>
              <a:gd name="T75" fmla="*/ 25 h 69"/>
              <a:gd name="T76" fmla="*/ 60 w 75"/>
              <a:gd name="T77" fmla="*/ 9 h 69"/>
              <a:gd name="T78" fmla="*/ 60 w 75"/>
              <a:gd name="T79" fmla="*/ 15 h 69"/>
              <a:gd name="T80" fmla="*/ 65 w 75"/>
              <a:gd name="T81" fmla="*/ 12 h 69"/>
              <a:gd name="T82" fmla="*/ 62 w 75"/>
              <a:gd name="T83" fmla="*/ 8 h 69"/>
              <a:gd name="T84" fmla="*/ 54 w 75"/>
              <a:gd name="T85" fmla="*/ 11 h 69"/>
              <a:gd name="T86" fmla="*/ 58 w 75"/>
              <a:gd name="T87" fmla="*/ 15 h 69"/>
              <a:gd name="T88" fmla="*/ 56 w 75"/>
              <a:gd name="T89" fmla="*/ 11 h 69"/>
              <a:gd name="T90" fmla="*/ 14 w 75"/>
              <a:gd name="T91" fmla="*/ 28 h 69"/>
              <a:gd name="T92" fmla="*/ 20 w 75"/>
              <a:gd name="T93" fmla="*/ 21 h 69"/>
              <a:gd name="T94" fmla="*/ 17 w 75"/>
              <a:gd name="T95" fmla="*/ 19 h 69"/>
              <a:gd name="T96" fmla="*/ 31 w 75"/>
              <a:gd name="T97" fmla="*/ 8 h 69"/>
              <a:gd name="T98" fmla="*/ 14 w 75"/>
              <a:gd name="T99" fmla="*/ 8 h 69"/>
              <a:gd name="T100" fmla="*/ 10 w 75"/>
              <a:gd name="T101" fmla="*/ 20 h 69"/>
              <a:gd name="T102" fmla="*/ 62 w 75"/>
              <a:gd name="T103" fmla="*/ 34 h 69"/>
              <a:gd name="T104" fmla="*/ 55 w 75"/>
              <a:gd name="T105" fmla="*/ 42 h 69"/>
              <a:gd name="T106" fmla="*/ 59 w 75"/>
              <a:gd name="T107" fmla="*/ 51 h 69"/>
              <a:gd name="T108" fmla="*/ 46 w 75"/>
              <a:gd name="T109" fmla="*/ 54 h 69"/>
              <a:gd name="T110" fmla="*/ 62 w 75"/>
              <a:gd name="T111" fmla="*/ 42 h 69"/>
              <a:gd name="T112" fmla="*/ 65 w 75"/>
              <a:gd name="T11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69">
                <a:moveTo>
                  <a:pt x="16" y="52"/>
                </a:moveTo>
                <a:cubicBezTo>
                  <a:pt x="18" y="50"/>
                  <a:pt x="18" y="50"/>
                  <a:pt x="18" y="50"/>
                </a:cubicBezTo>
                <a:cubicBezTo>
                  <a:pt x="16" y="47"/>
                  <a:pt x="16" y="47"/>
                  <a:pt x="16" y="47"/>
                </a:cubicBezTo>
                <a:cubicBezTo>
                  <a:pt x="15" y="47"/>
                  <a:pt x="15" y="46"/>
                  <a:pt x="16" y="46"/>
                </a:cubicBezTo>
                <a:cubicBezTo>
                  <a:pt x="16" y="46"/>
                  <a:pt x="17" y="46"/>
                  <a:pt x="17" y="46"/>
                </a:cubicBezTo>
                <a:cubicBezTo>
                  <a:pt x="20" y="49"/>
                  <a:pt x="20" y="49"/>
                  <a:pt x="20" y="49"/>
                </a:cubicBezTo>
                <a:cubicBezTo>
                  <a:pt x="21" y="49"/>
                  <a:pt x="21" y="50"/>
                  <a:pt x="21" y="50"/>
                </a:cubicBezTo>
                <a:cubicBezTo>
                  <a:pt x="21" y="50"/>
                  <a:pt x="21" y="50"/>
                  <a:pt x="20" y="51"/>
                </a:cubicBezTo>
                <a:cubicBezTo>
                  <a:pt x="17" y="54"/>
                  <a:pt x="17" y="54"/>
                  <a:pt x="17" y="54"/>
                </a:cubicBezTo>
                <a:cubicBezTo>
                  <a:pt x="17" y="54"/>
                  <a:pt x="17" y="54"/>
                  <a:pt x="17" y="54"/>
                </a:cubicBezTo>
                <a:cubicBezTo>
                  <a:pt x="16" y="54"/>
                  <a:pt x="16" y="54"/>
                  <a:pt x="16" y="54"/>
                </a:cubicBezTo>
                <a:cubicBezTo>
                  <a:pt x="15" y="53"/>
                  <a:pt x="15" y="53"/>
                  <a:pt x="16" y="52"/>
                </a:cubicBezTo>
                <a:close/>
                <a:moveTo>
                  <a:pt x="13" y="54"/>
                </a:moveTo>
                <a:cubicBezTo>
                  <a:pt x="13" y="54"/>
                  <a:pt x="13" y="54"/>
                  <a:pt x="14" y="54"/>
                </a:cubicBezTo>
                <a:cubicBezTo>
                  <a:pt x="14" y="54"/>
                  <a:pt x="14" y="54"/>
                  <a:pt x="14" y="54"/>
                </a:cubicBezTo>
                <a:cubicBezTo>
                  <a:pt x="15" y="53"/>
                  <a:pt x="15" y="53"/>
                  <a:pt x="14" y="52"/>
                </a:cubicBezTo>
                <a:cubicBezTo>
                  <a:pt x="12" y="50"/>
                  <a:pt x="12" y="50"/>
                  <a:pt x="12" y="50"/>
                </a:cubicBezTo>
                <a:cubicBezTo>
                  <a:pt x="14" y="47"/>
                  <a:pt x="14" y="47"/>
                  <a:pt x="14" y="47"/>
                </a:cubicBezTo>
                <a:cubicBezTo>
                  <a:pt x="15" y="47"/>
                  <a:pt x="15" y="46"/>
                  <a:pt x="14" y="46"/>
                </a:cubicBezTo>
                <a:cubicBezTo>
                  <a:pt x="14" y="46"/>
                  <a:pt x="13" y="46"/>
                  <a:pt x="13" y="46"/>
                </a:cubicBezTo>
                <a:cubicBezTo>
                  <a:pt x="10" y="49"/>
                  <a:pt x="10" y="49"/>
                  <a:pt x="10" y="49"/>
                </a:cubicBezTo>
                <a:cubicBezTo>
                  <a:pt x="9" y="50"/>
                  <a:pt x="9" y="50"/>
                  <a:pt x="10" y="51"/>
                </a:cubicBezTo>
                <a:lnTo>
                  <a:pt x="13" y="54"/>
                </a:lnTo>
                <a:close/>
                <a:moveTo>
                  <a:pt x="64" y="21"/>
                </a:moveTo>
                <a:cubicBezTo>
                  <a:pt x="64" y="21"/>
                  <a:pt x="64" y="21"/>
                  <a:pt x="64" y="21"/>
                </a:cubicBezTo>
                <a:cubicBezTo>
                  <a:pt x="64" y="22"/>
                  <a:pt x="65" y="22"/>
                  <a:pt x="65" y="22"/>
                </a:cubicBezTo>
                <a:cubicBezTo>
                  <a:pt x="66" y="22"/>
                  <a:pt x="67" y="23"/>
                  <a:pt x="67" y="23"/>
                </a:cubicBezTo>
                <a:cubicBezTo>
                  <a:pt x="67" y="23"/>
                  <a:pt x="67" y="23"/>
                  <a:pt x="67" y="23"/>
                </a:cubicBezTo>
                <a:cubicBezTo>
                  <a:pt x="72" y="23"/>
                  <a:pt x="72" y="23"/>
                  <a:pt x="72" y="23"/>
                </a:cubicBezTo>
                <a:cubicBezTo>
                  <a:pt x="73" y="23"/>
                  <a:pt x="74" y="24"/>
                  <a:pt x="74" y="25"/>
                </a:cubicBezTo>
                <a:cubicBezTo>
                  <a:pt x="74" y="26"/>
                  <a:pt x="73" y="26"/>
                  <a:pt x="72" y="26"/>
                </a:cubicBezTo>
                <a:cubicBezTo>
                  <a:pt x="67" y="26"/>
                  <a:pt x="67" y="26"/>
                  <a:pt x="67" y="26"/>
                </a:cubicBezTo>
                <a:cubicBezTo>
                  <a:pt x="67" y="27"/>
                  <a:pt x="66" y="28"/>
                  <a:pt x="65" y="28"/>
                </a:cubicBezTo>
                <a:cubicBezTo>
                  <a:pt x="54" y="28"/>
                  <a:pt x="54" y="28"/>
                  <a:pt x="54" y="28"/>
                </a:cubicBezTo>
                <a:cubicBezTo>
                  <a:pt x="53" y="28"/>
                  <a:pt x="53" y="27"/>
                  <a:pt x="53" y="26"/>
                </a:cubicBezTo>
                <a:cubicBezTo>
                  <a:pt x="43" y="26"/>
                  <a:pt x="43" y="26"/>
                  <a:pt x="43" y="26"/>
                </a:cubicBezTo>
                <a:cubicBezTo>
                  <a:pt x="42" y="28"/>
                  <a:pt x="41" y="30"/>
                  <a:pt x="39" y="30"/>
                </a:cubicBezTo>
                <a:cubicBezTo>
                  <a:pt x="39" y="58"/>
                  <a:pt x="39" y="58"/>
                  <a:pt x="39" y="58"/>
                </a:cubicBezTo>
                <a:cubicBezTo>
                  <a:pt x="41" y="59"/>
                  <a:pt x="43" y="61"/>
                  <a:pt x="43" y="63"/>
                </a:cubicBezTo>
                <a:cubicBezTo>
                  <a:pt x="43" y="67"/>
                  <a:pt x="40" y="69"/>
                  <a:pt x="37" y="69"/>
                </a:cubicBezTo>
                <a:cubicBezTo>
                  <a:pt x="35" y="69"/>
                  <a:pt x="33" y="67"/>
                  <a:pt x="32" y="65"/>
                </a:cubicBezTo>
                <a:cubicBezTo>
                  <a:pt x="22" y="65"/>
                  <a:pt x="22" y="65"/>
                  <a:pt x="22" y="65"/>
                </a:cubicBezTo>
                <a:cubicBezTo>
                  <a:pt x="22" y="66"/>
                  <a:pt x="21" y="66"/>
                  <a:pt x="21" y="66"/>
                </a:cubicBezTo>
                <a:cubicBezTo>
                  <a:pt x="9" y="66"/>
                  <a:pt x="9" y="66"/>
                  <a:pt x="9" y="66"/>
                </a:cubicBezTo>
                <a:cubicBezTo>
                  <a:pt x="9" y="66"/>
                  <a:pt x="8" y="66"/>
                  <a:pt x="8" y="65"/>
                </a:cubicBezTo>
                <a:cubicBezTo>
                  <a:pt x="2" y="65"/>
                  <a:pt x="2" y="65"/>
                  <a:pt x="2" y="65"/>
                </a:cubicBezTo>
                <a:cubicBezTo>
                  <a:pt x="2" y="65"/>
                  <a:pt x="1" y="64"/>
                  <a:pt x="1" y="63"/>
                </a:cubicBezTo>
                <a:cubicBezTo>
                  <a:pt x="1" y="63"/>
                  <a:pt x="2" y="62"/>
                  <a:pt x="2" y="62"/>
                </a:cubicBezTo>
                <a:cubicBezTo>
                  <a:pt x="8" y="62"/>
                  <a:pt x="8" y="62"/>
                  <a:pt x="8" y="62"/>
                </a:cubicBezTo>
                <a:cubicBezTo>
                  <a:pt x="8" y="62"/>
                  <a:pt x="8" y="62"/>
                  <a:pt x="8" y="62"/>
                </a:cubicBezTo>
                <a:cubicBezTo>
                  <a:pt x="8" y="61"/>
                  <a:pt x="9" y="60"/>
                  <a:pt x="9" y="60"/>
                </a:cubicBezTo>
                <a:cubicBezTo>
                  <a:pt x="9" y="60"/>
                  <a:pt x="11" y="60"/>
                  <a:pt x="11" y="60"/>
                </a:cubicBezTo>
                <a:cubicBezTo>
                  <a:pt x="11" y="60"/>
                  <a:pt x="11" y="60"/>
                  <a:pt x="11" y="60"/>
                </a:cubicBezTo>
                <a:cubicBezTo>
                  <a:pt x="4" y="60"/>
                  <a:pt x="4" y="60"/>
                  <a:pt x="4" y="60"/>
                </a:cubicBezTo>
                <a:cubicBezTo>
                  <a:pt x="2" y="60"/>
                  <a:pt x="0" y="58"/>
                  <a:pt x="0" y="56"/>
                </a:cubicBezTo>
                <a:cubicBezTo>
                  <a:pt x="0" y="42"/>
                  <a:pt x="0" y="42"/>
                  <a:pt x="0" y="42"/>
                </a:cubicBezTo>
                <a:cubicBezTo>
                  <a:pt x="0" y="40"/>
                  <a:pt x="2" y="38"/>
                  <a:pt x="4" y="38"/>
                </a:cubicBezTo>
                <a:cubicBezTo>
                  <a:pt x="26" y="38"/>
                  <a:pt x="26" y="38"/>
                  <a:pt x="26" y="38"/>
                </a:cubicBezTo>
                <a:cubicBezTo>
                  <a:pt x="28" y="38"/>
                  <a:pt x="30" y="40"/>
                  <a:pt x="30" y="42"/>
                </a:cubicBezTo>
                <a:cubicBezTo>
                  <a:pt x="30" y="56"/>
                  <a:pt x="30" y="56"/>
                  <a:pt x="30" y="56"/>
                </a:cubicBezTo>
                <a:cubicBezTo>
                  <a:pt x="30" y="58"/>
                  <a:pt x="28" y="60"/>
                  <a:pt x="26" y="60"/>
                </a:cubicBezTo>
                <a:cubicBezTo>
                  <a:pt x="19" y="60"/>
                  <a:pt x="19" y="60"/>
                  <a:pt x="19" y="60"/>
                </a:cubicBezTo>
                <a:cubicBezTo>
                  <a:pt x="19" y="60"/>
                  <a:pt x="19" y="60"/>
                  <a:pt x="19" y="60"/>
                </a:cubicBezTo>
                <a:cubicBezTo>
                  <a:pt x="19" y="60"/>
                  <a:pt x="21" y="60"/>
                  <a:pt x="21" y="60"/>
                </a:cubicBezTo>
                <a:cubicBezTo>
                  <a:pt x="22" y="60"/>
                  <a:pt x="22" y="61"/>
                  <a:pt x="22" y="62"/>
                </a:cubicBezTo>
                <a:cubicBezTo>
                  <a:pt x="22" y="62"/>
                  <a:pt x="22" y="62"/>
                  <a:pt x="22" y="62"/>
                </a:cubicBezTo>
                <a:cubicBezTo>
                  <a:pt x="32" y="62"/>
                  <a:pt x="32" y="62"/>
                  <a:pt x="32" y="62"/>
                </a:cubicBezTo>
                <a:cubicBezTo>
                  <a:pt x="32" y="60"/>
                  <a:pt x="34" y="59"/>
                  <a:pt x="36" y="58"/>
                </a:cubicBezTo>
                <a:cubicBezTo>
                  <a:pt x="36" y="30"/>
                  <a:pt x="36" y="30"/>
                  <a:pt x="36" y="30"/>
                </a:cubicBezTo>
                <a:cubicBezTo>
                  <a:pt x="33" y="30"/>
                  <a:pt x="32" y="28"/>
                  <a:pt x="32" y="25"/>
                </a:cubicBezTo>
                <a:cubicBezTo>
                  <a:pt x="32" y="22"/>
                  <a:pt x="34" y="19"/>
                  <a:pt x="37" y="19"/>
                </a:cubicBezTo>
                <a:cubicBezTo>
                  <a:pt x="40" y="19"/>
                  <a:pt x="42" y="21"/>
                  <a:pt x="43" y="23"/>
                </a:cubicBezTo>
                <a:cubicBezTo>
                  <a:pt x="53" y="23"/>
                  <a:pt x="53" y="23"/>
                  <a:pt x="53" y="23"/>
                </a:cubicBezTo>
                <a:cubicBezTo>
                  <a:pt x="53" y="23"/>
                  <a:pt x="53" y="23"/>
                  <a:pt x="53" y="23"/>
                </a:cubicBezTo>
                <a:cubicBezTo>
                  <a:pt x="53" y="23"/>
                  <a:pt x="53" y="22"/>
                  <a:pt x="54" y="22"/>
                </a:cubicBezTo>
                <a:cubicBezTo>
                  <a:pt x="54" y="22"/>
                  <a:pt x="56" y="22"/>
                  <a:pt x="56" y="21"/>
                </a:cubicBezTo>
                <a:cubicBezTo>
                  <a:pt x="56" y="21"/>
                  <a:pt x="56" y="21"/>
                  <a:pt x="56" y="21"/>
                </a:cubicBezTo>
                <a:cubicBezTo>
                  <a:pt x="49" y="21"/>
                  <a:pt x="49" y="21"/>
                  <a:pt x="49" y="21"/>
                </a:cubicBezTo>
                <a:cubicBezTo>
                  <a:pt x="46" y="21"/>
                  <a:pt x="44" y="19"/>
                  <a:pt x="44" y="17"/>
                </a:cubicBezTo>
                <a:cubicBezTo>
                  <a:pt x="44" y="4"/>
                  <a:pt x="44" y="4"/>
                  <a:pt x="44" y="4"/>
                </a:cubicBezTo>
                <a:cubicBezTo>
                  <a:pt x="44" y="2"/>
                  <a:pt x="46" y="0"/>
                  <a:pt x="49" y="0"/>
                </a:cubicBezTo>
                <a:cubicBezTo>
                  <a:pt x="71" y="0"/>
                  <a:pt x="71" y="0"/>
                  <a:pt x="71" y="0"/>
                </a:cubicBezTo>
                <a:cubicBezTo>
                  <a:pt x="73" y="0"/>
                  <a:pt x="75" y="2"/>
                  <a:pt x="75" y="4"/>
                </a:cubicBezTo>
                <a:cubicBezTo>
                  <a:pt x="75" y="17"/>
                  <a:pt x="75" y="17"/>
                  <a:pt x="75" y="17"/>
                </a:cubicBezTo>
                <a:cubicBezTo>
                  <a:pt x="75" y="19"/>
                  <a:pt x="73" y="21"/>
                  <a:pt x="71" y="21"/>
                </a:cubicBezTo>
                <a:lnTo>
                  <a:pt x="64" y="21"/>
                </a:lnTo>
                <a:close/>
                <a:moveTo>
                  <a:pt x="71" y="3"/>
                </a:moveTo>
                <a:cubicBezTo>
                  <a:pt x="49" y="3"/>
                  <a:pt x="49" y="3"/>
                  <a:pt x="49" y="3"/>
                </a:cubicBezTo>
                <a:cubicBezTo>
                  <a:pt x="48" y="3"/>
                  <a:pt x="47" y="3"/>
                  <a:pt x="47" y="4"/>
                </a:cubicBezTo>
                <a:cubicBezTo>
                  <a:pt x="47" y="17"/>
                  <a:pt x="47" y="17"/>
                  <a:pt x="47" y="17"/>
                </a:cubicBezTo>
                <a:cubicBezTo>
                  <a:pt x="47" y="18"/>
                  <a:pt x="48" y="18"/>
                  <a:pt x="49" y="18"/>
                </a:cubicBezTo>
                <a:cubicBezTo>
                  <a:pt x="71" y="18"/>
                  <a:pt x="71" y="18"/>
                  <a:pt x="71" y="18"/>
                </a:cubicBezTo>
                <a:cubicBezTo>
                  <a:pt x="71" y="18"/>
                  <a:pt x="72" y="18"/>
                  <a:pt x="72" y="17"/>
                </a:cubicBezTo>
                <a:cubicBezTo>
                  <a:pt x="72" y="4"/>
                  <a:pt x="72" y="4"/>
                  <a:pt x="72" y="4"/>
                </a:cubicBezTo>
                <a:cubicBezTo>
                  <a:pt x="72" y="3"/>
                  <a:pt x="71" y="3"/>
                  <a:pt x="71" y="3"/>
                </a:cubicBezTo>
                <a:close/>
                <a:moveTo>
                  <a:pt x="3" y="56"/>
                </a:moveTo>
                <a:cubicBezTo>
                  <a:pt x="3" y="56"/>
                  <a:pt x="3" y="57"/>
                  <a:pt x="4" y="57"/>
                </a:cubicBezTo>
                <a:cubicBezTo>
                  <a:pt x="26" y="57"/>
                  <a:pt x="26" y="57"/>
                  <a:pt x="26" y="57"/>
                </a:cubicBezTo>
                <a:cubicBezTo>
                  <a:pt x="27" y="57"/>
                  <a:pt x="27" y="56"/>
                  <a:pt x="27" y="56"/>
                </a:cubicBezTo>
                <a:cubicBezTo>
                  <a:pt x="27" y="42"/>
                  <a:pt x="27" y="42"/>
                  <a:pt x="27" y="42"/>
                </a:cubicBezTo>
                <a:cubicBezTo>
                  <a:pt x="27" y="42"/>
                  <a:pt x="27" y="41"/>
                  <a:pt x="26" y="41"/>
                </a:cubicBezTo>
                <a:cubicBezTo>
                  <a:pt x="4" y="41"/>
                  <a:pt x="4" y="41"/>
                  <a:pt x="4" y="41"/>
                </a:cubicBezTo>
                <a:cubicBezTo>
                  <a:pt x="3" y="41"/>
                  <a:pt x="3" y="42"/>
                  <a:pt x="3" y="42"/>
                </a:cubicBezTo>
                <a:lnTo>
                  <a:pt x="3" y="56"/>
                </a:lnTo>
                <a:close/>
                <a:moveTo>
                  <a:pt x="37" y="61"/>
                </a:moveTo>
                <a:cubicBezTo>
                  <a:pt x="36" y="61"/>
                  <a:pt x="35" y="62"/>
                  <a:pt x="35" y="63"/>
                </a:cubicBezTo>
                <a:cubicBezTo>
                  <a:pt x="35" y="65"/>
                  <a:pt x="36" y="66"/>
                  <a:pt x="37" y="66"/>
                </a:cubicBezTo>
                <a:cubicBezTo>
                  <a:pt x="39" y="66"/>
                  <a:pt x="40" y="65"/>
                  <a:pt x="40" y="63"/>
                </a:cubicBezTo>
                <a:cubicBezTo>
                  <a:pt x="40" y="62"/>
                  <a:pt x="39" y="61"/>
                  <a:pt x="37" y="61"/>
                </a:cubicBezTo>
                <a:close/>
                <a:moveTo>
                  <a:pt x="40" y="25"/>
                </a:moveTo>
                <a:cubicBezTo>
                  <a:pt x="40" y="24"/>
                  <a:pt x="39" y="22"/>
                  <a:pt x="37" y="22"/>
                </a:cubicBezTo>
                <a:cubicBezTo>
                  <a:pt x="36" y="22"/>
                  <a:pt x="35" y="24"/>
                  <a:pt x="35" y="25"/>
                </a:cubicBezTo>
                <a:cubicBezTo>
                  <a:pt x="35" y="26"/>
                  <a:pt x="36" y="28"/>
                  <a:pt x="37" y="28"/>
                </a:cubicBezTo>
                <a:cubicBezTo>
                  <a:pt x="39" y="28"/>
                  <a:pt x="40" y="26"/>
                  <a:pt x="40" y="25"/>
                </a:cubicBezTo>
                <a:close/>
                <a:moveTo>
                  <a:pt x="62" y="8"/>
                </a:moveTo>
                <a:cubicBezTo>
                  <a:pt x="61" y="7"/>
                  <a:pt x="61" y="7"/>
                  <a:pt x="60" y="8"/>
                </a:cubicBezTo>
                <a:cubicBezTo>
                  <a:pt x="60" y="8"/>
                  <a:pt x="60" y="9"/>
                  <a:pt x="60" y="9"/>
                </a:cubicBezTo>
                <a:cubicBezTo>
                  <a:pt x="63" y="11"/>
                  <a:pt x="63" y="11"/>
                  <a:pt x="63" y="11"/>
                </a:cubicBezTo>
                <a:cubicBezTo>
                  <a:pt x="60" y="14"/>
                  <a:pt x="60" y="14"/>
                  <a:pt x="60" y="14"/>
                </a:cubicBezTo>
                <a:cubicBezTo>
                  <a:pt x="60" y="14"/>
                  <a:pt x="60" y="15"/>
                  <a:pt x="60" y="15"/>
                </a:cubicBezTo>
                <a:cubicBezTo>
                  <a:pt x="61" y="15"/>
                  <a:pt x="61" y="15"/>
                  <a:pt x="61" y="15"/>
                </a:cubicBezTo>
                <a:cubicBezTo>
                  <a:pt x="61" y="15"/>
                  <a:pt x="62" y="15"/>
                  <a:pt x="62" y="15"/>
                </a:cubicBezTo>
                <a:cubicBezTo>
                  <a:pt x="65" y="12"/>
                  <a:pt x="65" y="12"/>
                  <a:pt x="65" y="12"/>
                </a:cubicBezTo>
                <a:cubicBezTo>
                  <a:pt x="65" y="12"/>
                  <a:pt x="65" y="12"/>
                  <a:pt x="65" y="11"/>
                </a:cubicBezTo>
                <a:cubicBezTo>
                  <a:pt x="65" y="11"/>
                  <a:pt x="65" y="11"/>
                  <a:pt x="65" y="11"/>
                </a:cubicBezTo>
                <a:lnTo>
                  <a:pt x="62" y="8"/>
                </a:lnTo>
                <a:close/>
                <a:moveTo>
                  <a:pt x="59" y="8"/>
                </a:moveTo>
                <a:cubicBezTo>
                  <a:pt x="58" y="7"/>
                  <a:pt x="58" y="7"/>
                  <a:pt x="57" y="8"/>
                </a:cubicBezTo>
                <a:cubicBezTo>
                  <a:pt x="54" y="11"/>
                  <a:pt x="54" y="11"/>
                  <a:pt x="54" y="11"/>
                </a:cubicBezTo>
                <a:cubicBezTo>
                  <a:pt x="54" y="11"/>
                  <a:pt x="54" y="12"/>
                  <a:pt x="54" y="12"/>
                </a:cubicBezTo>
                <a:cubicBezTo>
                  <a:pt x="57" y="15"/>
                  <a:pt x="57" y="15"/>
                  <a:pt x="57" y="15"/>
                </a:cubicBezTo>
                <a:cubicBezTo>
                  <a:pt x="58" y="15"/>
                  <a:pt x="58" y="15"/>
                  <a:pt x="58" y="15"/>
                </a:cubicBezTo>
                <a:cubicBezTo>
                  <a:pt x="58" y="15"/>
                  <a:pt x="59" y="15"/>
                  <a:pt x="59" y="15"/>
                </a:cubicBezTo>
                <a:cubicBezTo>
                  <a:pt x="59" y="15"/>
                  <a:pt x="59" y="14"/>
                  <a:pt x="59" y="14"/>
                </a:cubicBezTo>
                <a:cubicBezTo>
                  <a:pt x="56" y="11"/>
                  <a:pt x="56" y="11"/>
                  <a:pt x="56" y="11"/>
                </a:cubicBezTo>
                <a:cubicBezTo>
                  <a:pt x="59" y="9"/>
                  <a:pt x="59" y="9"/>
                  <a:pt x="59" y="9"/>
                </a:cubicBezTo>
                <a:cubicBezTo>
                  <a:pt x="59" y="9"/>
                  <a:pt x="59" y="8"/>
                  <a:pt x="59" y="8"/>
                </a:cubicBezTo>
                <a:close/>
                <a:moveTo>
                  <a:pt x="14" y="28"/>
                </a:moveTo>
                <a:cubicBezTo>
                  <a:pt x="14" y="28"/>
                  <a:pt x="15" y="28"/>
                  <a:pt x="15" y="28"/>
                </a:cubicBezTo>
                <a:cubicBezTo>
                  <a:pt x="16" y="28"/>
                  <a:pt x="16" y="28"/>
                  <a:pt x="16" y="28"/>
                </a:cubicBezTo>
                <a:cubicBezTo>
                  <a:pt x="20" y="21"/>
                  <a:pt x="20" y="21"/>
                  <a:pt x="20" y="21"/>
                </a:cubicBezTo>
                <a:cubicBezTo>
                  <a:pt x="21" y="21"/>
                  <a:pt x="21" y="20"/>
                  <a:pt x="20" y="20"/>
                </a:cubicBezTo>
                <a:cubicBezTo>
                  <a:pt x="20" y="19"/>
                  <a:pt x="20" y="19"/>
                  <a:pt x="19" y="19"/>
                </a:cubicBezTo>
                <a:cubicBezTo>
                  <a:pt x="17" y="19"/>
                  <a:pt x="17" y="19"/>
                  <a:pt x="17" y="19"/>
                </a:cubicBezTo>
                <a:cubicBezTo>
                  <a:pt x="17" y="10"/>
                  <a:pt x="17" y="10"/>
                  <a:pt x="17" y="10"/>
                </a:cubicBezTo>
                <a:cubicBezTo>
                  <a:pt x="29" y="10"/>
                  <a:pt x="29" y="10"/>
                  <a:pt x="29" y="10"/>
                </a:cubicBezTo>
                <a:cubicBezTo>
                  <a:pt x="30" y="10"/>
                  <a:pt x="31" y="9"/>
                  <a:pt x="31" y="8"/>
                </a:cubicBezTo>
                <a:cubicBezTo>
                  <a:pt x="31" y="7"/>
                  <a:pt x="30" y="7"/>
                  <a:pt x="29" y="7"/>
                </a:cubicBezTo>
                <a:cubicBezTo>
                  <a:pt x="15" y="7"/>
                  <a:pt x="15" y="7"/>
                  <a:pt x="15" y="7"/>
                </a:cubicBezTo>
                <a:cubicBezTo>
                  <a:pt x="14" y="7"/>
                  <a:pt x="14" y="7"/>
                  <a:pt x="14" y="8"/>
                </a:cubicBezTo>
                <a:cubicBezTo>
                  <a:pt x="14" y="19"/>
                  <a:pt x="14" y="19"/>
                  <a:pt x="14" y="19"/>
                </a:cubicBezTo>
                <a:cubicBezTo>
                  <a:pt x="11" y="19"/>
                  <a:pt x="11" y="19"/>
                  <a:pt x="11" y="19"/>
                </a:cubicBezTo>
                <a:cubicBezTo>
                  <a:pt x="11" y="19"/>
                  <a:pt x="10" y="19"/>
                  <a:pt x="10" y="20"/>
                </a:cubicBezTo>
                <a:cubicBezTo>
                  <a:pt x="10" y="20"/>
                  <a:pt x="10" y="21"/>
                  <a:pt x="10" y="21"/>
                </a:cubicBezTo>
                <a:lnTo>
                  <a:pt x="14" y="28"/>
                </a:lnTo>
                <a:close/>
                <a:moveTo>
                  <a:pt x="62" y="34"/>
                </a:moveTo>
                <a:cubicBezTo>
                  <a:pt x="61" y="33"/>
                  <a:pt x="60" y="33"/>
                  <a:pt x="59" y="34"/>
                </a:cubicBezTo>
                <a:cubicBezTo>
                  <a:pt x="55" y="40"/>
                  <a:pt x="55" y="40"/>
                  <a:pt x="55" y="40"/>
                </a:cubicBezTo>
                <a:cubicBezTo>
                  <a:pt x="55" y="40"/>
                  <a:pt x="55" y="41"/>
                  <a:pt x="55" y="42"/>
                </a:cubicBezTo>
                <a:cubicBezTo>
                  <a:pt x="55" y="42"/>
                  <a:pt x="56" y="42"/>
                  <a:pt x="56" y="42"/>
                </a:cubicBezTo>
                <a:cubicBezTo>
                  <a:pt x="59" y="42"/>
                  <a:pt x="59" y="42"/>
                  <a:pt x="59" y="42"/>
                </a:cubicBezTo>
                <a:cubicBezTo>
                  <a:pt x="59" y="51"/>
                  <a:pt x="59" y="51"/>
                  <a:pt x="59" y="51"/>
                </a:cubicBezTo>
                <a:cubicBezTo>
                  <a:pt x="46" y="51"/>
                  <a:pt x="46" y="51"/>
                  <a:pt x="46" y="51"/>
                </a:cubicBezTo>
                <a:cubicBezTo>
                  <a:pt x="45" y="51"/>
                  <a:pt x="44" y="52"/>
                  <a:pt x="44" y="53"/>
                </a:cubicBezTo>
                <a:cubicBezTo>
                  <a:pt x="44" y="54"/>
                  <a:pt x="45" y="54"/>
                  <a:pt x="46" y="54"/>
                </a:cubicBezTo>
                <a:cubicBezTo>
                  <a:pt x="60" y="54"/>
                  <a:pt x="60" y="54"/>
                  <a:pt x="60" y="54"/>
                </a:cubicBezTo>
                <a:cubicBezTo>
                  <a:pt x="61" y="54"/>
                  <a:pt x="62" y="54"/>
                  <a:pt x="62" y="53"/>
                </a:cubicBezTo>
                <a:cubicBezTo>
                  <a:pt x="62" y="42"/>
                  <a:pt x="62" y="42"/>
                  <a:pt x="62" y="42"/>
                </a:cubicBezTo>
                <a:cubicBezTo>
                  <a:pt x="64" y="42"/>
                  <a:pt x="64" y="42"/>
                  <a:pt x="64" y="42"/>
                </a:cubicBezTo>
                <a:cubicBezTo>
                  <a:pt x="65" y="42"/>
                  <a:pt x="65" y="42"/>
                  <a:pt x="66" y="42"/>
                </a:cubicBezTo>
                <a:cubicBezTo>
                  <a:pt x="66" y="41"/>
                  <a:pt x="66" y="40"/>
                  <a:pt x="65" y="40"/>
                </a:cubicBezTo>
                <a:lnTo>
                  <a:pt x="62" y="34"/>
                </a:ln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微软雅黑"/>
              <a:ea typeface="字魂5号-无外润黑体"/>
              <a:sym typeface="微软雅黑"/>
            </a:endParaRPr>
          </a:p>
        </p:txBody>
      </p:sp>
      <p:sp>
        <p:nvSpPr>
          <p:cNvPr id="65" name="Rectangle 66">
            <a:extLst>
              <a:ext uri="{FF2B5EF4-FFF2-40B4-BE49-F238E27FC236}">
                <a16:creationId xmlns:a16="http://schemas.microsoft.com/office/drawing/2014/main" id="{F53E68EC-34E0-42BE-A388-61EFA542055E}"/>
              </a:ext>
            </a:extLst>
          </p:cNvPr>
          <p:cNvSpPr/>
          <p:nvPr/>
        </p:nvSpPr>
        <p:spPr>
          <a:xfrm>
            <a:off x="1144210" y="4573785"/>
            <a:ext cx="2348851" cy="606320"/>
          </a:xfrm>
          <a:prstGeom prst="rect">
            <a:avLst/>
          </a:prstGeom>
        </p:spPr>
        <p:txBody>
          <a:bodyPr wrap="square">
            <a:spAutoFit/>
          </a:bodyPr>
          <a:lstStyle/>
          <a:p>
            <a:pPr algn="ctr" defTabSz="1219170">
              <a:lnSpc>
                <a:spcPct val="125000"/>
              </a:lnSpc>
            </a:pPr>
            <a:r>
              <a:rPr lang="zh-CN" alt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问题：</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冗余报警太多，故障响应不及时</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6" name="Rectangle 67">
            <a:extLst>
              <a:ext uri="{FF2B5EF4-FFF2-40B4-BE49-F238E27FC236}">
                <a16:creationId xmlns:a16="http://schemas.microsoft.com/office/drawing/2014/main" id="{15C7ECB4-3027-4991-B243-D4591A50F66E}"/>
              </a:ext>
            </a:extLst>
          </p:cNvPr>
          <p:cNvSpPr/>
          <p:nvPr/>
        </p:nvSpPr>
        <p:spPr>
          <a:xfrm>
            <a:off x="1133745" y="4196054"/>
            <a:ext cx="2158495" cy="396583"/>
          </a:xfrm>
          <a:prstGeom prst="rect">
            <a:avLst/>
          </a:prstGeom>
        </p:spPr>
        <p:txBody>
          <a:bodyPr wrap="square">
            <a:spAutoFit/>
          </a:bodyPr>
          <a:lstStyle/>
          <a:p>
            <a:pPr algn="ctr" defTabSz="1219170">
              <a:lnSpc>
                <a:spcPct val="120000"/>
              </a:lnSpc>
            </a:pPr>
            <a:r>
              <a:rPr lang="zh-CN" alt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报警</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6" name="任意多边形 43">
            <a:extLst>
              <a:ext uri="{FF2B5EF4-FFF2-40B4-BE49-F238E27FC236}">
                <a16:creationId xmlns:a16="http://schemas.microsoft.com/office/drawing/2014/main" id="{44370864-893C-4235-B197-AC840E69C18F}"/>
              </a:ext>
            </a:extLst>
          </p:cNvPr>
          <p:cNvSpPr/>
          <p:nvPr/>
        </p:nvSpPr>
        <p:spPr>
          <a:xfrm>
            <a:off x="8659171" y="2056835"/>
            <a:ext cx="1833773" cy="1948010"/>
          </a:xfrm>
          <a:custGeom>
            <a:avLst/>
            <a:gdLst>
              <a:gd name="connsiteX0" fmla="*/ 145116 w 4423901"/>
              <a:gd name="connsiteY0" fmla="*/ 235698 h 4699493"/>
              <a:gd name="connsiteX1" fmla="*/ 276873 w 4423901"/>
              <a:gd name="connsiteY1" fmla="*/ 264500 h 4699493"/>
              <a:gd name="connsiteX2" fmla="*/ 1118968 w 4423901"/>
              <a:gd name="connsiteY2" fmla="*/ 850437 h 4699493"/>
              <a:gd name="connsiteX3" fmla="*/ 1870446 w 4423901"/>
              <a:gd name="connsiteY3" fmla="*/ 985594 h 4699493"/>
              <a:gd name="connsiteX4" fmla="*/ 1869029 w 4423901"/>
              <a:gd name="connsiteY4" fmla="*/ 993473 h 4699493"/>
              <a:gd name="connsiteX5" fmla="*/ 2554873 w 4423901"/>
              <a:gd name="connsiteY5" fmla="*/ 993473 h 4699493"/>
              <a:gd name="connsiteX6" fmla="*/ 2553456 w 4423901"/>
              <a:gd name="connsiteY6" fmla="*/ 985594 h 4699493"/>
              <a:gd name="connsiteX7" fmla="*/ 3304933 w 4423901"/>
              <a:gd name="connsiteY7" fmla="*/ 850437 h 4699493"/>
              <a:gd name="connsiteX8" fmla="*/ 4147029 w 4423901"/>
              <a:gd name="connsiteY8" fmla="*/ 264500 h 4699493"/>
              <a:gd name="connsiteX9" fmla="*/ 4278785 w 4423901"/>
              <a:gd name="connsiteY9" fmla="*/ 235698 h 4699493"/>
              <a:gd name="connsiteX10" fmla="*/ 4392316 w 4423901"/>
              <a:gd name="connsiteY10" fmla="*/ 308499 h 4699493"/>
              <a:gd name="connsiteX11" fmla="*/ 4348317 w 4423901"/>
              <a:gd name="connsiteY11" fmla="*/ 553787 h 4699493"/>
              <a:gd name="connsiteX12" fmla="*/ 3502246 w 4423901"/>
              <a:gd name="connsiteY12" fmla="*/ 1142489 h 4699493"/>
              <a:gd name="connsiteX13" fmla="*/ 3438035 w 4423901"/>
              <a:gd name="connsiteY13" fmla="*/ 1170298 h 4699493"/>
              <a:gd name="connsiteX14" fmla="*/ 3400495 w 4423901"/>
              <a:gd name="connsiteY14" fmla="*/ 1170849 h 4699493"/>
              <a:gd name="connsiteX15" fmla="*/ 3401669 w 4423901"/>
              <a:gd name="connsiteY15" fmla="*/ 1177374 h 4699493"/>
              <a:gd name="connsiteX16" fmla="*/ 2670698 w 4423901"/>
              <a:gd name="connsiteY16" fmla="*/ 1308842 h 4699493"/>
              <a:gd name="connsiteX17" fmla="*/ 2670698 w 4423901"/>
              <a:gd name="connsiteY17" fmla="*/ 2685585 h 4699493"/>
              <a:gd name="connsiteX18" fmla="*/ 2670699 w 4423901"/>
              <a:gd name="connsiteY18" fmla="*/ 2685590 h 4699493"/>
              <a:gd name="connsiteX19" fmla="*/ 2670698 w 4423901"/>
              <a:gd name="connsiteY19" fmla="*/ 4523280 h 4699493"/>
              <a:gd name="connsiteX20" fmla="*/ 2494485 w 4423901"/>
              <a:gd name="connsiteY20" fmla="*/ 4699493 h 4699493"/>
              <a:gd name="connsiteX21" fmla="*/ 2494486 w 4423901"/>
              <a:gd name="connsiteY21" fmla="*/ 4699492 h 4699493"/>
              <a:gd name="connsiteX22" fmla="*/ 2318273 w 4423901"/>
              <a:gd name="connsiteY22" fmla="*/ 4523279 h 4699493"/>
              <a:gd name="connsiteX23" fmla="*/ 2318273 w 4423901"/>
              <a:gd name="connsiteY23" fmla="*/ 2831795 h 4699493"/>
              <a:gd name="connsiteX24" fmla="*/ 2310227 w 4423901"/>
              <a:gd name="connsiteY24" fmla="*/ 2791944 h 4699493"/>
              <a:gd name="connsiteX25" fmla="*/ 2215879 w 4423901"/>
              <a:gd name="connsiteY25" fmla="*/ 2729405 h 4699493"/>
              <a:gd name="connsiteX26" fmla="*/ 2121531 w 4423901"/>
              <a:gd name="connsiteY26" fmla="*/ 2791944 h 4699493"/>
              <a:gd name="connsiteX27" fmla="*/ 2113486 w 4423901"/>
              <a:gd name="connsiteY27" fmla="*/ 2831791 h 4699493"/>
              <a:gd name="connsiteX28" fmla="*/ 2113485 w 4423901"/>
              <a:gd name="connsiteY28" fmla="*/ 4523280 h 4699493"/>
              <a:gd name="connsiteX29" fmla="*/ 1937272 w 4423901"/>
              <a:gd name="connsiteY29" fmla="*/ 4699493 h 4699493"/>
              <a:gd name="connsiteX30" fmla="*/ 1937273 w 4423901"/>
              <a:gd name="connsiteY30" fmla="*/ 4699492 h 4699493"/>
              <a:gd name="connsiteX31" fmla="*/ 1761060 w 4423901"/>
              <a:gd name="connsiteY31" fmla="*/ 4523279 h 4699493"/>
              <a:gd name="connsiteX32" fmla="*/ 1761060 w 4423901"/>
              <a:gd name="connsiteY32" fmla="*/ 3157076 h 4699493"/>
              <a:gd name="connsiteX33" fmla="*/ 1761060 w 4423901"/>
              <a:gd name="connsiteY33" fmla="*/ 2685590 h 4699493"/>
              <a:gd name="connsiteX34" fmla="*/ 1761060 w 4423901"/>
              <a:gd name="connsiteY34" fmla="*/ 1310255 h 4699493"/>
              <a:gd name="connsiteX35" fmla="*/ 1022232 w 4423901"/>
              <a:gd name="connsiteY35" fmla="*/ 1177374 h 4699493"/>
              <a:gd name="connsiteX36" fmla="*/ 1023406 w 4423901"/>
              <a:gd name="connsiteY36" fmla="*/ 1170849 h 4699493"/>
              <a:gd name="connsiteX37" fmla="*/ 985866 w 4423901"/>
              <a:gd name="connsiteY37" fmla="*/ 1170298 h 4699493"/>
              <a:gd name="connsiteX38" fmla="*/ 921655 w 4423901"/>
              <a:gd name="connsiteY38" fmla="*/ 1142489 h 4699493"/>
              <a:gd name="connsiteX39" fmla="*/ 75584 w 4423901"/>
              <a:gd name="connsiteY39" fmla="*/ 553787 h 4699493"/>
              <a:gd name="connsiteX40" fmla="*/ 31585 w 4423901"/>
              <a:gd name="connsiteY40" fmla="*/ 308499 h 4699493"/>
              <a:gd name="connsiteX41" fmla="*/ 145116 w 4423901"/>
              <a:gd name="connsiteY41" fmla="*/ 235698 h 4699493"/>
              <a:gd name="connsiteX42" fmla="*/ 2211950 w 4423901"/>
              <a:gd name="connsiteY42" fmla="*/ 0 h 4699493"/>
              <a:gd name="connsiteX43" fmla="*/ 2598204 w 4423901"/>
              <a:gd name="connsiteY43" fmla="*/ 386254 h 4699493"/>
              <a:gd name="connsiteX44" fmla="*/ 2211950 w 4423901"/>
              <a:gd name="connsiteY44" fmla="*/ 772508 h 4699493"/>
              <a:gd name="connsiteX45" fmla="*/ 1825696 w 4423901"/>
              <a:gd name="connsiteY45" fmla="*/ 386254 h 4699493"/>
              <a:gd name="connsiteX46" fmla="*/ 2211950 w 4423901"/>
              <a:gd name="connsiteY46" fmla="*/ 0 h 4699493"/>
              <a:gd name="connsiteX0-1" fmla="*/ 145116 w 4423901"/>
              <a:gd name="connsiteY0-2" fmla="*/ 235698 h 4699493"/>
              <a:gd name="connsiteX1-3" fmla="*/ 276873 w 4423901"/>
              <a:gd name="connsiteY1-4" fmla="*/ 264500 h 4699493"/>
              <a:gd name="connsiteX2-5" fmla="*/ 1118968 w 4423901"/>
              <a:gd name="connsiteY2-6" fmla="*/ 850437 h 4699493"/>
              <a:gd name="connsiteX3-7" fmla="*/ 1870446 w 4423901"/>
              <a:gd name="connsiteY3-8" fmla="*/ 985594 h 4699493"/>
              <a:gd name="connsiteX4-9" fmla="*/ 2554873 w 4423901"/>
              <a:gd name="connsiteY4-10" fmla="*/ 993473 h 4699493"/>
              <a:gd name="connsiteX5-11" fmla="*/ 2553456 w 4423901"/>
              <a:gd name="connsiteY5-12" fmla="*/ 985594 h 4699493"/>
              <a:gd name="connsiteX6-13" fmla="*/ 3304933 w 4423901"/>
              <a:gd name="connsiteY6-14" fmla="*/ 850437 h 4699493"/>
              <a:gd name="connsiteX7-15" fmla="*/ 4147029 w 4423901"/>
              <a:gd name="connsiteY7-16" fmla="*/ 264500 h 4699493"/>
              <a:gd name="connsiteX8-17" fmla="*/ 4278785 w 4423901"/>
              <a:gd name="connsiteY8-18" fmla="*/ 235698 h 4699493"/>
              <a:gd name="connsiteX9-19" fmla="*/ 4392316 w 4423901"/>
              <a:gd name="connsiteY9-20" fmla="*/ 308499 h 4699493"/>
              <a:gd name="connsiteX10-21" fmla="*/ 4348317 w 4423901"/>
              <a:gd name="connsiteY10-22" fmla="*/ 553787 h 4699493"/>
              <a:gd name="connsiteX11-23" fmla="*/ 3502246 w 4423901"/>
              <a:gd name="connsiteY11-24" fmla="*/ 1142489 h 4699493"/>
              <a:gd name="connsiteX12-25" fmla="*/ 3438035 w 4423901"/>
              <a:gd name="connsiteY12-26" fmla="*/ 1170298 h 4699493"/>
              <a:gd name="connsiteX13-27" fmla="*/ 3400495 w 4423901"/>
              <a:gd name="connsiteY13-28" fmla="*/ 1170849 h 4699493"/>
              <a:gd name="connsiteX14-29" fmla="*/ 3401669 w 4423901"/>
              <a:gd name="connsiteY14-30" fmla="*/ 1177374 h 4699493"/>
              <a:gd name="connsiteX15-31" fmla="*/ 2670698 w 4423901"/>
              <a:gd name="connsiteY15-32" fmla="*/ 1308842 h 4699493"/>
              <a:gd name="connsiteX16-33" fmla="*/ 2670698 w 4423901"/>
              <a:gd name="connsiteY16-34" fmla="*/ 2685585 h 4699493"/>
              <a:gd name="connsiteX17-35" fmla="*/ 2670699 w 4423901"/>
              <a:gd name="connsiteY17-36" fmla="*/ 2685590 h 4699493"/>
              <a:gd name="connsiteX18-37" fmla="*/ 2670698 w 4423901"/>
              <a:gd name="connsiteY18-38" fmla="*/ 4523280 h 4699493"/>
              <a:gd name="connsiteX19-39" fmla="*/ 2494485 w 4423901"/>
              <a:gd name="connsiteY19-40" fmla="*/ 4699493 h 4699493"/>
              <a:gd name="connsiteX20-41" fmla="*/ 2494486 w 4423901"/>
              <a:gd name="connsiteY20-42" fmla="*/ 4699492 h 4699493"/>
              <a:gd name="connsiteX21-43" fmla="*/ 2318273 w 4423901"/>
              <a:gd name="connsiteY21-44" fmla="*/ 4523279 h 4699493"/>
              <a:gd name="connsiteX22-45" fmla="*/ 2318273 w 4423901"/>
              <a:gd name="connsiteY22-46" fmla="*/ 2831795 h 4699493"/>
              <a:gd name="connsiteX23-47" fmla="*/ 2310227 w 4423901"/>
              <a:gd name="connsiteY23-48" fmla="*/ 2791944 h 4699493"/>
              <a:gd name="connsiteX24-49" fmla="*/ 2215879 w 4423901"/>
              <a:gd name="connsiteY24-50" fmla="*/ 2729405 h 4699493"/>
              <a:gd name="connsiteX25-51" fmla="*/ 2121531 w 4423901"/>
              <a:gd name="connsiteY25-52" fmla="*/ 2791944 h 4699493"/>
              <a:gd name="connsiteX26-53" fmla="*/ 2113486 w 4423901"/>
              <a:gd name="connsiteY26-54" fmla="*/ 2831791 h 4699493"/>
              <a:gd name="connsiteX27-55" fmla="*/ 2113485 w 4423901"/>
              <a:gd name="connsiteY27-56" fmla="*/ 4523280 h 4699493"/>
              <a:gd name="connsiteX28-57" fmla="*/ 1937272 w 4423901"/>
              <a:gd name="connsiteY28-58" fmla="*/ 4699493 h 4699493"/>
              <a:gd name="connsiteX29-59" fmla="*/ 1937273 w 4423901"/>
              <a:gd name="connsiteY29-60" fmla="*/ 4699492 h 4699493"/>
              <a:gd name="connsiteX30-61" fmla="*/ 1761060 w 4423901"/>
              <a:gd name="connsiteY30-62" fmla="*/ 4523279 h 4699493"/>
              <a:gd name="connsiteX31-63" fmla="*/ 1761060 w 4423901"/>
              <a:gd name="connsiteY31-64" fmla="*/ 3157076 h 4699493"/>
              <a:gd name="connsiteX32-65" fmla="*/ 1761060 w 4423901"/>
              <a:gd name="connsiteY32-66" fmla="*/ 2685590 h 4699493"/>
              <a:gd name="connsiteX33-67" fmla="*/ 1761060 w 4423901"/>
              <a:gd name="connsiteY33-68" fmla="*/ 1310255 h 4699493"/>
              <a:gd name="connsiteX34-69" fmla="*/ 1022232 w 4423901"/>
              <a:gd name="connsiteY34-70" fmla="*/ 1177374 h 4699493"/>
              <a:gd name="connsiteX35-71" fmla="*/ 1023406 w 4423901"/>
              <a:gd name="connsiteY35-72" fmla="*/ 1170849 h 4699493"/>
              <a:gd name="connsiteX36-73" fmla="*/ 985866 w 4423901"/>
              <a:gd name="connsiteY36-74" fmla="*/ 1170298 h 4699493"/>
              <a:gd name="connsiteX37-75" fmla="*/ 921655 w 4423901"/>
              <a:gd name="connsiteY37-76" fmla="*/ 1142489 h 4699493"/>
              <a:gd name="connsiteX38-77" fmla="*/ 75584 w 4423901"/>
              <a:gd name="connsiteY38-78" fmla="*/ 553787 h 4699493"/>
              <a:gd name="connsiteX39-79" fmla="*/ 31585 w 4423901"/>
              <a:gd name="connsiteY39-80" fmla="*/ 308499 h 4699493"/>
              <a:gd name="connsiteX40-81" fmla="*/ 145116 w 4423901"/>
              <a:gd name="connsiteY40-82" fmla="*/ 235698 h 4699493"/>
              <a:gd name="connsiteX41-83" fmla="*/ 2211950 w 4423901"/>
              <a:gd name="connsiteY41-84" fmla="*/ 0 h 4699493"/>
              <a:gd name="connsiteX42-85" fmla="*/ 2598204 w 4423901"/>
              <a:gd name="connsiteY42-86" fmla="*/ 386254 h 4699493"/>
              <a:gd name="connsiteX43-87" fmla="*/ 2211950 w 4423901"/>
              <a:gd name="connsiteY43-88" fmla="*/ 772508 h 4699493"/>
              <a:gd name="connsiteX44-89" fmla="*/ 1825696 w 4423901"/>
              <a:gd name="connsiteY44-90" fmla="*/ 386254 h 4699493"/>
              <a:gd name="connsiteX45-91" fmla="*/ 2211950 w 4423901"/>
              <a:gd name="connsiteY45-92" fmla="*/ 0 h 4699493"/>
              <a:gd name="connsiteX0-93" fmla="*/ 145116 w 4423901"/>
              <a:gd name="connsiteY0-94" fmla="*/ 235698 h 4699493"/>
              <a:gd name="connsiteX1-95" fmla="*/ 276873 w 4423901"/>
              <a:gd name="connsiteY1-96" fmla="*/ 264500 h 4699493"/>
              <a:gd name="connsiteX2-97" fmla="*/ 1118968 w 4423901"/>
              <a:gd name="connsiteY2-98" fmla="*/ 850437 h 4699493"/>
              <a:gd name="connsiteX3-99" fmla="*/ 1870446 w 4423901"/>
              <a:gd name="connsiteY3-100" fmla="*/ 985594 h 4699493"/>
              <a:gd name="connsiteX4-101" fmla="*/ 2553456 w 4423901"/>
              <a:gd name="connsiteY4-102" fmla="*/ 985594 h 4699493"/>
              <a:gd name="connsiteX5-103" fmla="*/ 3304933 w 4423901"/>
              <a:gd name="connsiteY5-104" fmla="*/ 850437 h 4699493"/>
              <a:gd name="connsiteX6-105" fmla="*/ 4147029 w 4423901"/>
              <a:gd name="connsiteY6-106" fmla="*/ 264500 h 4699493"/>
              <a:gd name="connsiteX7-107" fmla="*/ 4278785 w 4423901"/>
              <a:gd name="connsiteY7-108" fmla="*/ 235698 h 4699493"/>
              <a:gd name="connsiteX8-109" fmla="*/ 4392316 w 4423901"/>
              <a:gd name="connsiteY8-110" fmla="*/ 308499 h 4699493"/>
              <a:gd name="connsiteX9-111" fmla="*/ 4348317 w 4423901"/>
              <a:gd name="connsiteY9-112" fmla="*/ 553787 h 4699493"/>
              <a:gd name="connsiteX10-113" fmla="*/ 3502246 w 4423901"/>
              <a:gd name="connsiteY10-114" fmla="*/ 1142489 h 4699493"/>
              <a:gd name="connsiteX11-115" fmla="*/ 3438035 w 4423901"/>
              <a:gd name="connsiteY11-116" fmla="*/ 1170298 h 4699493"/>
              <a:gd name="connsiteX12-117" fmla="*/ 3400495 w 4423901"/>
              <a:gd name="connsiteY12-118" fmla="*/ 1170849 h 4699493"/>
              <a:gd name="connsiteX13-119" fmla="*/ 3401669 w 4423901"/>
              <a:gd name="connsiteY13-120" fmla="*/ 1177374 h 4699493"/>
              <a:gd name="connsiteX14-121" fmla="*/ 2670698 w 4423901"/>
              <a:gd name="connsiteY14-122" fmla="*/ 1308842 h 4699493"/>
              <a:gd name="connsiteX15-123" fmla="*/ 2670698 w 4423901"/>
              <a:gd name="connsiteY15-124" fmla="*/ 2685585 h 4699493"/>
              <a:gd name="connsiteX16-125" fmla="*/ 2670699 w 4423901"/>
              <a:gd name="connsiteY16-126" fmla="*/ 2685590 h 4699493"/>
              <a:gd name="connsiteX17-127" fmla="*/ 2670698 w 4423901"/>
              <a:gd name="connsiteY17-128" fmla="*/ 4523280 h 4699493"/>
              <a:gd name="connsiteX18-129" fmla="*/ 2494485 w 4423901"/>
              <a:gd name="connsiteY18-130" fmla="*/ 4699493 h 4699493"/>
              <a:gd name="connsiteX19-131" fmla="*/ 2494486 w 4423901"/>
              <a:gd name="connsiteY19-132" fmla="*/ 4699492 h 4699493"/>
              <a:gd name="connsiteX20-133" fmla="*/ 2318273 w 4423901"/>
              <a:gd name="connsiteY20-134" fmla="*/ 4523279 h 4699493"/>
              <a:gd name="connsiteX21-135" fmla="*/ 2318273 w 4423901"/>
              <a:gd name="connsiteY21-136" fmla="*/ 2831795 h 4699493"/>
              <a:gd name="connsiteX22-137" fmla="*/ 2310227 w 4423901"/>
              <a:gd name="connsiteY22-138" fmla="*/ 2791944 h 4699493"/>
              <a:gd name="connsiteX23-139" fmla="*/ 2215879 w 4423901"/>
              <a:gd name="connsiteY23-140" fmla="*/ 2729405 h 4699493"/>
              <a:gd name="connsiteX24-141" fmla="*/ 2121531 w 4423901"/>
              <a:gd name="connsiteY24-142" fmla="*/ 2791944 h 4699493"/>
              <a:gd name="connsiteX25-143" fmla="*/ 2113486 w 4423901"/>
              <a:gd name="connsiteY25-144" fmla="*/ 2831791 h 4699493"/>
              <a:gd name="connsiteX26-145" fmla="*/ 2113485 w 4423901"/>
              <a:gd name="connsiteY26-146" fmla="*/ 4523280 h 4699493"/>
              <a:gd name="connsiteX27-147" fmla="*/ 1937272 w 4423901"/>
              <a:gd name="connsiteY27-148" fmla="*/ 4699493 h 4699493"/>
              <a:gd name="connsiteX28-149" fmla="*/ 1937273 w 4423901"/>
              <a:gd name="connsiteY28-150" fmla="*/ 4699492 h 4699493"/>
              <a:gd name="connsiteX29-151" fmla="*/ 1761060 w 4423901"/>
              <a:gd name="connsiteY29-152" fmla="*/ 4523279 h 4699493"/>
              <a:gd name="connsiteX30-153" fmla="*/ 1761060 w 4423901"/>
              <a:gd name="connsiteY30-154" fmla="*/ 3157076 h 4699493"/>
              <a:gd name="connsiteX31-155" fmla="*/ 1761060 w 4423901"/>
              <a:gd name="connsiteY31-156" fmla="*/ 2685590 h 4699493"/>
              <a:gd name="connsiteX32-157" fmla="*/ 1761060 w 4423901"/>
              <a:gd name="connsiteY32-158" fmla="*/ 1310255 h 4699493"/>
              <a:gd name="connsiteX33-159" fmla="*/ 1022232 w 4423901"/>
              <a:gd name="connsiteY33-160" fmla="*/ 1177374 h 4699493"/>
              <a:gd name="connsiteX34-161" fmla="*/ 1023406 w 4423901"/>
              <a:gd name="connsiteY34-162" fmla="*/ 1170849 h 4699493"/>
              <a:gd name="connsiteX35-163" fmla="*/ 985866 w 4423901"/>
              <a:gd name="connsiteY35-164" fmla="*/ 1170298 h 4699493"/>
              <a:gd name="connsiteX36-165" fmla="*/ 921655 w 4423901"/>
              <a:gd name="connsiteY36-166" fmla="*/ 1142489 h 4699493"/>
              <a:gd name="connsiteX37-167" fmla="*/ 75584 w 4423901"/>
              <a:gd name="connsiteY37-168" fmla="*/ 553787 h 4699493"/>
              <a:gd name="connsiteX38-169" fmla="*/ 31585 w 4423901"/>
              <a:gd name="connsiteY38-170" fmla="*/ 308499 h 4699493"/>
              <a:gd name="connsiteX39-171" fmla="*/ 145116 w 4423901"/>
              <a:gd name="connsiteY39-172" fmla="*/ 235698 h 4699493"/>
              <a:gd name="connsiteX40-173" fmla="*/ 2211950 w 4423901"/>
              <a:gd name="connsiteY40-174" fmla="*/ 0 h 4699493"/>
              <a:gd name="connsiteX41-175" fmla="*/ 2598204 w 4423901"/>
              <a:gd name="connsiteY41-176" fmla="*/ 386254 h 4699493"/>
              <a:gd name="connsiteX42-177" fmla="*/ 2211950 w 4423901"/>
              <a:gd name="connsiteY42-178" fmla="*/ 772508 h 4699493"/>
              <a:gd name="connsiteX43-179" fmla="*/ 1825696 w 4423901"/>
              <a:gd name="connsiteY43-180" fmla="*/ 386254 h 4699493"/>
              <a:gd name="connsiteX44-181" fmla="*/ 2211950 w 4423901"/>
              <a:gd name="connsiteY44-182" fmla="*/ 0 h 4699493"/>
              <a:gd name="connsiteX0-183" fmla="*/ 145116 w 4423901"/>
              <a:gd name="connsiteY0-184" fmla="*/ 235698 h 4699493"/>
              <a:gd name="connsiteX1-185" fmla="*/ 276873 w 4423901"/>
              <a:gd name="connsiteY1-186" fmla="*/ 264500 h 4699493"/>
              <a:gd name="connsiteX2-187" fmla="*/ 1118968 w 4423901"/>
              <a:gd name="connsiteY2-188" fmla="*/ 850437 h 4699493"/>
              <a:gd name="connsiteX3-189" fmla="*/ 1870446 w 4423901"/>
              <a:gd name="connsiteY3-190" fmla="*/ 985594 h 4699493"/>
              <a:gd name="connsiteX4-191" fmla="*/ 2553456 w 4423901"/>
              <a:gd name="connsiteY4-192" fmla="*/ 985594 h 4699493"/>
              <a:gd name="connsiteX5-193" fmla="*/ 3304933 w 4423901"/>
              <a:gd name="connsiteY5-194" fmla="*/ 850437 h 4699493"/>
              <a:gd name="connsiteX6-195" fmla="*/ 4147029 w 4423901"/>
              <a:gd name="connsiteY6-196" fmla="*/ 264500 h 4699493"/>
              <a:gd name="connsiteX7-197" fmla="*/ 4278785 w 4423901"/>
              <a:gd name="connsiteY7-198" fmla="*/ 235698 h 4699493"/>
              <a:gd name="connsiteX8-199" fmla="*/ 4392316 w 4423901"/>
              <a:gd name="connsiteY8-200" fmla="*/ 308499 h 4699493"/>
              <a:gd name="connsiteX9-201" fmla="*/ 4348317 w 4423901"/>
              <a:gd name="connsiteY9-202" fmla="*/ 553787 h 4699493"/>
              <a:gd name="connsiteX10-203" fmla="*/ 3502246 w 4423901"/>
              <a:gd name="connsiteY10-204" fmla="*/ 1142489 h 4699493"/>
              <a:gd name="connsiteX11-205" fmla="*/ 3438035 w 4423901"/>
              <a:gd name="connsiteY11-206" fmla="*/ 1170298 h 4699493"/>
              <a:gd name="connsiteX12-207" fmla="*/ 3400495 w 4423901"/>
              <a:gd name="connsiteY12-208" fmla="*/ 1170849 h 4699493"/>
              <a:gd name="connsiteX13-209" fmla="*/ 3401669 w 4423901"/>
              <a:gd name="connsiteY13-210" fmla="*/ 1177374 h 4699493"/>
              <a:gd name="connsiteX14-211" fmla="*/ 2670698 w 4423901"/>
              <a:gd name="connsiteY14-212" fmla="*/ 1308842 h 4699493"/>
              <a:gd name="connsiteX15-213" fmla="*/ 2670698 w 4423901"/>
              <a:gd name="connsiteY15-214" fmla="*/ 2685585 h 4699493"/>
              <a:gd name="connsiteX16-215" fmla="*/ 2670699 w 4423901"/>
              <a:gd name="connsiteY16-216" fmla="*/ 2685590 h 4699493"/>
              <a:gd name="connsiteX17-217" fmla="*/ 2670698 w 4423901"/>
              <a:gd name="connsiteY17-218" fmla="*/ 4523280 h 4699493"/>
              <a:gd name="connsiteX18-219" fmla="*/ 2494485 w 4423901"/>
              <a:gd name="connsiteY18-220" fmla="*/ 4699493 h 4699493"/>
              <a:gd name="connsiteX19-221" fmla="*/ 2494486 w 4423901"/>
              <a:gd name="connsiteY19-222" fmla="*/ 4699492 h 4699493"/>
              <a:gd name="connsiteX20-223" fmla="*/ 2318273 w 4423901"/>
              <a:gd name="connsiteY20-224" fmla="*/ 4523279 h 4699493"/>
              <a:gd name="connsiteX21-225" fmla="*/ 2318273 w 4423901"/>
              <a:gd name="connsiteY21-226" fmla="*/ 2831795 h 4699493"/>
              <a:gd name="connsiteX22-227" fmla="*/ 2310227 w 4423901"/>
              <a:gd name="connsiteY22-228" fmla="*/ 2791944 h 4699493"/>
              <a:gd name="connsiteX23-229" fmla="*/ 2215879 w 4423901"/>
              <a:gd name="connsiteY23-230" fmla="*/ 2729405 h 4699493"/>
              <a:gd name="connsiteX24-231" fmla="*/ 2121531 w 4423901"/>
              <a:gd name="connsiteY24-232" fmla="*/ 2791944 h 4699493"/>
              <a:gd name="connsiteX25-233" fmla="*/ 2113486 w 4423901"/>
              <a:gd name="connsiteY25-234" fmla="*/ 2831791 h 4699493"/>
              <a:gd name="connsiteX26-235" fmla="*/ 2113485 w 4423901"/>
              <a:gd name="connsiteY26-236" fmla="*/ 4523280 h 4699493"/>
              <a:gd name="connsiteX27-237" fmla="*/ 1937272 w 4423901"/>
              <a:gd name="connsiteY27-238" fmla="*/ 4699493 h 4699493"/>
              <a:gd name="connsiteX28-239" fmla="*/ 1937273 w 4423901"/>
              <a:gd name="connsiteY28-240" fmla="*/ 4699492 h 4699493"/>
              <a:gd name="connsiteX29-241" fmla="*/ 1761060 w 4423901"/>
              <a:gd name="connsiteY29-242" fmla="*/ 4523279 h 4699493"/>
              <a:gd name="connsiteX30-243" fmla="*/ 1761060 w 4423901"/>
              <a:gd name="connsiteY30-244" fmla="*/ 3157076 h 4699493"/>
              <a:gd name="connsiteX31-245" fmla="*/ 1761060 w 4423901"/>
              <a:gd name="connsiteY31-246" fmla="*/ 2685590 h 4699493"/>
              <a:gd name="connsiteX32-247" fmla="*/ 1761060 w 4423901"/>
              <a:gd name="connsiteY32-248" fmla="*/ 1310255 h 4699493"/>
              <a:gd name="connsiteX33-249" fmla="*/ 1022232 w 4423901"/>
              <a:gd name="connsiteY33-250" fmla="*/ 1177374 h 4699493"/>
              <a:gd name="connsiteX34-251" fmla="*/ 985866 w 4423901"/>
              <a:gd name="connsiteY34-252" fmla="*/ 1170298 h 4699493"/>
              <a:gd name="connsiteX35-253" fmla="*/ 921655 w 4423901"/>
              <a:gd name="connsiteY35-254" fmla="*/ 1142489 h 4699493"/>
              <a:gd name="connsiteX36-255" fmla="*/ 75584 w 4423901"/>
              <a:gd name="connsiteY36-256" fmla="*/ 553787 h 4699493"/>
              <a:gd name="connsiteX37-257" fmla="*/ 31585 w 4423901"/>
              <a:gd name="connsiteY37-258" fmla="*/ 308499 h 4699493"/>
              <a:gd name="connsiteX38-259" fmla="*/ 145116 w 4423901"/>
              <a:gd name="connsiteY38-260" fmla="*/ 235698 h 4699493"/>
              <a:gd name="connsiteX39-261" fmla="*/ 2211950 w 4423901"/>
              <a:gd name="connsiteY39-262" fmla="*/ 0 h 4699493"/>
              <a:gd name="connsiteX40-263" fmla="*/ 2598204 w 4423901"/>
              <a:gd name="connsiteY40-264" fmla="*/ 386254 h 4699493"/>
              <a:gd name="connsiteX41-265" fmla="*/ 2211950 w 4423901"/>
              <a:gd name="connsiteY41-266" fmla="*/ 772508 h 4699493"/>
              <a:gd name="connsiteX42-267" fmla="*/ 1825696 w 4423901"/>
              <a:gd name="connsiteY42-268" fmla="*/ 386254 h 4699493"/>
              <a:gd name="connsiteX43-269" fmla="*/ 2211950 w 4423901"/>
              <a:gd name="connsiteY43-270" fmla="*/ 0 h 4699493"/>
              <a:gd name="connsiteX0-271" fmla="*/ 145116 w 4423901"/>
              <a:gd name="connsiteY0-272" fmla="*/ 235698 h 4699493"/>
              <a:gd name="connsiteX1-273" fmla="*/ 276873 w 4423901"/>
              <a:gd name="connsiteY1-274" fmla="*/ 264500 h 4699493"/>
              <a:gd name="connsiteX2-275" fmla="*/ 1118968 w 4423901"/>
              <a:gd name="connsiteY2-276" fmla="*/ 850437 h 4699493"/>
              <a:gd name="connsiteX3-277" fmla="*/ 1870446 w 4423901"/>
              <a:gd name="connsiteY3-278" fmla="*/ 985594 h 4699493"/>
              <a:gd name="connsiteX4-279" fmla="*/ 2553456 w 4423901"/>
              <a:gd name="connsiteY4-280" fmla="*/ 985594 h 4699493"/>
              <a:gd name="connsiteX5-281" fmla="*/ 3304933 w 4423901"/>
              <a:gd name="connsiteY5-282" fmla="*/ 850437 h 4699493"/>
              <a:gd name="connsiteX6-283" fmla="*/ 4147029 w 4423901"/>
              <a:gd name="connsiteY6-284" fmla="*/ 264500 h 4699493"/>
              <a:gd name="connsiteX7-285" fmla="*/ 4278785 w 4423901"/>
              <a:gd name="connsiteY7-286" fmla="*/ 235698 h 4699493"/>
              <a:gd name="connsiteX8-287" fmla="*/ 4392316 w 4423901"/>
              <a:gd name="connsiteY8-288" fmla="*/ 308499 h 4699493"/>
              <a:gd name="connsiteX9-289" fmla="*/ 4348317 w 4423901"/>
              <a:gd name="connsiteY9-290" fmla="*/ 553787 h 4699493"/>
              <a:gd name="connsiteX10-291" fmla="*/ 3502246 w 4423901"/>
              <a:gd name="connsiteY10-292" fmla="*/ 1142489 h 4699493"/>
              <a:gd name="connsiteX11-293" fmla="*/ 3438035 w 4423901"/>
              <a:gd name="connsiteY11-294" fmla="*/ 1170298 h 4699493"/>
              <a:gd name="connsiteX12-295" fmla="*/ 3400495 w 4423901"/>
              <a:gd name="connsiteY12-296" fmla="*/ 1170849 h 4699493"/>
              <a:gd name="connsiteX13-297" fmla="*/ 2670698 w 4423901"/>
              <a:gd name="connsiteY13-298" fmla="*/ 1308842 h 4699493"/>
              <a:gd name="connsiteX14-299" fmla="*/ 2670698 w 4423901"/>
              <a:gd name="connsiteY14-300" fmla="*/ 2685585 h 4699493"/>
              <a:gd name="connsiteX15-301" fmla="*/ 2670699 w 4423901"/>
              <a:gd name="connsiteY15-302" fmla="*/ 2685590 h 4699493"/>
              <a:gd name="connsiteX16-303" fmla="*/ 2670698 w 4423901"/>
              <a:gd name="connsiteY16-304" fmla="*/ 4523280 h 4699493"/>
              <a:gd name="connsiteX17-305" fmla="*/ 2494485 w 4423901"/>
              <a:gd name="connsiteY17-306" fmla="*/ 4699493 h 4699493"/>
              <a:gd name="connsiteX18-307" fmla="*/ 2494486 w 4423901"/>
              <a:gd name="connsiteY18-308" fmla="*/ 4699492 h 4699493"/>
              <a:gd name="connsiteX19-309" fmla="*/ 2318273 w 4423901"/>
              <a:gd name="connsiteY19-310" fmla="*/ 4523279 h 4699493"/>
              <a:gd name="connsiteX20-311" fmla="*/ 2318273 w 4423901"/>
              <a:gd name="connsiteY20-312" fmla="*/ 2831795 h 4699493"/>
              <a:gd name="connsiteX21-313" fmla="*/ 2310227 w 4423901"/>
              <a:gd name="connsiteY21-314" fmla="*/ 2791944 h 4699493"/>
              <a:gd name="connsiteX22-315" fmla="*/ 2215879 w 4423901"/>
              <a:gd name="connsiteY22-316" fmla="*/ 2729405 h 4699493"/>
              <a:gd name="connsiteX23-317" fmla="*/ 2121531 w 4423901"/>
              <a:gd name="connsiteY23-318" fmla="*/ 2791944 h 4699493"/>
              <a:gd name="connsiteX24-319" fmla="*/ 2113486 w 4423901"/>
              <a:gd name="connsiteY24-320" fmla="*/ 2831791 h 4699493"/>
              <a:gd name="connsiteX25-321" fmla="*/ 2113485 w 4423901"/>
              <a:gd name="connsiteY25-322" fmla="*/ 4523280 h 4699493"/>
              <a:gd name="connsiteX26-323" fmla="*/ 1937272 w 4423901"/>
              <a:gd name="connsiteY26-324" fmla="*/ 4699493 h 4699493"/>
              <a:gd name="connsiteX27-325" fmla="*/ 1937273 w 4423901"/>
              <a:gd name="connsiteY27-326" fmla="*/ 4699492 h 4699493"/>
              <a:gd name="connsiteX28-327" fmla="*/ 1761060 w 4423901"/>
              <a:gd name="connsiteY28-328" fmla="*/ 4523279 h 4699493"/>
              <a:gd name="connsiteX29-329" fmla="*/ 1761060 w 4423901"/>
              <a:gd name="connsiteY29-330" fmla="*/ 3157076 h 4699493"/>
              <a:gd name="connsiteX30-331" fmla="*/ 1761060 w 4423901"/>
              <a:gd name="connsiteY30-332" fmla="*/ 2685590 h 4699493"/>
              <a:gd name="connsiteX31-333" fmla="*/ 1761060 w 4423901"/>
              <a:gd name="connsiteY31-334" fmla="*/ 1310255 h 4699493"/>
              <a:gd name="connsiteX32-335" fmla="*/ 1022232 w 4423901"/>
              <a:gd name="connsiteY32-336" fmla="*/ 1177374 h 4699493"/>
              <a:gd name="connsiteX33-337" fmla="*/ 985866 w 4423901"/>
              <a:gd name="connsiteY33-338" fmla="*/ 1170298 h 4699493"/>
              <a:gd name="connsiteX34-339" fmla="*/ 921655 w 4423901"/>
              <a:gd name="connsiteY34-340" fmla="*/ 1142489 h 4699493"/>
              <a:gd name="connsiteX35-341" fmla="*/ 75584 w 4423901"/>
              <a:gd name="connsiteY35-342" fmla="*/ 553787 h 4699493"/>
              <a:gd name="connsiteX36-343" fmla="*/ 31585 w 4423901"/>
              <a:gd name="connsiteY36-344" fmla="*/ 308499 h 4699493"/>
              <a:gd name="connsiteX37-345" fmla="*/ 145116 w 4423901"/>
              <a:gd name="connsiteY37-346" fmla="*/ 235698 h 4699493"/>
              <a:gd name="connsiteX38-347" fmla="*/ 2211950 w 4423901"/>
              <a:gd name="connsiteY38-348" fmla="*/ 0 h 4699493"/>
              <a:gd name="connsiteX39-349" fmla="*/ 2598204 w 4423901"/>
              <a:gd name="connsiteY39-350" fmla="*/ 386254 h 4699493"/>
              <a:gd name="connsiteX40-351" fmla="*/ 2211950 w 4423901"/>
              <a:gd name="connsiteY40-352" fmla="*/ 772508 h 4699493"/>
              <a:gd name="connsiteX41-353" fmla="*/ 1825696 w 4423901"/>
              <a:gd name="connsiteY41-354" fmla="*/ 386254 h 4699493"/>
              <a:gd name="connsiteX42-355" fmla="*/ 2211950 w 4423901"/>
              <a:gd name="connsiteY42-356" fmla="*/ 0 h 4699493"/>
              <a:gd name="connsiteX0-357" fmla="*/ 145116 w 4423901"/>
              <a:gd name="connsiteY0-358" fmla="*/ 235698 h 4699493"/>
              <a:gd name="connsiteX1-359" fmla="*/ 276873 w 4423901"/>
              <a:gd name="connsiteY1-360" fmla="*/ 264500 h 4699493"/>
              <a:gd name="connsiteX2-361" fmla="*/ 1118968 w 4423901"/>
              <a:gd name="connsiteY2-362" fmla="*/ 850437 h 4699493"/>
              <a:gd name="connsiteX3-363" fmla="*/ 1870446 w 4423901"/>
              <a:gd name="connsiteY3-364" fmla="*/ 985594 h 4699493"/>
              <a:gd name="connsiteX4-365" fmla="*/ 2553456 w 4423901"/>
              <a:gd name="connsiteY4-366" fmla="*/ 985594 h 4699493"/>
              <a:gd name="connsiteX5-367" fmla="*/ 3304933 w 4423901"/>
              <a:gd name="connsiteY5-368" fmla="*/ 850437 h 4699493"/>
              <a:gd name="connsiteX6-369" fmla="*/ 4147029 w 4423901"/>
              <a:gd name="connsiteY6-370" fmla="*/ 264500 h 4699493"/>
              <a:gd name="connsiteX7-371" fmla="*/ 4278785 w 4423901"/>
              <a:gd name="connsiteY7-372" fmla="*/ 235698 h 4699493"/>
              <a:gd name="connsiteX8-373" fmla="*/ 4392316 w 4423901"/>
              <a:gd name="connsiteY8-374" fmla="*/ 308499 h 4699493"/>
              <a:gd name="connsiteX9-375" fmla="*/ 4348317 w 4423901"/>
              <a:gd name="connsiteY9-376" fmla="*/ 553787 h 4699493"/>
              <a:gd name="connsiteX10-377" fmla="*/ 3502246 w 4423901"/>
              <a:gd name="connsiteY10-378" fmla="*/ 1142489 h 4699493"/>
              <a:gd name="connsiteX11-379" fmla="*/ 3438035 w 4423901"/>
              <a:gd name="connsiteY11-380" fmla="*/ 1170298 h 4699493"/>
              <a:gd name="connsiteX12-381" fmla="*/ 2670698 w 4423901"/>
              <a:gd name="connsiteY12-382" fmla="*/ 1308842 h 4699493"/>
              <a:gd name="connsiteX13-383" fmla="*/ 2670698 w 4423901"/>
              <a:gd name="connsiteY13-384" fmla="*/ 2685585 h 4699493"/>
              <a:gd name="connsiteX14-385" fmla="*/ 2670699 w 4423901"/>
              <a:gd name="connsiteY14-386" fmla="*/ 2685590 h 4699493"/>
              <a:gd name="connsiteX15-387" fmla="*/ 2670698 w 4423901"/>
              <a:gd name="connsiteY15-388" fmla="*/ 4523280 h 4699493"/>
              <a:gd name="connsiteX16-389" fmla="*/ 2494485 w 4423901"/>
              <a:gd name="connsiteY16-390" fmla="*/ 4699493 h 4699493"/>
              <a:gd name="connsiteX17-391" fmla="*/ 2494486 w 4423901"/>
              <a:gd name="connsiteY17-392" fmla="*/ 4699492 h 4699493"/>
              <a:gd name="connsiteX18-393" fmla="*/ 2318273 w 4423901"/>
              <a:gd name="connsiteY18-394" fmla="*/ 4523279 h 4699493"/>
              <a:gd name="connsiteX19-395" fmla="*/ 2318273 w 4423901"/>
              <a:gd name="connsiteY19-396" fmla="*/ 2831795 h 4699493"/>
              <a:gd name="connsiteX20-397" fmla="*/ 2310227 w 4423901"/>
              <a:gd name="connsiteY20-398" fmla="*/ 2791944 h 4699493"/>
              <a:gd name="connsiteX21-399" fmla="*/ 2215879 w 4423901"/>
              <a:gd name="connsiteY21-400" fmla="*/ 2729405 h 4699493"/>
              <a:gd name="connsiteX22-401" fmla="*/ 2121531 w 4423901"/>
              <a:gd name="connsiteY22-402" fmla="*/ 2791944 h 4699493"/>
              <a:gd name="connsiteX23-403" fmla="*/ 2113486 w 4423901"/>
              <a:gd name="connsiteY23-404" fmla="*/ 2831791 h 4699493"/>
              <a:gd name="connsiteX24-405" fmla="*/ 2113485 w 4423901"/>
              <a:gd name="connsiteY24-406" fmla="*/ 4523280 h 4699493"/>
              <a:gd name="connsiteX25-407" fmla="*/ 1937272 w 4423901"/>
              <a:gd name="connsiteY25-408" fmla="*/ 4699493 h 4699493"/>
              <a:gd name="connsiteX26-409" fmla="*/ 1937273 w 4423901"/>
              <a:gd name="connsiteY26-410" fmla="*/ 4699492 h 4699493"/>
              <a:gd name="connsiteX27-411" fmla="*/ 1761060 w 4423901"/>
              <a:gd name="connsiteY27-412" fmla="*/ 4523279 h 4699493"/>
              <a:gd name="connsiteX28-413" fmla="*/ 1761060 w 4423901"/>
              <a:gd name="connsiteY28-414" fmla="*/ 3157076 h 4699493"/>
              <a:gd name="connsiteX29-415" fmla="*/ 1761060 w 4423901"/>
              <a:gd name="connsiteY29-416" fmla="*/ 2685590 h 4699493"/>
              <a:gd name="connsiteX30-417" fmla="*/ 1761060 w 4423901"/>
              <a:gd name="connsiteY30-418" fmla="*/ 1310255 h 4699493"/>
              <a:gd name="connsiteX31-419" fmla="*/ 1022232 w 4423901"/>
              <a:gd name="connsiteY31-420" fmla="*/ 1177374 h 4699493"/>
              <a:gd name="connsiteX32-421" fmla="*/ 985866 w 4423901"/>
              <a:gd name="connsiteY32-422" fmla="*/ 1170298 h 4699493"/>
              <a:gd name="connsiteX33-423" fmla="*/ 921655 w 4423901"/>
              <a:gd name="connsiteY33-424" fmla="*/ 1142489 h 4699493"/>
              <a:gd name="connsiteX34-425" fmla="*/ 75584 w 4423901"/>
              <a:gd name="connsiteY34-426" fmla="*/ 553787 h 4699493"/>
              <a:gd name="connsiteX35-427" fmla="*/ 31585 w 4423901"/>
              <a:gd name="connsiteY35-428" fmla="*/ 308499 h 4699493"/>
              <a:gd name="connsiteX36-429" fmla="*/ 145116 w 4423901"/>
              <a:gd name="connsiteY36-430" fmla="*/ 235698 h 4699493"/>
              <a:gd name="connsiteX37-431" fmla="*/ 2211950 w 4423901"/>
              <a:gd name="connsiteY37-432" fmla="*/ 0 h 4699493"/>
              <a:gd name="connsiteX38-433" fmla="*/ 2598204 w 4423901"/>
              <a:gd name="connsiteY38-434" fmla="*/ 386254 h 4699493"/>
              <a:gd name="connsiteX39-435" fmla="*/ 2211950 w 4423901"/>
              <a:gd name="connsiteY39-436" fmla="*/ 772508 h 4699493"/>
              <a:gd name="connsiteX40-437" fmla="*/ 1825696 w 4423901"/>
              <a:gd name="connsiteY40-438" fmla="*/ 386254 h 4699493"/>
              <a:gd name="connsiteX41-439" fmla="*/ 2211950 w 4423901"/>
              <a:gd name="connsiteY41-440" fmla="*/ 0 h 4699493"/>
              <a:gd name="connsiteX0-441" fmla="*/ 145116 w 4423901"/>
              <a:gd name="connsiteY0-442" fmla="*/ 235698 h 4699493"/>
              <a:gd name="connsiteX1-443" fmla="*/ 276873 w 4423901"/>
              <a:gd name="connsiteY1-444" fmla="*/ 264500 h 4699493"/>
              <a:gd name="connsiteX2-445" fmla="*/ 1118968 w 4423901"/>
              <a:gd name="connsiteY2-446" fmla="*/ 850437 h 4699493"/>
              <a:gd name="connsiteX3-447" fmla="*/ 1870446 w 4423901"/>
              <a:gd name="connsiteY3-448" fmla="*/ 985594 h 4699493"/>
              <a:gd name="connsiteX4-449" fmla="*/ 2553456 w 4423901"/>
              <a:gd name="connsiteY4-450" fmla="*/ 985594 h 4699493"/>
              <a:gd name="connsiteX5-451" fmla="*/ 3304933 w 4423901"/>
              <a:gd name="connsiteY5-452" fmla="*/ 850437 h 4699493"/>
              <a:gd name="connsiteX6-453" fmla="*/ 4147029 w 4423901"/>
              <a:gd name="connsiteY6-454" fmla="*/ 264500 h 4699493"/>
              <a:gd name="connsiteX7-455" fmla="*/ 4278785 w 4423901"/>
              <a:gd name="connsiteY7-456" fmla="*/ 235698 h 4699493"/>
              <a:gd name="connsiteX8-457" fmla="*/ 4392316 w 4423901"/>
              <a:gd name="connsiteY8-458" fmla="*/ 308499 h 4699493"/>
              <a:gd name="connsiteX9-459" fmla="*/ 4348317 w 4423901"/>
              <a:gd name="connsiteY9-460" fmla="*/ 553787 h 4699493"/>
              <a:gd name="connsiteX10-461" fmla="*/ 3502246 w 4423901"/>
              <a:gd name="connsiteY10-462" fmla="*/ 1142489 h 4699493"/>
              <a:gd name="connsiteX11-463" fmla="*/ 3438035 w 4423901"/>
              <a:gd name="connsiteY11-464" fmla="*/ 1170298 h 4699493"/>
              <a:gd name="connsiteX12-465" fmla="*/ 2670698 w 4423901"/>
              <a:gd name="connsiteY12-466" fmla="*/ 1308842 h 4699493"/>
              <a:gd name="connsiteX13-467" fmla="*/ 2670698 w 4423901"/>
              <a:gd name="connsiteY13-468" fmla="*/ 2685585 h 4699493"/>
              <a:gd name="connsiteX14-469" fmla="*/ 2670699 w 4423901"/>
              <a:gd name="connsiteY14-470" fmla="*/ 2685590 h 4699493"/>
              <a:gd name="connsiteX15-471" fmla="*/ 2670698 w 4423901"/>
              <a:gd name="connsiteY15-472" fmla="*/ 4523280 h 4699493"/>
              <a:gd name="connsiteX16-473" fmla="*/ 2494485 w 4423901"/>
              <a:gd name="connsiteY16-474" fmla="*/ 4699493 h 4699493"/>
              <a:gd name="connsiteX17-475" fmla="*/ 2494486 w 4423901"/>
              <a:gd name="connsiteY17-476" fmla="*/ 4699492 h 4699493"/>
              <a:gd name="connsiteX18-477" fmla="*/ 2318273 w 4423901"/>
              <a:gd name="connsiteY18-478" fmla="*/ 4523279 h 4699493"/>
              <a:gd name="connsiteX19-479" fmla="*/ 2318273 w 4423901"/>
              <a:gd name="connsiteY19-480" fmla="*/ 2831795 h 4699493"/>
              <a:gd name="connsiteX20-481" fmla="*/ 2310227 w 4423901"/>
              <a:gd name="connsiteY20-482" fmla="*/ 2791944 h 4699493"/>
              <a:gd name="connsiteX21-483" fmla="*/ 2215879 w 4423901"/>
              <a:gd name="connsiteY21-484" fmla="*/ 2729405 h 4699493"/>
              <a:gd name="connsiteX22-485" fmla="*/ 2121531 w 4423901"/>
              <a:gd name="connsiteY22-486" fmla="*/ 2791944 h 4699493"/>
              <a:gd name="connsiteX23-487" fmla="*/ 2113486 w 4423901"/>
              <a:gd name="connsiteY23-488" fmla="*/ 2831791 h 4699493"/>
              <a:gd name="connsiteX24-489" fmla="*/ 2113485 w 4423901"/>
              <a:gd name="connsiteY24-490" fmla="*/ 4523280 h 4699493"/>
              <a:gd name="connsiteX25-491" fmla="*/ 1937272 w 4423901"/>
              <a:gd name="connsiteY25-492" fmla="*/ 4699493 h 4699493"/>
              <a:gd name="connsiteX26-493" fmla="*/ 1937273 w 4423901"/>
              <a:gd name="connsiteY26-494" fmla="*/ 4699492 h 4699493"/>
              <a:gd name="connsiteX27-495" fmla="*/ 1761060 w 4423901"/>
              <a:gd name="connsiteY27-496" fmla="*/ 4523279 h 4699493"/>
              <a:gd name="connsiteX28-497" fmla="*/ 1761060 w 4423901"/>
              <a:gd name="connsiteY28-498" fmla="*/ 3157076 h 4699493"/>
              <a:gd name="connsiteX29-499" fmla="*/ 1761060 w 4423901"/>
              <a:gd name="connsiteY29-500" fmla="*/ 2685590 h 4699493"/>
              <a:gd name="connsiteX30-501" fmla="*/ 1761060 w 4423901"/>
              <a:gd name="connsiteY30-502" fmla="*/ 1310255 h 4699493"/>
              <a:gd name="connsiteX31-503" fmla="*/ 985866 w 4423901"/>
              <a:gd name="connsiteY31-504" fmla="*/ 1170298 h 4699493"/>
              <a:gd name="connsiteX32-505" fmla="*/ 921655 w 4423901"/>
              <a:gd name="connsiteY32-506" fmla="*/ 1142489 h 4699493"/>
              <a:gd name="connsiteX33-507" fmla="*/ 75584 w 4423901"/>
              <a:gd name="connsiteY33-508" fmla="*/ 553787 h 4699493"/>
              <a:gd name="connsiteX34-509" fmla="*/ 31585 w 4423901"/>
              <a:gd name="connsiteY34-510" fmla="*/ 308499 h 4699493"/>
              <a:gd name="connsiteX35-511" fmla="*/ 145116 w 4423901"/>
              <a:gd name="connsiteY35-512" fmla="*/ 235698 h 4699493"/>
              <a:gd name="connsiteX36-513" fmla="*/ 2211950 w 4423901"/>
              <a:gd name="connsiteY36-514" fmla="*/ 0 h 4699493"/>
              <a:gd name="connsiteX37-515" fmla="*/ 2598204 w 4423901"/>
              <a:gd name="connsiteY37-516" fmla="*/ 386254 h 4699493"/>
              <a:gd name="connsiteX38-517" fmla="*/ 2211950 w 4423901"/>
              <a:gd name="connsiteY38-518" fmla="*/ 772508 h 4699493"/>
              <a:gd name="connsiteX39-519" fmla="*/ 1825696 w 4423901"/>
              <a:gd name="connsiteY39-520" fmla="*/ 386254 h 4699493"/>
              <a:gd name="connsiteX40-521" fmla="*/ 2211950 w 4423901"/>
              <a:gd name="connsiteY40-522" fmla="*/ 0 h 46994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423901" h="4699493">
                <a:moveTo>
                  <a:pt x="145116" y="235698"/>
                </a:moveTo>
                <a:cubicBezTo>
                  <a:pt x="189504" y="227736"/>
                  <a:pt x="236930" y="236708"/>
                  <a:pt x="276873" y="264500"/>
                </a:cubicBezTo>
                <a:lnTo>
                  <a:pt x="1118968" y="850437"/>
                </a:lnTo>
                <a:lnTo>
                  <a:pt x="1870446" y="985594"/>
                </a:lnTo>
                <a:lnTo>
                  <a:pt x="2553456" y="985594"/>
                </a:lnTo>
                <a:lnTo>
                  <a:pt x="3304933" y="850437"/>
                </a:lnTo>
                <a:lnTo>
                  <a:pt x="4147029" y="264500"/>
                </a:lnTo>
                <a:cubicBezTo>
                  <a:pt x="4186971" y="236708"/>
                  <a:pt x="4234397" y="227736"/>
                  <a:pt x="4278785" y="235698"/>
                </a:cubicBezTo>
                <a:cubicBezTo>
                  <a:pt x="4323173" y="243661"/>
                  <a:pt x="4364524" y="268557"/>
                  <a:pt x="4392316" y="308499"/>
                </a:cubicBezTo>
                <a:cubicBezTo>
                  <a:pt x="4447901" y="388384"/>
                  <a:pt x="4428202" y="498202"/>
                  <a:pt x="4348317" y="553787"/>
                </a:cubicBezTo>
                <a:lnTo>
                  <a:pt x="3502246" y="1142489"/>
                </a:lnTo>
                <a:cubicBezTo>
                  <a:pt x="3482275" y="1156385"/>
                  <a:pt x="3460433" y="1165576"/>
                  <a:pt x="3438035" y="1170298"/>
                </a:cubicBezTo>
                <a:lnTo>
                  <a:pt x="2670698" y="1308842"/>
                </a:lnTo>
                <a:lnTo>
                  <a:pt x="2670698" y="2685585"/>
                </a:lnTo>
                <a:cubicBezTo>
                  <a:pt x="2670698" y="2685587"/>
                  <a:pt x="2670699" y="2685588"/>
                  <a:pt x="2670699" y="2685590"/>
                </a:cubicBezTo>
                <a:cubicBezTo>
                  <a:pt x="2670699" y="3298153"/>
                  <a:pt x="2670698" y="3910717"/>
                  <a:pt x="2670698" y="4523280"/>
                </a:cubicBezTo>
                <a:cubicBezTo>
                  <a:pt x="2670698" y="4620600"/>
                  <a:pt x="2591805" y="4699493"/>
                  <a:pt x="2494485" y="4699493"/>
                </a:cubicBezTo>
                <a:lnTo>
                  <a:pt x="2494486" y="4699492"/>
                </a:lnTo>
                <a:cubicBezTo>
                  <a:pt x="2397166" y="4699492"/>
                  <a:pt x="2318273" y="4620599"/>
                  <a:pt x="2318273" y="4523279"/>
                </a:cubicBezTo>
                <a:lnTo>
                  <a:pt x="2318273" y="2831795"/>
                </a:lnTo>
                <a:lnTo>
                  <a:pt x="2310227" y="2791944"/>
                </a:lnTo>
                <a:cubicBezTo>
                  <a:pt x="2294683" y="2755192"/>
                  <a:pt x="2258292" y="2729405"/>
                  <a:pt x="2215879" y="2729405"/>
                </a:cubicBezTo>
                <a:cubicBezTo>
                  <a:pt x="2173466" y="2729405"/>
                  <a:pt x="2137075" y="2755192"/>
                  <a:pt x="2121531" y="2791944"/>
                </a:cubicBezTo>
                <a:lnTo>
                  <a:pt x="2113486" y="2831791"/>
                </a:lnTo>
                <a:cubicBezTo>
                  <a:pt x="2113486" y="3395621"/>
                  <a:pt x="2113485" y="3959450"/>
                  <a:pt x="2113485" y="4523280"/>
                </a:cubicBezTo>
                <a:cubicBezTo>
                  <a:pt x="2113485" y="4620600"/>
                  <a:pt x="2034592" y="4699493"/>
                  <a:pt x="1937272" y="4699493"/>
                </a:cubicBezTo>
                <a:lnTo>
                  <a:pt x="1937273" y="4699492"/>
                </a:lnTo>
                <a:cubicBezTo>
                  <a:pt x="1839953" y="4699492"/>
                  <a:pt x="1761060" y="4620599"/>
                  <a:pt x="1761060" y="4523279"/>
                </a:cubicBezTo>
                <a:lnTo>
                  <a:pt x="1761060" y="3157076"/>
                </a:lnTo>
                <a:lnTo>
                  <a:pt x="1761060" y="2685590"/>
                </a:lnTo>
                <a:lnTo>
                  <a:pt x="1761060" y="1310255"/>
                </a:lnTo>
                <a:lnTo>
                  <a:pt x="985866" y="1170298"/>
                </a:lnTo>
                <a:cubicBezTo>
                  <a:pt x="963468" y="1165576"/>
                  <a:pt x="941626" y="1156385"/>
                  <a:pt x="921655" y="1142489"/>
                </a:cubicBezTo>
                <a:lnTo>
                  <a:pt x="75584" y="553787"/>
                </a:lnTo>
                <a:cubicBezTo>
                  <a:pt x="-4301" y="498202"/>
                  <a:pt x="-24000" y="388384"/>
                  <a:pt x="31585" y="308499"/>
                </a:cubicBezTo>
                <a:cubicBezTo>
                  <a:pt x="59377" y="268557"/>
                  <a:pt x="100728" y="243661"/>
                  <a:pt x="145116" y="235698"/>
                </a:cubicBezTo>
                <a:close/>
                <a:moveTo>
                  <a:pt x="2211950" y="0"/>
                </a:moveTo>
                <a:cubicBezTo>
                  <a:pt x="2425272" y="0"/>
                  <a:pt x="2598204" y="172932"/>
                  <a:pt x="2598204" y="386254"/>
                </a:cubicBezTo>
                <a:cubicBezTo>
                  <a:pt x="2598204" y="599576"/>
                  <a:pt x="2425272" y="772508"/>
                  <a:pt x="2211950" y="772508"/>
                </a:cubicBezTo>
                <a:cubicBezTo>
                  <a:pt x="1998628" y="772508"/>
                  <a:pt x="1825696" y="599576"/>
                  <a:pt x="1825696" y="386254"/>
                </a:cubicBezTo>
                <a:cubicBezTo>
                  <a:pt x="1825696" y="172932"/>
                  <a:pt x="1998628" y="0"/>
                  <a:pt x="2211950" y="0"/>
                </a:cubicBezTo>
                <a:close/>
              </a:path>
            </a:pathLst>
          </a:custGeom>
          <a:solidFill>
            <a:sysClr val="window" lastClr="FFFFFF"/>
          </a:solidFill>
          <a:ln w="12700" cap="flat" cmpd="sng" algn="ctr">
            <a:solidFill>
              <a:schemeClr val="bg1">
                <a:lumMod val="85000"/>
              </a:schemeClr>
            </a:solidFill>
            <a:prstDash val="solid"/>
            <a:miter lim="800000"/>
          </a:ln>
          <a:effectLst/>
        </p:spPr>
        <p:txBody>
          <a:bodyPr rtlCol="0" anchor="ctr"/>
          <a:lstStyle/>
          <a:p>
            <a:pPr algn="ctr">
              <a:defRPr/>
            </a:pPr>
            <a:endParaRPr lang="zh-CN" altLang="en-US" kern="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77" name="组合 76">
            <a:extLst>
              <a:ext uri="{FF2B5EF4-FFF2-40B4-BE49-F238E27FC236}">
                <a16:creationId xmlns:a16="http://schemas.microsoft.com/office/drawing/2014/main" id="{3A7E1B46-837A-4F12-A3CD-09C25CDA82CF}"/>
              </a:ext>
            </a:extLst>
          </p:cNvPr>
          <p:cNvGrpSpPr/>
          <p:nvPr/>
        </p:nvGrpSpPr>
        <p:grpSpPr>
          <a:xfrm>
            <a:off x="8141901" y="2274131"/>
            <a:ext cx="1034539" cy="1260884"/>
            <a:chOff x="2974210" y="2424457"/>
            <a:chExt cx="2246428" cy="2737921"/>
          </a:xfrm>
        </p:grpSpPr>
        <p:grpSp>
          <p:nvGrpSpPr>
            <p:cNvPr id="78" name="组合 77">
              <a:extLst>
                <a:ext uri="{FF2B5EF4-FFF2-40B4-BE49-F238E27FC236}">
                  <a16:creationId xmlns:a16="http://schemas.microsoft.com/office/drawing/2014/main" id="{F3575380-856F-44C2-B6D4-FF58737D482D}"/>
                </a:ext>
              </a:extLst>
            </p:cNvPr>
            <p:cNvGrpSpPr/>
            <p:nvPr/>
          </p:nvGrpSpPr>
          <p:grpSpPr>
            <a:xfrm>
              <a:off x="2974210" y="2424457"/>
              <a:ext cx="2246428" cy="2737921"/>
              <a:chOff x="2974210" y="2514687"/>
              <a:chExt cx="2246428" cy="2737921"/>
            </a:xfrm>
          </p:grpSpPr>
          <p:sp>
            <p:nvSpPr>
              <p:cNvPr id="81" name="任意多边形 48">
                <a:extLst>
                  <a:ext uri="{FF2B5EF4-FFF2-40B4-BE49-F238E27FC236}">
                    <a16:creationId xmlns:a16="http://schemas.microsoft.com/office/drawing/2014/main" id="{B9CFCB33-1EDB-4EC3-AFE2-15FB86024798}"/>
                  </a:ext>
                </a:extLst>
              </p:cNvPr>
              <p:cNvSpPr/>
              <p:nvPr/>
            </p:nvSpPr>
            <p:spPr>
              <a:xfrm>
                <a:off x="2976834" y="4451262"/>
                <a:ext cx="2243804" cy="801346"/>
              </a:xfrm>
              <a:custGeom>
                <a:avLst/>
                <a:gdLst>
                  <a:gd name="connsiteX0" fmla="*/ 0 w 2243804"/>
                  <a:gd name="connsiteY0" fmla="*/ 0 h 801346"/>
                  <a:gd name="connsiteX1" fmla="*/ 2243804 w 2243804"/>
                  <a:gd name="connsiteY1" fmla="*/ 0 h 801346"/>
                  <a:gd name="connsiteX2" fmla="*/ 2215921 w 2243804"/>
                  <a:gd name="connsiteY2" fmla="*/ 76182 h 801346"/>
                  <a:gd name="connsiteX3" fmla="*/ 1121902 w 2243804"/>
                  <a:gd name="connsiteY3" fmla="*/ 801346 h 801346"/>
                  <a:gd name="connsiteX4" fmla="*/ 27883 w 2243804"/>
                  <a:gd name="connsiteY4" fmla="*/ 76182 h 80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804" h="801346">
                    <a:moveTo>
                      <a:pt x="0" y="0"/>
                    </a:moveTo>
                    <a:lnTo>
                      <a:pt x="2243804" y="0"/>
                    </a:lnTo>
                    <a:lnTo>
                      <a:pt x="2215921" y="76182"/>
                    </a:lnTo>
                    <a:cubicBezTo>
                      <a:pt x="2035675" y="502330"/>
                      <a:pt x="1613708" y="801346"/>
                      <a:pt x="1121902" y="801346"/>
                    </a:cubicBezTo>
                    <a:cubicBezTo>
                      <a:pt x="630096" y="801346"/>
                      <a:pt x="208129" y="502330"/>
                      <a:pt x="27883" y="76182"/>
                    </a:cubicBezTo>
                    <a:close/>
                  </a:path>
                </a:pathLst>
              </a:custGeom>
              <a:solidFill>
                <a:srgbClr val="1672FB"/>
              </a:solidFill>
              <a:ln w="12700" cap="flat" cmpd="sng" algn="ctr">
                <a:noFill/>
                <a:prstDash val="solid"/>
                <a:miter lim="800000"/>
              </a:ln>
              <a:effectLst/>
              <a:scene3d>
                <a:camera prst="orthographicFront"/>
                <a:lightRig rig="threePt" dir="t"/>
              </a:scene3d>
              <a:sp3d>
                <a:bevelT w="425450" prst="angle"/>
              </a:sp3d>
            </p:spPr>
            <p:txBody>
              <a:bodyPr rtlCol="0" anchor="ctr"/>
              <a:lstStyle/>
              <a:p>
                <a:pPr algn="ctr">
                  <a:defRPr/>
                </a:pPr>
                <a:endParaRPr lang="zh-CN" altLang="en-US" sz="1600" kern="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2" name="等腰三角形 20">
                <a:extLst>
                  <a:ext uri="{FF2B5EF4-FFF2-40B4-BE49-F238E27FC236}">
                    <a16:creationId xmlns:a16="http://schemas.microsoft.com/office/drawing/2014/main" id="{EB2C9A17-7827-42E9-98FA-094E09E94F07}"/>
                  </a:ext>
                </a:extLst>
              </p:cNvPr>
              <p:cNvSpPr/>
              <p:nvPr/>
            </p:nvSpPr>
            <p:spPr>
              <a:xfrm>
                <a:off x="2974210" y="2514687"/>
                <a:ext cx="2246428" cy="1936575"/>
              </a:xfrm>
              <a:custGeom>
                <a:avLst/>
                <a:gdLst>
                  <a:gd name="connsiteX0" fmla="*/ 0 w 2246428"/>
                  <a:gd name="connsiteY0" fmla="*/ 1936575 h 1936575"/>
                  <a:gd name="connsiteX1" fmla="*/ 1123214 w 2246428"/>
                  <a:gd name="connsiteY1" fmla="*/ 0 h 1936575"/>
                  <a:gd name="connsiteX2" fmla="*/ 2246428 w 2246428"/>
                  <a:gd name="connsiteY2" fmla="*/ 1936575 h 1936575"/>
                  <a:gd name="connsiteX3" fmla="*/ 0 w 2246428"/>
                  <a:gd name="connsiteY3" fmla="*/ 1936575 h 1936575"/>
                  <a:gd name="connsiteX0-1" fmla="*/ 0 w 2246428"/>
                  <a:gd name="connsiteY0-2" fmla="*/ 1936575 h 2028015"/>
                  <a:gd name="connsiteX1-3" fmla="*/ 1123214 w 2246428"/>
                  <a:gd name="connsiteY1-4" fmla="*/ 0 h 2028015"/>
                  <a:gd name="connsiteX2-5" fmla="*/ 2246428 w 2246428"/>
                  <a:gd name="connsiteY2-6" fmla="*/ 1936575 h 2028015"/>
                  <a:gd name="connsiteX3-7" fmla="*/ 91440 w 2246428"/>
                  <a:gd name="connsiteY3-8" fmla="*/ 2028015 h 2028015"/>
                  <a:gd name="connsiteX0-9" fmla="*/ 0 w 2246428"/>
                  <a:gd name="connsiteY0-10" fmla="*/ 1936575 h 1936575"/>
                  <a:gd name="connsiteX1-11" fmla="*/ 1123214 w 2246428"/>
                  <a:gd name="connsiteY1-12" fmla="*/ 0 h 1936575"/>
                  <a:gd name="connsiteX2-13" fmla="*/ 2246428 w 2246428"/>
                  <a:gd name="connsiteY2-14" fmla="*/ 1936575 h 1936575"/>
                </a:gdLst>
                <a:ahLst/>
                <a:cxnLst>
                  <a:cxn ang="0">
                    <a:pos x="connsiteX0-1" y="connsiteY0-2"/>
                  </a:cxn>
                  <a:cxn ang="0">
                    <a:pos x="connsiteX1-3" y="connsiteY1-4"/>
                  </a:cxn>
                  <a:cxn ang="0">
                    <a:pos x="connsiteX2-5" y="connsiteY2-6"/>
                  </a:cxn>
                </a:cxnLst>
                <a:rect l="l" t="t" r="r" b="b"/>
                <a:pathLst>
                  <a:path w="2246428" h="1936575">
                    <a:moveTo>
                      <a:pt x="0" y="1936575"/>
                    </a:moveTo>
                    <a:lnTo>
                      <a:pt x="1123214" y="0"/>
                    </a:lnTo>
                    <a:lnTo>
                      <a:pt x="2246428" y="1936575"/>
                    </a:lnTo>
                  </a:path>
                </a:pathLst>
              </a:custGeom>
              <a:noFill/>
              <a:ln w="6350" cap="flat" cmpd="sng" algn="ctr">
                <a:solidFill>
                  <a:sysClr val="windowText" lastClr="000000">
                    <a:lumMod val="65000"/>
                    <a:lumOff val="35000"/>
                  </a:sysClr>
                </a:solidFill>
                <a:prstDash val="solid"/>
                <a:miter lim="800000"/>
              </a:ln>
              <a:effectLst/>
            </p:spPr>
            <p:txBody>
              <a:bodyPr rtlCol="0" anchor="ctr"/>
              <a:lstStyle/>
              <a:p>
                <a:pPr algn="ctr">
                  <a:defRPr/>
                </a:pPr>
                <a:endParaRPr lang="zh-CN" altLang="en-US" sz="1600" kern="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0" name="文本框 31">
              <a:extLst>
                <a:ext uri="{FF2B5EF4-FFF2-40B4-BE49-F238E27FC236}">
                  <a16:creationId xmlns:a16="http://schemas.microsoft.com/office/drawing/2014/main" id="{5D9553DC-B4ED-4014-B271-D05768B322D0}"/>
                </a:ext>
              </a:extLst>
            </p:cNvPr>
            <p:cNvSpPr txBox="1"/>
            <p:nvPr/>
          </p:nvSpPr>
          <p:spPr>
            <a:xfrm>
              <a:off x="3461259" y="3450950"/>
              <a:ext cx="1324018" cy="735146"/>
            </a:xfrm>
            <a:prstGeom prst="rect">
              <a:avLst/>
            </a:prstGeom>
            <a:noFill/>
          </p:spPr>
          <p:txBody>
            <a:bodyPr wrap="square" rtlCol="0">
              <a:spAutoFit/>
            </a:bodyPr>
            <a:lstStyle/>
            <a:p>
              <a:pPr algn="ctr"/>
              <a:r>
                <a:rPr lang="zh-CN" altLang="en-US" sz="16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业务</a:t>
              </a:r>
            </a:p>
          </p:txBody>
        </p:sp>
      </p:grpSp>
      <p:grpSp>
        <p:nvGrpSpPr>
          <p:cNvPr id="83" name="组合 82">
            <a:extLst>
              <a:ext uri="{FF2B5EF4-FFF2-40B4-BE49-F238E27FC236}">
                <a16:creationId xmlns:a16="http://schemas.microsoft.com/office/drawing/2014/main" id="{B4CD344E-CFBB-4D48-9587-4C04EE4AB0DB}"/>
              </a:ext>
            </a:extLst>
          </p:cNvPr>
          <p:cNvGrpSpPr/>
          <p:nvPr/>
        </p:nvGrpSpPr>
        <p:grpSpPr>
          <a:xfrm>
            <a:off x="10015305" y="2274131"/>
            <a:ext cx="1034539" cy="1260884"/>
            <a:chOff x="6957431" y="2424457"/>
            <a:chExt cx="2246428" cy="2737921"/>
          </a:xfrm>
        </p:grpSpPr>
        <p:grpSp>
          <p:nvGrpSpPr>
            <p:cNvPr id="84" name="组合 83">
              <a:extLst>
                <a:ext uri="{FF2B5EF4-FFF2-40B4-BE49-F238E27FC236}">
                  <a16:creationId xmlns:a16="http://schemas.microsoft.com/office/drawing/2014/main" id="{80C6AB0A-4399-4296-8403-2E907750EDCA}"/>
                </a:ext>
              </a:extLst>
            </p:cNvPr>
            <p:cNvGrpSpPr/>
            <p:nvPr/>
          </p:nvGrpSpPr>
          <p:grpSpPr>
            <a:xfrm>
              <a:off x="6957431" y="2424457"/>
              <a:ext cx="2246428" cy="2737921"/>
              <a:chOff x="2974210" y="2514687"/>
              <a:chExt cx="2246428" cy="2737921"/>
            </a:xfrm>
          </p:grpSpPr>
          <p:sp>
            <p:nvSpPr>
              <p:cNvPr id="87" name="任意多边形 54">
                <a:extLst>
                  <a:ext uri="{FF2B5EF4-FFF2-40B4-BE49-F238E27FC236}">
                    <a16:creationId xmlns:a16="http://schemas.microsoft.com/office/drawing/2014/main" id="{9C826326-1039-4BF5-9149-65CBD156F7E7}"/>
                  </a:ext>
                </a:extLst>
              </p:cNvPr>
              <p:cNvSpPr/>
              <p:nvPr/>
            </p:nvSpPr>
            <p:spPr>
              <a:xfrm>
                <a:off x="2976834" y="4451262"/>
                <a:ext cx="2243804" cy="801346"/>
              </a:xfrm>
              <a:custGeom>
                <a:avLst/>
                <a:gdLst>
                  <a:gd name="connsiteX0" fmla="*/ 0 w 2243804"/>
                  <a:gd name="connsiteY0" fmla="*/ 0 h 801346"/>
                  <a:gd name="connsiteX1" fmla="*/ 2243804 w 2243804"/>
                  <a:gd name="connsiteY1" fmla="*/ 0 h 801346"/>
                  <a:gd name="connsiteX2" fmla="*/ 2215921 w 2243804"/>
                  <a:gd name="connsiteY2" fmla="*/ 76182 h 801346"/>
                  <a:gd name="connsiteX3" fmla="*/ 1121902 w 2243804"/>
                  <a:gd name="connsiteY3" fmla="*/ 801346 h 801346"/>
                  <a:gd name="connsiteX4" fmla="*/ 27883 w 2243804"/>
                  <a:gd name="connsiteY4" fmla="*/ 76182 h 80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804" h="801346">
                    <a:moveTo>
                      <a:pt x="0" y="0"/>
                    </a:moveTo>
                    <a:lnTo>
                      <a:pt x="2243804" y="0"/>
                    </a:lnTo>
                    <a:lnTo>
                      <a:pt x="2215921" y="76182"/>
                    </a:lnTo>
                    <a:cubicBezTo>
                      <a:pt x="2035675" y="502330"/>
                      <a:pt x="1613708" y="801346"/>
                      <a:pt x="1121902" y="801346"/>
                    </a:cubicBezTo>
                    <a:cubicBezTo>
                      <a:pt x="630096" y="801346"/>
                      <a:pt x="208129" y="502330"/>
                      <a:pt x="27883" y="76182"/>
                    </a:cubicBezTo>
                    <a:close/>
                  </a:path>
                </a:pathLst>
              </a:custGeom>
              <a:solidFill>
                <a:srgbClr val="3F3F3F">
                  <a:lumMod val="60000"/>
                  <a:lumOff val="40000"/>
                </a:srgbClr>
              </a:solidFill>
              <a:ln w="12700" cap="flat" cmpd="sng" algn="ctr">
                <a:noFill/>
                <a:prstDash val="solid"/>
                <a:miter lim="800000"/>
              </a:ln>
              <a:effectLst/>
              <a:scene3d>
                <a:camera prst="orthographicFront"/>
                <a:lightRig rig="threePt" dir="t"/>
              </a:scene3d>
              <a:sp3d>
                <a:bevelT w="425450" prst="angle"/>
              </a:sp3d>
            </p:spPr>
            <p:txBody>
              <a:bodyPr rtlCol="0" anchor="ctr"/>
              <a:lstStyle/>
              <a:p>
                <a:pPr algn="ctr">
                  <a:defRPr/>
                </a:pPr>
                <a:endParaRPr lang="zh-CN" altLang="en-US" sz="1600" kern="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8" name="等腰三角形 20">
                <a:extLst>
                  <a:ext uri="{FF2B5EF4-FFF2-40B4-BE49-F238E27FC236}">
                    <a16:creationId xmlns:a16="http://schemas.microsoft.com/office/drawing/2014/main" id="{28351E57-98D8-4179-BCB0-90DC73C6949B}"/>
                  </a:ext>
                </a:extLst>
              </p:cNvPr>
              <p:cNvSpPr/>
              <p:nvPr/>
            </p:nvSpPr>
            <p:spPr>
              <a:xfrm>
                <a:off x="2974210" y="2514687"/>
                <a:ext cx="2246428" cy="1936575"/>
              </a:xfrm>
              <a:custGeom>
                <a:avLst/>
                <a:gdLst>
                  <a:gd name="connsiteX0" fmla="*/ 0 w 2246428"/>
                  <a:gd name="connsiteY0" fmla="*/ 1936575 h 1936575"/>
                  <a:gd name="connsiteX1" fmla="*/ 1123214 w 2246428"/>
                  <a:gd name="connsiteY1" fmla="*/ 0 h 1936575"/>
                  <a:gd name="connsiteX2" fmla="*/ 2246428 w 2246428"/>
                  <a:gd name="connsiteY2" fmla="*/ 1936575 h 1936575"/>
                  <a:gd name="connsiteX3" fmla="*/ 0 w 2246428"/>
                  <a:gd name="connsiteY3" fmla="*/ 1936575 h 1936575"/>
                  <a:gd name="connsiteX0-1" fmla="*/ 0 w 2246428"/>
                  <a:gd name="connsiteY0-2" fmla="*/ 1936575 h 2028015"/>
                  <a:gd name="connsiteX1-3" fmla="*/ 1123214 w 2246428"/>
                  <a:gd name="connsiteY1-4" fmla="*/ 0 h 2028015"/>
                  <a:gd name="connsiteX2-5" fmla="*/ 2246428 w 2246428"/>
                  <a:gd name="connsiteY2-6" fmla="*/ 1936575 h 2028015"/>
                  <a:gd name="connsiteX3-7" fmla="*/ 91440 w 2246428"/>
                  <a:gd name="connsiteY3-8" fmla="*/ 2028015 h 2028015"/>
                  <a:gd name="connsiteX0-9" fmla="*/ 0 w 2246428"/>
                  <a:gd name="connsiteY0-10" fmla="*/ 1936575 h 1936575"/>
                  <a:gd name="connsiteX1-11" fmla="*/ 1123214 w 2246428"/>
                  <a:gd name="connsiteY1-12" fmla="*/ 0 h 1936575"/>
                  <a:gd name="connsiteX2-13" fmla="*/ 2246428 w 2246428"/>
                  <a:gd name="connsiteY2-14" fmla="*/ 1936575 h 1936575"/>
                </a:gdLst>
                <a:ahLst/>
                <a:cxnLst>
                  <a:cxn ang="0">
                    <a:pos x="connsiteX0-1" y="connsiteY0-2"/>
                  </a:cxn>
                  <a:cxn ang="0">
                    <a:pos x="connsiteX1-3" y="connsiteY1-4"/>
                  </a:cxn>
                  <a:cxn ang="0">
                    <a:pos x="connsiteX2-5" y="connsiteY2-6"/>
                  </a:cxn>
                </a:cxnLst>
                <a:rect l="l" t="t" r="r" b="b"/>
                <a:pathLst>
                  <a:path w="2246428" h="1936575">
                    <a:moveTo>
                      <a:pt x="0" y="1936575"/>
                    </a:moveTo>
                    <a:lnTo>
                      <a:pt x="1123214" y="0"/>
                    </a:lnTo>
                    <a:lnTo>
                      <a:pt x="2246428" y="1936575"/>
                    </a:lnTo>
                  </a:path>
                </a:pathLst>
              </a:custGeom>
              <a:noFill/>
              <a:ln w="6350" cap="flat" cmpd="sng" algn="ctr">
                <a:solidFill>
                  <a:sysClr val="windowText" lastClr="000000">
                    <a:lumMod val="65000"/>
                    <a:lumOff val="35000"/>
                  </a:sysClr>
                </a:solidFill>
                <a:prstDash val="solid"/>
                <a:miter lim="800000"/>
              </a:ln>
              <a:effectLst/>
            </p:spPr>
            <p:txBody>
              <a:bodyPr rtlCol="0" anchor="ctr"/>
              <a:lstStyle/>
              <a:p>
                <a:pPr algn="ctr">
                  <a:defRPr/>
                </a:pPr>
                <a:endParaRPr lang="zh-CN" altLang="en-US" sz="1600" kern="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6" name="文本框 32">
              <a:extLst>
                <a:ext uri="{FF2B5EF4-FFF2-40B4-BE49-F238E27FC236}">
                  <a16:creationId xmlns:a16="http://schemas.microsoft.com/office/drawing/2014/main" id="{46014E44-2507-40D1-86C7-8ED5893A2327}"/>
                </a:ext>
              </a:extLst>
            </p:cNvPr>
            <p:cNvSpPr txBox="1"/>
            <p:nvPr/>
          </p:nvSpPr>
          <p:spPr>
            <a:xfrm>
              <a:off x="7461667" y="3348422"/>
              <a:ext cx="1324018" cy="735146"/>
            </a:xfrm>
            <a:prstGeom prst="rect">
              <a:avLst/>
            </a:prstGeom>
            <a:noFill/>
          </p:spPr>
          <p:txBody>
            <a:bodyPr wrap="square" rtlCol="0">
              <a:spAutoFit/>
            </a:bodyPr>
            <a:lstStyle/>
            <a:p>
              <a:pPr algn="ctr"/>
              <a:r>
                <a:rPr lang="zh-CN" altLang="en-US" sz="16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运维</a:t>
              </a:r>
            </a:p>
          </p:txBody>
        </p:sp>
      </p:grpSp>
      <p:graphicFrame>
        <p:nvGraphicFramePr>
          <p:cNvPr id="89" name="Chart 50">
            <a:extLst>
              <a:ext uri="{FF2B5EF4-FFF2-40B4-BE49-F238E27FC236}">
                <a16:creationId xmlns:a16="http://schemas.microsoft.com/office/drawing/2014/main" id="{B31EC77E-066D-4507-ABDA-631ED2CA3537}"/>
              </a:ext>
            </a:extLst>
          </p:cNvPr>
          <p:cNvGraphicFramePr/>
          <p:nvPr>
            <p:extLst>
              <p:ext uri="{D42A27DB-BD31-4B8C-83A1-F6EECF244321}">
                <p14:modId xmlns:p14="http://schemas.microsoft.com/office/powerpoint/2010/main" val="3410320685"/>
              </p:ext>
            </p:extLst>
          </p:nvPr>
        </p:nvGraphicFramePr>
        <p:xfrm>
          <a:off x="8733740" y="1828080"/>
          <a:ext cx="2235200" cy="2115989"/>
        </p:xfrm>
        <a:graphic>
          <a:graphicData uri="http://schemas.openxmlformats.org/drawingml/2006/chart">
            <c:chart xmlns:c="http://schemas.openxmlformats.org/drawingml/2006/chart" xmlns:r="http://schemas.openxmlformats.org/officeDocument/2006/relationships" r:id="rId3"/>
          </a:graphicData>
        </a:graphic>
      </p:graphicFrame>
      <p:sp>
        <p:nvSpPr>
          <p:cNvPr id="38" name="Shape 3627">
            <a:extLst>
              <a:ext uri="{FF2B5EF4-FFF2-40B4-BE49-F238E27FC236}">
                <a16:creationId xmlns:a16="http://schemas.microsoft.com/office/drawing/2014/main" id="{3471025B-4316-4906-8906-DB119A537021}"/>
              </a:ext>
            </a:extLst>
          </p:cNvPr>
          <p:cNvSpPr/>
          <p:nvPr/>
        </p:nvSpPr>
        <p:spPr>
          <a:xfrm>
            <a:off x="1468980" y="2261703"/>
            <a:ext cx="1593022" cy="144820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1672FB"/>
          </a:solidFill>
          <a:ln w="12700">
            <a:miter lim="400000"/>
          </a:ln>
        </p:spPr>
        <p:txBody>
          <a:bodyPr lIns="38100" tIns="38100" rIns="38100" bIns="38100" anchor="ctr"/>
          <a:lstStyle/>
          <a:p>
            <a:pPr defTabSz="914400"/>
            <a:endParaRPr dirty="0">
              <a:solidFill>
                <a:srgbClr val="000000"/>
              </a:solidFill>
              <a:latin typeface="微软雅黑"/>
              <a:ea typeface="字魂5号-无外润黑体"/>
              <a:sym typeface="微软雅黑"/>
            </a:endParaRPr>
          </a:p>
        </p:txBody>
      </p:sp>
    </p:spTree>
    <p:extLst>
      <p:ext uri="{BB962C8B-B14F-4D97-AF65-F5344CB8AC3E}">
        <p14:creationId xmlns:p14="http://schemas.microsoft.com/office/powerpoint/2010/main" val="609835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思考与决策</a:t>
            </a:r>
          </a:p>
        </p:txBody>
      </p:sp>
      <p:grpSp>
        <p:nvGrpSpPr>
          <p:cNvPr id="4" name="Group 7">
            <a:extLst>
              <a:ext uri="{FF2B5EF4-FFF2-40B4-BE49-F238E27FC236}">
                <a16:creationId xmlns:a16="http://schemas.microsoft.com/office/drawing/2014/main" id="{7957E7F6-E788-4A8A-BB36-3444C5A1B96D}"/>
              </a:ext>
            </a:extLst>
          </p:cNvPr>
          <p:cNvGrpSpPr/>
          <p:nvPr/>
        </p:nvGrpSpPr>
        <p:grpSpPr>
          <a:xfrm>
            <a:off x="1919834" y="3400985"/>
            <a:ext cx="2641601" cy="759310"/>
            <a:chOff x="808624" y="3458433"/>
            <a:chExt cx="1981201" cy="569482"/>
          </a:xfrm>
        </p:grpSpPr>
        <p:sp>
          <p:nvSpPr>
            <p:cNvPr id="5" name="Rectangle 29">
              <a:extLst>
                <a:ext uri="{FF2B5EF4-FFF2-40B4-BE49-F238E27FC236}">
                  <a16:creationId xmlns:a16="http://schemas.microsoft.com/office/drawing/2014/main" id="{7189D5FB-05A5-476C-8EA3-E157BB0D16EF}"/>
                </a:ext>
              </a:extLst>
            </p:cNvPr>
            <p:cNvSpPr/>
            <p:nvPr/>
          </p:nvSpPr>
          <p:spPr>
            <a:xfrm>
              <a:off x="808625" y="3781213"/>
              <a:ext cx="1981200" cy="246702"/>
            </a:xfrm>
            <a:prstGeom prst="rect">
              <a:avLst/>
            </a:prstGeom>
          </p:spPr>
          <p:txBody>
            <a:bodyPr wrap="square">
              <a:spAutoFit/>
            </a:bodyPr>
            <a:lstStyle/>
            <a:p>
              <a:pPr defTabSz="1219170">
                <a:lnSpc>
                  <a:spcPct val="120000"/>
                </a:lnSpc>
              </a:pPr>
              <a:r>
                <a:rPr lang="zh-CN" altLang="en-US" sz="1400" b="1" dirty="0">
                  <a:latin typeface="字魂105号-简雅黑" panose="00000500000000000000" pitchFamily="2" charset="-122"/>
                  <a:ea typeface="字魂105号-简雅黑" panose="00000500000000000000" pitchFamily="2" charset="-122"/>
                  <a:sym typeface="字魂105号-简雅黑" panose="00000500000000000000" pitchFamily="2" charset="-122"/>
                </a:rPr>
                <a:t>人力依赖恶性循环</a:t>
              </a:r>
              <a:endParaRPr lang="en-US" altLang="zh-CN" sz="14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 name="Rectangle 30">
              <a:extLst>
                <a:ext uri="{FF2B5EF4-FFF2-40B4-BE49-F238E27FC236}">
                  <a16:creationId xmlns:a16="http://schemas.microsoft.com/office/drawing/2014/main" id="{5B2BF5F7-F642-4BBB-B21A-1DBCAF3D41BC}"/>
                </a:ext>
              </a:extLst>
            </p:cNvPr>
            <p:cNvSpPr/>
            <p:nvPr/>
          </p:nvSpPr>
          <p:spPr>
            <a:xfrm>
              <a:off x="808624" y="3458433"/>
              <a:ext cx="1981201" cy="322781"/>
            </a:xfrm>
            <a:prstGeom prst="rect">
              <a:avLst/>
            </a:prstGeom>
          </p:spPr>
          <p:txBody>
            <a:bodyPr wrap="square">
              <a:spAutoFit/>
            </a:bodyPr>
            <a:lstStyle/>
            <a:p>
              <a:pPr defTabSz="1219170">
                <a:lnSpc>
                  <a:spcPct val="120000"/>
                </a:lnSpc>
              </a:pPr>
              <a:r>
                <a:rPr lang="zh-CN" altLang="en-US" sz="2000" dirty="0">
                  <a:latin typeface="字魂105号-简雅黑" panose="00000500000000000000" pitchFamily="2" charset="-122"/>
                  <a:ea typeface="字魂105号-简雅黑" panose="00000500000000000000" pitchFamily="2" charset="-122"/>
                  <a:sym typeface="字魂105号-简雅黑" panose="00000500000000000000" pitchFamily="2" charset="-122"/>
                </a:rPr>
                <a:t>问题</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 name="Group 2061">
            <a:extLst>
              <a:ext uri="{FF2B5EF4-FFF2-40B4-BE49-F238E27FC236}">
                <a16:creationId xmlns:a16="http://schemas.microsoft.com/office/drawing/2014/main" id="{4A8AAAF4-804B-45DB-BC59-38F981DC03B1}"/>
              </a:ext>
            </a:extLst>
          </p:cNvPr>
          <p:cNvGrpSpPr/>
          <p:nvPr/>
        </p:nvGrpSpPr>
        <p:grpSpPr>
          <a:xfrm>
            <a:off x="3194453" y="2676683"/>
            <a:ext cx="2378367" cy="177900"/>
            <a:chOff x="1645223" y="3038474"/>
            <a:chExt cx="1783775" cy="133425"/>
          </a:xfrm>
          <a:solidFill>
            <a:srgbClr val="1672FB"/>
          </a:solidFill>
        </p:grpSpPr>
        <p:grpSp>
          <p:nvGrpSpPr>
            <p:cNvPr id="8" name="Group 2060">
              <a:extLst>
                <a:ext uri="{FF2B5EF4-FFF2-40B4-BE49-F238E27FC236}">
                  <a16:creationId xmlns:a16="http://schemas.microsoft.com/office/drawing/2014/main" id="{E25698CE-1117-4B7E-8CFE-D99DE60182CE}"/>
                </a:ext>
              </a:extLst>
            </p:cNvPr>
            <p:cNvGrpSpPr/>
            <p:nvPr/>
          </p:nvGrpSpPr>
          <p:grpSpPr>
            <a:xfrm>
              <a:off x="1714496" y="3038474"/>
              <a:ext cx="1714502" cy="133425"/>
              <a:chOff x="1714496" y="3038474"/>
              <a:chExt cx="1714502" cy="133425"/>
            </a:xfrm>
            <a:grpFill/>
          </p:grpSpPr>
          <p:cxnSp>
            <p:nvCxnSpPr>
              <p:cNvPr id="10" name="Straight Connector 94">
                <a:extLst>
                  <a:ext uri="{FF2B5EF4-FFF2-40B4-BE49-F238E27FC236}">
                    <a16:creationId xmlns:a16="http://schemas.microsoft.com/office/drawing/2014/main" id="{4AAB6182-1B66-4B35-8250-D79A7BCE3C9D}"/>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ECEF1F7-6597-4AF7-961B-E28FA2E5ADDD}"/>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 name="Oval 93">
              <a:extLst>
                <a:ext uri="{FF2B5EF4-FFF2-40B4-BE49-F238E27FC236}">
                  <a16:creationId xmlns:a16="http://schemas.microsoft.com/office/drawing/2014/main" id="{0AD672A9-B02D-4A58-8928-4B4E5B78B593}"/>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2" name="Group 8">
            <a:extLst>
              <a:ext uri="{FF2B5EF4-FFF2-40B4-BE49-F238E27FC236}">
                <a16:creationId xmlns:a16="http://schemas.microsoft.com/office/drawing/2014/main" id="{8C0B0583-0017-43B2-8669-07EF48B5AF40}"/>
              </a:ext>
            </a:extLst>
          </p:cNvPr>
          <p:cNvGrpSpPr/>
          <p:nvPr/>
        </p:nvGrpSpPr>
        <p:grpSpPr>
          <a:xfrm>
            <a:off x="5045264" y="3448788"/>
            <a:ext cx="2641601" cy="2033478"/>
            <a:chOff x="3584256" y="3536712"/>
            <a:chExt cx="1981201" cy="1525110"/>
          </a:xfrm>
        </p:grpSpPr>
        <p:sp>
          <p:nvSpPr>
            <p:cNvPr id="13" name="Rectangle 105">
              <a:extLst>
                <a:ext uri="{FF2B5EF4-FFF2-40B4-BE49-F238E27FC236}">
                  <a16:creationId xmlns:a16="http://schemas.microsoft.com/office/drawing/2014/main" id="{84E1DAA1-4BD9-4AA9-9117-E4ED71223642}"/>
                </a:ext>
              </a:extLst>
            </p:cNvPr>
            <p:cNvSpPr/>
            <p:nvPr/>
          </p:nvSpPr>
          <p:spPr>
            <a:xfrm>
              <a:off x="3584257" y="3799167"/>
              <a:ext cx="1981200" cy="1262655"/>
            </a:xfrm>
            <a:prstGeom prst="rect">
              <a:avLst/>
            </a:prstGeom>
          </p:spPr>
          <p:txBody>
            <a:bodyPr wrap="square">
              <a:spAutoFit/>
            </a:bodyPr>
            <a:lstStyle/>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需要通过工具来提高效率，释放人力</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难点：需要实现工具的点多，且不能停止日常工作来开发工具</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Rectangle 106">
              <a:extLst>
                <a:ext uri="{FF2B5EF4-FFF2-40B4-BE49-F238E27FC236}">
                  <a16:creationId xmlns:a16="http://schemas.microsoft.com/office/drawing/2014/main" id="{5A7AA040-40ED-49C8-835B-DD7CE2461C53}"/>
                </a:ext>
              </a:extLst>
            </p:cNvPr>
            <p:cNvSpPr/>
            <p:nvPr/>
          </p:nvSpPr>
          <p:spPr>
            <a:xfrm>
              <a:off x="358425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思考</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5" name="Group 10">
            <a:extLst>
              <a:ext uri="{FF2B5EF4-FFF2-40B4-BE49-F238E27FC236}">
                <a16:creationId xmlns:a16="http://schemas.microsoft.com/office/drawing/2014/main" id="{E15448B8-C977-4CF7-921A-17AA7F0EC671}"/>
              </a:ext>
            </a:extLst>
          </p:cNvPr>
          <p:cNvGrpSpPr/>
          <p:nvPr/>
        </p:nvGrpSpPr>
        <p:grpSpPr>
          <a:xfrm>
            <a:off x="8682931" y="3412798"/>
            <a:ext cx="2751781" cy="1494869"/>
            <a:chOff x="6312506" y="3536712"/>
            <a:chExt cx="2063836" cy="1121153"/>
          </a:xfrm>
        </p:grpSpPr>
        <p:sp>
          <p:nvSpPr>
            <p:cNvPr id="16" name="Rectangle 107">
              <a:extLst>
                <a:ext uri="{FF2B5EF4-FFF2-40B4-BE49-F238E27FC236}">
                  <a16:creationId xmlns:a16="http://schemas.microsoft.com/office/drawing/2014/main" id="{61A42711-C34F-404D-9D38-551C54386276}"/>
                </a:ext>
              </a:extLst>
            </p:cNvPr>
            <p:cNvSpPr/>
            <p:nvPr/>
          </p:nvSpPr>
          <p:spPr>
            <a:xfrm>
              <a:off x="6312506" y="3799167"/>
              <a:ext cx="2063836" cy="858698"/>
            </a:xfrm>
            <a:prstGeom prst="rect">
              <a:avLst/>
            </a:prstGeom>
          </p:spPr>
          <p:txBody>
            <a:bodyPr wrap="square">
              <a:spAutoFit/>
            </a:bodyPr>
            <a:lstStyle/>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把所有日常工作项全部列出，按照频率高低排序，高频事项通过加班集中突破，寻找</a:t>
              </a:r>
              <a:r>
                <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开发工具来解决，迭代进行</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Rectangle 108">
              <a:extLst>
                <a:ext uri="{FF2B5EF4-FFF2-40B4-BE49-F238E27FC236}">
                  <a16:creationId xmlns:a16="http://schemas.microsoft.com/office/drawing/2014/main" id="{BF4E5115-63BA-4B96-B6CD-9E34F685E2B7}"/>
                </a:ext>
              </a:extLst>
            </p:cNvPr>
            <p:cNvSpPr/>
            <p:nvPr/>
          </p:nvSpPr>
          <p:spPr>
            <a:xfrm>
              <a:off x="631250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解决</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8" name="Group 122">
            <a:extLst>
              <a:ext uri="{FF2B5EF4-FFF2-40B4-BE49-F238E27FC236}">
                <a16:creationId xmlns:a16="http://schemas.microsoft.com/office/drawing/2014/main" id="{69375C8A-B6F9-49DE-A96F-2ED39CF1AAB7}"/>
              </a:ext>
            </a:extLst>
          </p:cNvPr>
          <p:cNvGrpSpPr/>
          <p:nvPr/>
        </p:nvGrpSpPr>
        <p:grpSpPr>
          <a:xfrm>
            <a:off x="6690423" y="2676683"/>
            <a:ext cx="2378367" cy="177900"/>
            <a:chOff x="1645223" y="3038474"/>
            <a:chExt cx="1783775" cy="133425"/>
          </a:xfrm>
          <a:solidFill>
            <a:srgbClr val="1672FB"/>
          </a:solidFill>
        </p:grpSpPr>
        <p:grpSp>
          <p:nvGrpSpPr>
            <p:cNvPr id="19" name="Group 123">
              <a:extLst>
                <a:ext uri="{FF2B5EF4-FFF2-40B4-BE49-F238E27FC236}">
                  <a16:creationId xmlns:a16="http://schemas.microsoft.com/office/drawing/2014/main" id="{68DB9729-9B6C-4B18-BB2B-345282146EA1}"/>
                </a:ext>
              </a:extLst>
            </p:cNvPr>
            <p:cNvGrpSpPr/>
            <p:nvPr/>
          </p:nvGrpSpPr>
          <p:grpSpPr>
            <a:xfrm>
              <a:off x="1714496" y="3038474"/>
              <a:ext cx="1714502" cy="133425"/>
              <a:chOff x="1714496" y="3038474"/>
              <a:chExt cx="1714502" cy="133425"/>
            </a:xfrm>
            <a:grpFill/>
          </p:grpSpPr>
          <p:cxnSp>
            <p:nvCxnSpPr>
              <p:cNvPr id="21" name="Straight Connector 125">
                <a:extLst>
                  <a:ext uri="{FF2B5EF4-FFF2-40B4-BE49-F238E27FC236}">
                    <a16:creationId xmlns:a16="http://schemas.microsoft.com/office/drawing/2014/main" id="{95E9AB84-FDDC-48E4-BDDB-DBC6CFDD89A9}"/>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2" name="Freeform 16">
                <a:extLst>
                  <a:ext uri="{FF2B5EF4-FFF2-40B4-BE49-F238E27FC236}">
                    <a16:creationId xmlns:a16="http://schemas.microsoft.com/office/drawing/2014/main" id="{162155DD-73C7-4A80-8CC4-161BC5420A4B}"/>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0" name="Oval 124">
              <a:extLst>
                <a:ext uri="{FF2B5EF4-FFF2-40B4-BE49-F238E27FC236}">
                  <a16:creationId xmlns:a16="http://schemas.microsoft.com/office/drawing/2014/main" id="{AB244D84-C517-4BE7-9601-357A5CAB16E8}"/>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23" name="Group 138">
            <a:extLst>
              <a:ext uri="{FF2B5EF4-FFF2-40B4-BE49-F238E27FC236}">
                <a16:creationId xmlns:a16="http://schemas.microsoft.com/office/drawing/2014/main" id="{1381784C-3FB9-40B8-A18D-FB7DE3232962}"/>
              </a:ext>
            </a:extLst>
          </p:cNvPr>
          <p:cNvGrpSpPr/>
          <p:nvPr/>
        </p:nvGrpSpPr>
        <p:grpSpPr>
          <a:xfrm>
            <a:off x="1000823" y="2676683"/>
            <a:ext cx="838399" cy="177900"/>
            <a:chOff x="2800199" y="3038474"/>
            <a:chExt cx="628799" cy="133425"/>
          </a:xfrm>
          <a:solidFill>
            <a:srgbClr val="1672FB"/>
          </a:solidFill>
        </p:grpSpPr>
        <p:cxnSp>
          <p:nvCxnSpPr>
            <p:cNvPr id="24" name="Straight Connector 140">
              <a:extLst>
                <a:ext uri="{FF2B5EF4-FFF2-40B4-BE49-F238E27FC236}">
                  <a16:creationId xmlns:a16="http://schemas.microsoft.com/office/drawing/2014/main" id="{8B332EA8-AF14-4505-8B8F-15B8413D3D62}"/>
                </a:ext>
              </a:extLst>
            </p:cNvPr>
            <p:cNvCxnSpPr/>
            <p:nvPr/>
          </p:nvCxnSpPr>
          <p:spPr>
            <a:xfrm>
              <a:off x="2800199" y="3105505"/>
              <a:ext cx="602931" cy="0"/>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5" name="Freeform 16">
              <a:extLst>
                <a:ext uri="{FF2B5EF4-FFF2-40B4-BE49-F238E27FC236}">
                  <a16:creationId xmlns:a16="http://schemas.microsoft.com/office/drawing/2014/main" id="{A9E55F4A-2031-4FE4-A72E-7F334B64352C}"/>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7" name="Freeform 11">
            <a:extLst>
              <a:ext uri="{FF2B5EF4-FFF2-40B4-BE49-F238E27FC236}">
                <a16:creationId xmlns:a16="http://schemas.microsoft.com/office/drawing/2014/main" id="{C82FC4D8-ADA5-4996-8876-CBD8E3C9DB7B}"/>
              </a:ext>
            </a:extLst>
          </p:cNvPr>
          <p:cNvSpPr>
            <a:spLocks noEditPoints="1"/>
          </p:cNvSpPr>
          <p:nvPr/>
        </p:nvSpPr>
        <p:spPr bwMode="auto">
          <a:xfrm>
            <a:off x="5724080" y="2188534"/>
            <a:ext cx="915765" cy="1061833"/>
          </a:xfrm>
          <a:custGeom>
            <a:avLst/>
            <a:gdLst>
              <a:gd name="T0" fmla="*/ 229 w 443"/>
              <a:gd name="T1" fmla="*/ 257 h 514"/>
              <a:gd name="T2" fmla="*/ 236 w 443"/>
              <a:gd name="T3" fmla="*/ 252 h 514"/>
              <a:gd name="T4" fmla="*/ 268 w 443"/>
              <a:gd name="T5" fmla="*/ 191 h 514"/>
              <a:gd name="T6" fmla="*/ 229 w 443"/>
              <a:gd name="T7" fmla="*/ 191 h 514"/>
              <a:gd name="T8" fmla="*/ 229 w 443"/>
              <a:gd name="T9" fmla="*/ 257 h 514"/>
              <a:gd name="T10" fmla="*/ 167 w 443"/>
              <a:gd name="T11" fmla="*/ 113 h 514"/>
              <a:gd name="T12" fmla="*/ 167 w 443"/>
              <a:gd name="T13" fmla="*/ 265 h 514"/>
              <a:gd name="T14" fmla="*/ 212 w 443"/>
              <a:gd name="T15" fmla="*/ 264 h 514"/>
              <a:gd name="T16" fmla="*/ 212 w 443"/>
              <a:gd name="T17" fmla="*/ 113 h 514"/>
              <a:gd name="T18" fmla="*/ 167 w 443"/>
              <a:gd name="T19" fmla="*/ 113 h 514"/>
              <a:gd name="T20" fmla="*/ 125 w 443"/>
              <a:gd name="T21" fmla="*/ 236 h 514"/>
              <a:gd name="T22" fmla="*/ 150 w 443"/>
              <a:gd name="T23" fmla="*/ 258 h 514"/>
              <a:gd name="T24" fmla="*/ 150 w 443"/>
              <a:gd name="T25" fmla="*/ 155 h 514"/>
              <a:gd name="T26" fmla="*/ 117 w 443"/>
              <a:gd name="T27" fmla="*/ 155 h 514"/>
              <a:gd name="T28" fmla="*/ 125 w 443"/>
              <a:gd name="T29" fmla="*/ 236 h 514"/>
              <a:gd name="T30" fmla="*/ 428 w 443"/>
              <a:gd name="T31" fmla="*/ 431 h 514"/>
              <a:gd name="T32" fmla="*/ 371 w 443"/>
              <a:gd name="T33" fmla="*/ 354 h 514"/>
              <a:gd name="T34" fmla="*/ 329 w 443"/>
              <a:gd name="T35" fmla="*/ 335 h 514"/>
              <a:gd name="T36" fmla="*/ 326 w 443"/>
              <a:gd name="T37" fmla="*/ 326 h 514"/>
              <a:gd name="T38" fmla="*/ 317 w 443"/>
              <a:gd name="T39" fmla="*/ 314 h 514"/>
              <a:gd name="T40" fmla="*/ 305 w 443"/>
              <a:gd name="T41" fmla="*/ 308 h 514"/>
              <a:gd name="T42" fmla="*/ 323 w 443"/>
              <a:gd name="T43" fmla="*/ 90 h 514"/>
              <a:gd name="T44" fmla="*/ 90 w 443"/>
              <a:gd name="T45" fmla="*/ 55 h 514"/>
              <a:gd name="T46" fmla="*/ 55 w 443"/>
              <a:gd name="T47" fmla="*/ 288 h 514"/>
              <a:gd name="T48" fmla="*/ 269 w 443"/>
              <a:gd name="T49" fmla="*/ 335 h 514"/>
              <a:gd name="T50" fmla="*/ 271 w 443"/>
              <a:gd name="T51" fmla="*/ 348 h 514"/>
              <a:gd name="T52" fmla="*/ 280 w 443"/>
              <a:gd name="T53" fmla="*/ 360 h 514"/>
              <a:gd name="T54" fmla="*/ 288 w 443"/>
              <a:gd name="T55" fmla="*/ 365 h 514"/>
              <a:gd name="T56" fmla="*/ 294 w 443"/>
              <a:gd name="T57" fmla="*/ 411 h 514"/>
              <a:gd name="T58" fmla="*/ 351 w 443"/>
              <a:gd name="T59" fmla="*/ 488 h 514"/>
              <a:gd name="T60" fmla="*/ 418 w 443"/>
              <a:gd name="T61" fmla="*/ 498 h 514"/>
              <a:gd name="T62" fmla="*/ 428 w 443"/>
              <a:gd name="T63" fmla="*/ 431 h 514"/>
              <a:gd name="T64" fmla="*/ 250 w 443"/>
              <a:gd name="T65" fmla="*/ 271 h 514"/>
              <a:gd name="T66" fmla="*/ 106 w 443"/>
              <a:gd name="T67" fmla="*/ 250 h 514"/>
              <a:gd name="T68" fmla="*/ 128 w 443"/>
              <a:gd name="T69" fmla="*/ 106 h 514"/>
              <a:gd name="T70" fmla="*/ 271 w 443"/>
              <a:gd name="T71" fmla="*/ 128 h 514"/>
              <a:gd name="T72" fmla="*/ 250 w 443"/>
              <a:gd name="T73" fmla="*/ 271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3" h="514">
                <a:moveTo>
                  <a:pt x="229" y="257"/>
                </a:moveTo>
                <a:cubicBezTo>
                  <a:pt x="231" y="256"/>
                  <a:pt x="234" y="254"/>
                  <a:pt x="236" y="252"/>
                </a:cubicBezTo>
                <a:cubicBezTo>
                  <a:pt x="256" y="237"/>
                  <a:pt x="267" y="215"/>
                  <a:pt x="268" y="191"/>
                </a:cubicBezTo>
                <a:cubicBezTo>
                  <a:pt x="229" y="191"/>
                  <a:pt x="229" y="191"/>
                  <a:pt x="229" y="191"/>
                </a:cubicBezTo>
                <a:lnTo>
                  <a:pt x="229" y="257"/>
                </a:lnTo>
                <a:close/>
                <a:moveTo>
                  <a:pt x="167" y="113"/>
                </a:moveTo>
                <a:cubicBezTo>
                  <a:pt x="167" y="265"/>
                  <a:pt x="167" y="265"/>
                  <a:pt x="167" y="265"/>
                </a:cubicBezTo>
                <a:cubicBezTo>
                  <a:pt x="182" y="269"/>
                  <a:pt x="197" y="269"/>
                  <a:pt x="212" y="264"/>
                </a:cubicBezTo>
                <a:cubicBezTo>
                  <a:pt x="212" y="113"/>
                  <a:pt x="212" y="113"/>
                  <a:pt x="212" y="113"/>
                </a:cubicBezTo>
                <a:cubicBezTo>
                  <a:pt x="197" y="109"/>
                  <a:pt x="182" y="109"/>
                  <a:pt x="167" y="113"/>
                </a:cubicBezTo>
                <a:close/>
                <a:moveTo>
                  <a:pt x="125" y="236"/>
                </a:moveTo>
                <a:cubicBezTo>
                  <a:pt x="132" y="245"/>
                  <a:pt x="141" y="252"/>
                  <a:pt x="150" y="258"/>
                </a:cubicBezTo>
                <a:cubicBezTo>
                  <a:pt x="150" y="155"/>
                  <a:pt x="150" y="155"/>
                  <a:pt x="150" y="155"/>
                </a:cubicBezTo>
                <a:cubicBezTo>
                  <a:pt x="117" y="155"/>
                  <a:pt x="117" y="155"/>
                  <a:pt x="117" y="155"/>
                </a:cubicBezTo>
                <a:cubicBezTo>
                  <a:pt x="105" y="181"/>
                  <a:pt x="107" y="212"/>
                  <a:pt x="125" y="236"/>
                </a:cubicBezTo>
                <a:close/>
                <a:moveTo>
                  <a:pt x="428" y="431"/>
                </a:moveTo>
                <a:cubicBezTo>
                  <a:pt x="371" y="354"/>
                  <a:pt x="371" y="354"/>
                  <a:pt x="371" y="354"/>
                </a:cubicBezTo>
                <a:cubicBezTo>
                  <a:pt x="361" y="341"/>
                  <a:pt x="345" y="334"/>
                  <a:pt x="329" y="335"/>
                </a:cubicBezTo>
                <a:cubicBezTo>
                  <a:pt x="329" y="332"/>
                  <a:pt x="328" y="328"/>
                  <a:pt x="326" y="326"/>
                </a:cubicBezTo>
                <a:cubicBezTo>
                  <a:pt x="317" y="314"/>
                  <a:pt x="317" y="314"/>
                  <a:pt x="317" y="314"/>
                </a:cubicBezTo>
                <a:cubicBezTo>
                  <a:pt x="315" y="310"/>
                  <a:pt x="310" y="308"/>
                  <a:pt x="305" y="308"/>
                </a:cubicBezTo>
                <a:cubicBezTo>
                  <a:pt x="364" y="251"/>
                  <a:pt x="373" y="157"/>
                  <a:pt x="323" y="90"/>
                </a:cubicBezTo>
                <a:cubicBezTo>
                  <a:pt x="268" y="16"/>
                  <a:pt x="164" y="0"/>
                  <a:pt x="90" y="55"/>
                </a:cubicBezTo>
                <a:cubicBezTo>
                  <a:pt x="16" y="110"/>
                  <a:pt x="0" y="214"/>
                  <a:pt x="55" y="288"/>
                </a:cubicBezTo>
                <a:cubicBezTo>
                  <a:pt x="105" y="356"/>
                  <a:pt x="197" y="375"/>
                  <a:pt x="269" y="335"/>
                </a:cubicBezTo>
                <a:cubicBezTo>
                  <a:pt x="268" y="340"/>
                  <a:pt x="268" y="345"/>
                  <a:pt x="271" y="348"/>
                </a:cubicBezTo>
                <a:cubicBezTo>
                  <a:pt x="280" y="360"/>
                  <a:pt x="280" y="360"/>
                  <a:pt x="280" y="360"/>
                </a:cubicBezTo>
                <a:cubicBezTo>
                  <a:pt x="282" y="363"/>
                  <a:pt x="285" y="364"/>
                  <a:pt x="288" y="365"/>
                </a:cubicBezTo>
                <a:cubicBezTo>
                  <a:pt x="282" y="380"/>
                  <a:pt x="284" y="397"/>
                  <a:pt x="294" y="411"/>
                </a:cubicBezTo>
                <a:cubicBezTo>
                  <a:pt x="351" y="488"/>
                  <a:pt x="351" y="488"/>
                  <a:pt x="351" y="488"/>
                </a:cubicBezTo>
                <a:cubicBezTo>
                  <a:pt x="367" y="509"/>
                  <a:pt x="397" y="514"/>
                  <a:pt x="418" y="498"/>
                </a:cubicBezTo>
                <a:cubicBezTo>
                  <a:pt x="439" y="482"/>
                  <a:pt x="443" y="452"/>
                  <a:pt x="428" y="431"/>
                </a:cubicBezTo>
                <a:close/>
                <a:moveTo>
                  <a:pt x="250" y="271"/>
                </a:moveTo>
                <a:cubicBezTo>
                  <a:pt x="204" y="305"/>
                  <a:pt x="140" y="296"/>
                  <a:pt x="106" y="250"/>
                </a:cubicBezTo>
                <a:cubicBezTo>
                  <a:pt x="73" y="204"/>
                  <a:pt x="82" y="140"/>
                  <a:pt x="128" y="106"/>
                </a:cubicBezTo>
                <a:cubicBezTo>
                  <a:pt x="173" y="73"/>
                  <a:pt x="238" y="82"/>
                  <a:pt x="271" y="128"/>
                </a:cubicBezTo>
                <a:cubicBezTo>
                  <a:pt x="305" y="173"/>
                  <a:pt x="296" y="238"/>
                  <a:pt x="250" y="271"/>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Freeform 21">
            <a:extLst>
              <a:ext uri="{FF2B5EF4-FFF2-40B4-BE49-F238E27FC236}">
                <a16:creationId xmlns:a16="http://schemas.microsoft.com/office/drawing/2014/main" id="{A084B33E-6CC0-4A3D-8128-E0673CBC962F}"/>
              </a:ext>
            </a:extLst>
          </p:cNvPr>
          <p:cNvSpPr>
            <a:spLocks/>
          </p:cNvSpPr>
          <p:nvPr/>
        </p:nvSpPr>
        <p:spPr bwMode="auto">
          <a:xfrm>
            <a:off x="9417497" y="2325510"/>
            <a:ext cx="1133724" cy="737276"/>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7" name="Freeform 151">
            <a:extLst>
              <a:ext uri="{FF2B5EF4-FFF2-40B4-BE49-F238E27FC236}">
                <a16:creationId xmlns:a16="http://schemas.microsoft.com/office/drawing/2014/main" id="{F645FD74-B780-4FA3-B717-CF0BE24682E6}"/>
              </a:ext>
            </a:extLst>
          </p:cNvPr>
          <p:cNvSpPr>
            <a:spLocks noEditPoints="1" noChangeArrowheads="1"/>
          </p:cNvSpPr>
          <p:nvPr/>
        </p:nvSpPr>
        <p:spPr bwMode="auto">
          <a:xfrm>
            <a:off x="2012171" y="2316520"/>
            <a:ext cx="925939" cy="933847"/>
          </a:xfrm>
          <a:custGeom>
            <a:avLst/>
            <a:gdLst>
              <a:gd name="T0" fmla="*/ 744072 w 123"/>
              <a:gd name="T1" fmla="*/ 863594 h 129"/>
              <a:gd name="T2" fmla="*/ 496048 w 123"/>
              <a:gd name="T3" fmla="*/ 743093 h 129"/>
              <a:gd name="T4" fmla="*/ 712069 w 123"/>
              <a:gd name="T5" fmla="*/ 562340 h 129"/>
              <a:gd name="T6" fmla="*/ 728070 w 123"/>
              <a:gd name="T7" fmla="*/ 656064 h 129"/>
              <a:gd name="T8" fmla="*/ 888086 w 123"/>
              <a:gd name="T9" fmla="*/ 468617 h 129"/>
              <a:gd name="T10" fmla="*/ 872084 w 123"/>
              <a:gd name="T11" fmla="*/ 415061 h 129"/>
              <a:gd name="T12" fmla="*/ 912088 w 123"/>
              <a:gd name="T13" fmla="*/ 394977 h 129"/>
              <a:gd name="T14" fmla="*/ 976094 w 123"/>
              <a:gd name="T15" fmla="*/ 528868 h 129"/>
              <a:gd name="T16" fmla="*/ 736071 w 123"/>
              <a:gd name="T17" fmla="*/ 789954 h 129"/>
              <a:gd name="T18" fmla="*/ 744072 w 123"/>
              <a:gd name="T19" fmla="*/ 863594 h 129"/>
              <a:gd name="T20" fmla="*/ 0 w 123"/>
              <a:gd name="T21" fmla="*/ 388283 h 129"/>
              <a:gd name="T22" fmla="*/ 240023 w 123"/>
              <a:gd name="T23" fmla="*/ 254392 h 129"/>
              <a:gd name="T24" fmla="*/ 336032 w 123"/>
              <a:gd name="T25" fmla="*/ 495395 h 129"/>
              <a:gd name="T26" fmla="*/ 232022 w 123"/>
              <a:gd name="T27" fmla="*/ 461922 h 129"/>
              <a:gd name="T28" fmla="*/ 360035 w 123"/>
              <a:gd name="T29" fmla="*/ 662758 h 129"/>
              <a:gd name="T30" fmla="*/ 424041 w 123"/>
              <a:gd name="T31" fmla="*/ 676147 h 129"/>
              <a:gd name="T32" fmla="*/ 424041 w 123"/>
              <a:gd name="T33" fmla="*/ 716314 h 129"/>
              <a:gd name="T34" fmla="*/ 264025 w 123"/>
              <a:gd name="T35" fmla="*/ 702925 h 129"/>
              <a:gd name="T36" fmla="*/ 88008 w 123"/>
              <a:gd name="T37" fmla="*/ 415061 h 129"/>
              <a:gd name="T38" fmla="*/ 0 w 123"/>
              <a:gd name="T39" fmla="*/ 388283 h 129"/>
              <a:gd name="T40" fmla="*/ 888086 w 123"/>
              <a:gd name="T41" fmla="*/ 60251 h 129"/>
              <a:gd name="T42" fmla="*/ 816079 w 123"/>
              <a:gd name="T43" fmla="*/ 107112 h 129"/>
              <a:gd name="T44" fmla="*/ 432042 w 123"/>
              <a:gd name="T45" fmla="*/ 80334 h 129"/>
              <a:gd name="T46" fmla="*/ 328032 w 123"/>
              <a:gd name="T47" fmla="*/ 187447 h 129"/>
              <a:gd name="T48" fmla="*/ 368036 w 123"/>
              <a:gd name="T49" fmla="*/ 214225 h 129"/>
              <a:gd name="T50" fmla="*/ 416040 w 123"/>
              <a:gd name="T51" fmla="*/ 174058 h 129"/>
              <a:gd name="T52" fmla="*/ 688066 w 123"/>
              <a:gd name="T53" fmla="*/ 187447 h 129"/>
              <a:gd name="T54" fmla="*/ 600058 w 123"/>
              <a:gd name="T55" fmla="*/ 247698 h 129"/>
              <a:gd name="T56" fmla="*/ 896087 w 123"/>
              <a:gd name="T57" fmla="*/ 307948 h 129"/>
              <a:gd name="T58" fmla="*/ 888086 w 123"/>
              <a:gd name="T59" fmla="*/ 60251 h 12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3"/>
              <a:gd name="T91" fmla="*/ 0 h 129"/>
              <a:gd name="T92" fmla="*/ 123 w 123"/>
              <a:gd name="T93" fmla="*/ 129 h 12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1672FB"/>
          </a:solidFill>
          <a:ln>
            <a:noFill/>
          </a:ln>
        </p:spPr>
        <p:txBody>
          <a:bodyPr lIns="121920" tIns="60960" rIns="121920" bIns="60960"/>
          <a:lstStyle/>
          <a:p>
            <a:endParaRPr lang="zh-CN" altLang="en-US">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Tree>
    <p:extLst>
      <p:ext uri="{BB962C8B-B14F-4D97-AF65-F5344CB8AC3E}">
        <p14:creationId xmlns:p14="http://schemas.microsoft.com/office/powerpoint/2010/main" val="295017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思考与决策</a:t>
            </a:r>
          </a:p>
        </p:txBody>
      </p:sp>
      <p:grpSp>
        <p:nvGrpSpPr>
          <p:cNvPr id="4" name="Group 7">
            <a:extLst>
              <a:ext uri="{FF2B5EF4-FFF2-40B4-BE49-F238E27FC236}">
                <a16:creationId xmlns:a16="http://schemas.microsoft.com/office/drawing/2014/main" id="{7957E7F6-E788-4A8A-BB36-3444C5A1B96D}"/>
              </a:ext>
            </a:extLst>
          </p:cNvPr>
          <p:cNvGrpSpPr/>
          <p:nvPr/>
        </p:nvGrpSpPr>
        <p:grpSpPr>
          <a:xfrm>
            <a:off x="1795314" y="3400985"/>
            <a:ext cx="2641601" cy="759310"/>
            <a:chOff x="808624" y="3458433"/>
            <a:chExt cx="1981201" cy="569482"/>
          </a:xfrm>
        </p:grpSpPr>
        <p:sp>
          <p:nvSpPr>
            <p:cNvPr id="5" name="Rectangle 29">
              <a:extLst>
                <a:ext uri="{FF2B5EF4-FFF2-40B4-BE49-F238E27FC236}">
                  <a16:creationId xmlns:a16="http://schemas.microsoft.com/office/drawing/2014/main" id="{7189D5FB-05A5-476C-8EA3-E157BB0D16EF}"/>
                </a:ext>
              </a:extLst>
            </p:cNvPr>
            <p:cNvSpPr/>
            <p:nvPr/>
          </p:nvSpPr>
          <p:spPr>
            <a:xfrm>
              <a:off x="808625" y="3781213"/>
              <a:ext cx="1981200" cy="246702"/>
            </a:xfrm>
            <a:prstGeom prst="rect">
              <a:avLst/>
            </a:prstGeom>
          </p:spPr>
          <p:txBody>
            <a:bodyPr wrap="square">
              <a:spAutoFit/>
            </a:bodyPr>
            <a:lstStyle/>
            <a:p>
              <a:pPr defTabSz="1219170">
                <a:lnSpc>
                  <a:spcPct val="120000"/>
                </a:lnSpc>
              </a:pPr>
              <a:r>
                <a:rPr lang="zh-CN" altLang="en-US" sz="1400" b="1" dirty="0">
                  <a:latin typeface="字魂105号-简雅黑" panose="00000500000000000000" pitchFamily="2" charset="-122"/>
                  <a:ea typeface="字魂105号-简雅黑" panose="00000500000000000000" pitchFamily="2" charset="-122"/>
                  <a:sym typeface="字魂105号-简雅黑" panose="00000500000000000000" pitchFamily="2" charset="-122"/>
                </a:rPr>
                <a:t>标准化推动</a:t>
              </a:r>
              <a:endParaRPr lang="en-US" altLang="zh-CN" sz="14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 name="Rectangle 30">
              <a:extLst>
                <a:ext uri="{FF2B5EF4-FFF2-40B4-BE49-F238E27FC236}">
                  <a16:creationId xmlns:a16="http://schemas.microsoft.com/office/drawing/2014/main" id="{5B2BF5F7-F642-4BBB-B21A-1DBCAF3D41BC}"/>
                </a:ext>
              </a:extLst>
            </p:cNvPr>
            <p:cNvSpPr/>
            <p:nvPr/>
          </p:nvSpPr>
          <p:spPr>
            <a:xfrm>
              <a:off x="808624" y="3458433"/>
              <a:ext cx="1981201" cy="322781"/>
            </a:xfrm>
            <a:prstGeom prst="rect">
              <a:avLst/>
            </a:prstGeom>
          </p:spPr>
          <p:txBody>
            <a:bodyPr wrap="square">
              <a:spAutoFit/>
            </a:bodyPr>
            <a:lstStyle/>
            <a:p>
              <a:pPr defTabSz="1219170">
                <a:lnSpc>
                  <a:spcPct val="120000"/>
                </a:lnSpc>
              </a:pPr>
              <a:r>
                <a:rPr lang="zh-CN" altLang="en-US" sz="2000" dirty="0">
                  <a:latin typeface="字魂105号-简雅黑" panose="00000500000000000000" pitchFamily="2" charset="-122"/>
                  <a:ea typeface="字魂105号-简雅黑" panose="00000500000000000000" pitchFamily="2" charset="-122"/>
                  <a:sym typeface="字魂105号-简雅黑" panose="00000500000000000000" pitchFamily="2" charset="-122"/>
                </a:rPr>
                <a:t>问题</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 name="Group 2061">
            <a:extLst>
              <a:ext uri="{FF2B5EF4-FFF2-40B4-BE49-F238E27FC236}">
                <a16:creationId xmlns:a16="http://schemas.microsoft.com/office/drawing/2014/main" id="{4A8AAAF4-804B-45DB-BC59-38F981DC03B1}"/>
              </a:ext>
            </a:extLst>
          </p:cNvPr>
          <p:cNvGrpSpPr/>
          <p:nvPr/>
        </p:nvGrpSpPr>
        <p:grpSpPr>
          <a:xfrm>
            <a:off x="3798826" y="2676683"/>
            <a:ext cx="1590557" cy="135132"/>
            <a:chOff x="1645223" y="3038474"/>
            <a:chExt cx="1783775" cy="133425"/>
          </a:xfrm>
          <a:solidFill>
            <a:srgbClr val="1672FB"/>
          </a:solidFill>
        </p:grpSpPr>
        <p:grpSp>
          <p:nvGrpSpPr>
            <p:cNvPr id="8" name="Group 2060">
              <a:extLst>
                <a:ext uri="{FF2B5EF4-FFF2-40B4-BE49-F238E27FC236}">
                  <a16:creationId xmlns:a16="http://schemas.microsoft.com/office/drawing/2014/main" id="{E25698CE-1117-4B7E-8CFE-D99DE60182CE}"/>
                </a:ext>
              </a:extLst>
            </p:cNvPr>
            <p:cNvGrpSpPr/>
            <p:nvPr/>
          </p:nvGrpSpPr>
          <p:grpSpPr>
            <a:xfrm>
              <a:off x="1714496" y="3038474"/>
              <a:ext cx="1714502" cy="133425"/>
              <a:chOff x="1714496" y="3038474"/>
              <a:chExt cx="1714502" cy="133425"/>
            </a:xfrm>
            <a:grpFill/>
          </p:grpSpPr>
          <p:cxnSp>
            <p:nvCxnSpPr>
              <p:cNvPr id="10" name="Straight Connector 94">
                <a:extLst>
                  <a:ext uri="{FF2B5EF4-FFF2-40B4-BE49-F238E27FC236}">
                    <a16:creationId xmlns:a16="http://schemas.microsoft.com/office/drawing/2014/main" id="{4AAB6182-1B66-4B35-8250-D79A7BCE3C9D}"/>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ECEF1F7-6597-4AF7-961B-E28FA2E5ADDD}"/>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 name="Oval 93">
              <a:extLst>
                <a:ext uri="{FF2B5EF4-FFF2-40B4-BE49-F238E27FC236}">
                  <a16:creationId xmlns:a16="http://schemas.microsoft.com/office/drawing/2014/main" id="{0AD672A9-B02D-4A58-8928-4B4E5B78B593}"/>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2" name="Group 8">
            <a:extLst>
              <a:ext uri="{FF2B5EF4-FFF2-40B4-BE49-F238E27FC236}">
                <a16:creationId xmlns:a16="http://schemas.microsoft.com/office/drawing/2014/main" id="{8C0B0583-0017-43B2-8669-07EF48B5AF40}"/>
              </a:ext>
            </a:extLst>
          </p:cNvPr>
          <p:cNvGrpSpPr/>
          <p:nvPr/>
        </p:nvGrpSpPr>
        <p:grpSpPr>
          <a:xfrm>
            <a:off x="4920744" y="3448788"/>
            <a:ext cx="2641601" cy="2572087"/>
            <a:chOff x="3584256" y="3536712"/>
            <a:chExt cx="1981201" cy="1929067"/>
          </a:xfrm>
        </p:grpSpPr>
        <p:sp>
          <p:nvSpPr>
            <p:cNvPr id="13" name="Rectangle 105">
              <a:extLst>
                <a:ext uri="{FF2B5EF4-FFF2-40B4-BE49-F238E27FC236}">
                  <a16:creationId xmlns:a16="http://schemas.microsoft.com/office/drawing/2014/main" id="{84E1DAA1-4BD9-4AA9-9117-E4ED71223642}"/>
                </a:ext>
              </a:extLst>
            </p:cNvPr>
            <p:cNvSpPr/>
            <p:nvPr/>
          </p:nvSpPr>
          <p:spPr>
            <a:xfrm>
              <a:off x="3584257" y="3799167"/>
              <a:ext cx="1981200" cy="1666612"/>
            </a:xfrm>
            <a:prstGeom prst="rect">
              <a:avLst/>
            </a:prstGeom>
          </p:spPr>
          <p:txBody>
            <a:bodyPr wrap="square">
              <a:spAutoFit/>
            </a:bodyPr>
            <a:lstStyle/>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标准化是运维效率提升的基础，规模越大，越难进行。</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难点：</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r>
                <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应用已经在非标准化的基础上运行</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r>
                <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2.</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与研发同学的工作习惯冲突，推动困难</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Rectangle 106">
              <a:extLst>
                <a:ext uri="{FF2B5EF4-FFF2-40B4-BE49-F238E27FC236}">
                  <a16:creationId xmlns:a16="http://schemas.microsoft.com/office/drawing/2014/main" id="{5A7AA040-40ED-49C8-835B-DD7CE2461C53}"/>
                </a:ext>
              </a:extLst>
            </p:cNvPr>
            <p:cNvSpPr/>
            <p:nvPr/>
          </p:nvSpPr>
          <p:spPr>
            <a:xfrm>
              <a:off x="358425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思考</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5" name="Group 10">
            <a:extLst>
              <a:ext uri="{FF2B5EF4-FFF2-40B4-BE49-F238E27FC236}">
                <a16:creationId xmlns:a16="http://schemas.microsoft.com/office/drawing/2014/main" id="{E15448B8-C977-4CF7-921A-17AA7F0EC671}"/>
              </a:ext>
            </a:extLst>
          </p:cNvPr>
          <p:cNvGrpSpPr/>
          <p:nvPr/>
        </p:nvGrpSpPr>
        <p:grpSpPr>
          <a:xfrm>
            <a:off x="8558412" y="3412799"/>
            <a:ext cx="2766120" cy="1764173"/>
            <a:chOff x="6312506" y="3536712"/>
            <a:chExt cx="2074590" cy="1323131"/>
          </a:xfrm>
        </p:grpSpPr>
        <p:sp>
          <p:nvSpPr>
            <p:cNvPr id="16" name="Rectangle 107">
              <a:extLst>
                <a:ext uri="{FF2B5EF4-FFF2-40B4-BE49-F238E27FC236}">
                  <a16:creationId xmlns:a16="http://schemas.microsoft.com/office/drawing/2014/main" id="{61A42711-C34F-404D-9D38-551C54386276}"/>
                </a:ext>
              </a:extLst>
            </p:cNvPr>
            <p:cNvSpPr/>
            <p:nvPr/>
          </p:nvSpPr>
          <p:spPr>
            <a:xfrm>
              <a:off x="6312507" y="3799167"/>
              <a:ext cx="2074589" cy="1060676"/>
            </a:xfrm>
            <a:prstGeom prst="rect">
              <a:avLst/>
            </a:prstGeom>
          </p:spPr>
          <p:txBody>
            <a:bodyPr wrap="square">
              <a:spAutoFit/>
            </a:bodyPr>
            <a:lstStyle/>
            <a:p>
              <a:pPr defTabSz="1219170">
                <a:lnSpc>
                  <a:spcPct val="125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普及标准化的意义</a:t>
              </a: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新机器预先标准化配置</a:t>
              </a: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提供工具，工具内置标准化处理流程</a:t>
              </a: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权限管理</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Rectangle 108">
              <a:extLst>
                <a:ext uri="{FF2B5EF4-FFF2-40B4-BE49-F238E27FC236}">
                  <a16:creationId xmlns:a16="http://schemas.microsoft.com/office/drawing/2014/main" id="{BF4E5115-63BA-4B96-B6CD-9E34F685E2B7}"/>
                </a:ext>
              </a:extLst>
            </p:cNvPr>
            <p:cNvSpPr/>
            <p:nvPr/>
          </p:nvSpPr>
          <p:spPr>
            <a:xfrm>
              <a:off x="631250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解决</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8" name="Group 122">
            <a:extLst>
              <a:ext uri="{FF2B5EF4-FFF2-40B4-BE49-F238E27FC236}">
                <a16:creationId xmlns:a16="http://schemas.microsoft.com/office/drawing/2014/main" id="{69375C8A-B6F9-49DE-A96F-2ED39CF1AAB7}"/>
              </a:ext>
            </a:extLst>
          </p:cNvPr>
          <p:cNvGrpSpPr/>
          <p:nvPr/>
        </p:nvGrpSpPr>
        <p:grpSpPr>
          <a:xfrm>
            <a:off x="6565903" y="2676683"/>
            <a:ext cx="2378367" cy="177900"/>
            <a:chOff x="1645223" y="3038474"/>
            <a:chExt cx="1783775" cy="133425"/>
          </a:xfrm>
          <a:solidFill>
            <a:srgbClr val="1672FB"/>
          </a:solidFill>
        </p:grpSpPr>
        <p:grpSp>
          <p:nvGrpSpPr>
            <p:cNvPr id="19" name="Group 123">
              <a:extLst>
                <a:ext uri="{FF2B5EF4-FFF2-40B4-BE49-F238E27FC236}">
                  <a16:creationId xmlns:a16="http://schemas.microsoft.com/office/drawing/2014/main" id="{68DB9729-9B6C-4B18-BB2B-345282146EA1}"/>
                </a:ext>
              </a:extLst>
            </p:cNvPr>
            <p:cNvGrpSpPr/>
            <p:nvPr/>
          </p:nvGrpSpPr>
          <p:grpSpPr>
            <a:xfrm>
              <a:off x="1714496" y="3038474"/>
              <a:ext cx="1714502" cy="133425"/>
              <a:chOff x="1714496" y="3038474"/>
              <a:chExt cx="1714502" cy="133425"/>
            </a:xfrm>
            <a:grpFill/>
          </p:grpSpPr>
          <p:cxnSp>
            <p:nvCxnSpPr>
              <p:cNvPr id="21" name="Straight Connector 125">
                <a:extLst>
                  <a:ext uri="{FF2B5EF4-FFF2-40B4-BE49-F238E27FC236}">
                    <a16:creationId xmlns:a16="http://schemas.microsoft.com/office/drawing/2014/main" id="{95E9AB84-FDDC-48E4-BDDB-DBC6CFDD89A9}"/>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2" name="Freeform 16">
                <a:extLst>
                  <a:ext uri="{FF2B5EF4-FFF2-40B4-BE49-F238E27FC236}">
                    <a16:creationId xmlns:a16="http://schemas.microsoft.com/office/drawing/2014/main" id="{162155DD-73C7-4A80-8CC4-161BC5420A4B}"/>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0" name="Oval 124">
              <a:extLst>
                <a:ext uri="{FF2B5EF4-FFF2-40B4-BE49-F238E27FC236}">
                  <a16:creationId xmlns:a16="http://schemas.microsoft.com/office/drawing/2014/main" id="{AB244D84-C517-4BE7-9601-357A5CAB16E8}"/>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23" name="Group 138">
            <a:extLst>
              <a:ext uri="{FF2B5EF4-FFF2-40B4-BE49-F238E27FC236}">
                <a16:creationId xmlns:a16="http://schemas.microsoft.com/office/drawing/2014/main" id="{1381784C-3FB9-40B8-A18D-FB7DE3232962}"/>
              </a:ext>
            </a:extLst>
          </p:cNvPr>
          <p:cNvGrpSpPr/>
          <p:nvPr/>
        </p:nvGrpSpPr>
        <p:grpSpPr>
          <a:xfrm>
            <a:off x="876303" y="2676683"/>
            <a:ext cx="838399" cy="177900"/>
            <a:chOff x="2800199" y="3038474"/>
            <a:chExt cx="628799" cy="133425"/>
          </a:xfrm>
          <a:solidFill>
            <a:srgbClr val="1672FB"/>
          </a:solidFill>
        </p:grpSpPr>
        <p:cxnSp>
          <p:nvCxnSpPr>
            <p:cNvPr id="24" name="Straight Connector 140">
              <a:extLst>
                <a:ext uri="{FF2B5EF4-FFF2-40B4-BE49-F238E27FC236}">
                  <a16:creationId xmlns:a16="http://schemas.microsoft.com/office/drawing/2014/main" id="{8B332EA8-AF14-4505-8B8F-15B8413D3D62}"/>
                </a:ext>
              </a:extLst>
            </p:cNvPr>
            <p:cNvCxnSpPr/>
            <p:nvPr/>
          </p:nvCxnSpPr>
          <p:spPr>
            <a:xfrm>
              <a:off x="2800199" y="3105505"/>
              <a:ext cx="602931" cy="0"/>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5" name="Freeform 16">
              <a:extLst>
                <a:ext uri="{FF2B5EF4-FFF2-40B4-BE49-F238E27FC236}">
                  <a16:creationId xmlns:a16="http://schemas.microsoft.com/office/drawing/2014/main" id="{A9E55F4A-2031-4FE4-A72E-7F334B64352C}"/>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7" name="Freeform 11">
            <a:extLst>
              <a:ext uri="{FF2B5EF4-FFF2-40B4-BE49-F238E27FC236}">
                <a16:creationId xmlns:a16="http://schemas.microsoft.com/office/drawing/2014/main" id="{C82FC4D8-ADA5-4996-8876-CBD8E3C9DB7B}"/>
              </a:ext>
            </a:extLst>
          </p:cNvPr>
          <p:cNvSpPr>
            <a:spLocks noEditPoints="1"/>
          </p:cNvSpPr>
          <p:nvPr/>
        </p:nvSpPr>
        <p:spPr bwMode="auto">
          <a:xfrm>
            <a:off x="5599560" y="2188534"/>
            <a:ext cx="915765" cy="1061833"/>
          </a:xfrm>
          <a:custGeom>
            <a:avLst/>
            <a:gdLst>
              <a:gd name="T0" fmla="*/ 229 w 443"/>
              <a:gd name="T1" fmla="*/ 257 h 514"/>
              <a:gd name="T2" fmla="*/ 236 w 443"/>
              <a:gd name="T3" fmla="*/ 252 h 514"/>
              <a:gd name="T4" fmla="*/ 268 w 443"/>
              <a:gd name="T5" fmla="*/ 191 h 514"/>
              <a:gd name="T6" fmla="*/ 229 w 443"/>
              <a:gd name="T7" fmla="*/ 191 h 514"/>
              <a:gd name="T8" fmla="*/ 229 w 443"/>
              <a:gd name="T9" fmla="*/ 257 h 514"/>
              <a:gd name="T10" fmla="*/ 167 w 443"/>
              <a:gd name="T11" fmla="*/ 113 h 514"/>
              <a:gd name="T12" fmla="*/ 167 w 443"/>
              <a:gd name="T13" fmla="*/ 265 h 514"/>
              <a:gd name="T14" fmla="*/ 212 w 443"/>
              <a:gd name="T15" fmla="*/ 264 h 514"/>
              <a:gd name="T16" fmla="*/ 212 w 443"/>
              <a:gd name="T17" fmla="*/ 113 h 514"/>
              <a:gd name="T18" fmla="*/ 167 w 443"/>
              <a:gd name="T19" fmla="*/ 113 h 514"/>
              <a:gd name="T20" fmla="*/ 125 w 443"/>
              <a:gd name="T21" fmla="*/ 236 h 514"/>
              <a:gd name="T22" fmla="*/ 150 w 443"/>
              <a:gd name="T23" fmla="*/ 258 h 514"/>
              <a:gd name="T24" fmla="*/ 150 w 443"/>
              <a:gd name="T25" fmla="*/ 155 h 514"/>
              <a:gd name="T26" fmla="*/ 117 w 443"/>
              <a:gd name="T27" fmla="*/ 155 h 514"/>
              <a:gd name="T28" fmla="*/ 125 w 443"/>
              <a:gd name="T29" fmla="*/ 236 h 514"/>
              <a:gd name="T30" fmla="*/ 428 w 443"/>
              <a:gd name="T31" fmla="*/ 431 h 514"/>
              <a:gd name="T32" fmla="*/ 371 w 443"/>
              <a:gd name="T33" fmla="*/ 354 h 514"/>
              <a:gd name="T34" fmla="*/ 329 w 443"/>
              <a:gd name="T35" fmla="*/ 335 h 514"/>
              <a:gd name="T36" fmla="*/ 326 w 443"/>
              <a:gd name="T37" fmla="*/ 326 h 514"/>
              <a:gd name="T38" fmla="*/ 317 w 443"/>
              <a:gd name="T39" fmla="*/ 314 h 514"/>
              <a:gd name="T40" fmla="*/ 305 w 443"/>
              <a:gd name="T41" fmla="*/ 308 h 514"/>
              <a:gd name="T42" fmla="*/ 323 w 443"/>
              <a:gd name="T43" fmla="*/ 90 h 514"/>
              <a:gd name="T44" fmla="*/ 90 w 443"/>
              <a:gd name="T45" fmla="*/ 55 h 514"/>
              <a:gd name="T46" fmla="*/ 55 w 443"/>
              <a:gd name="T47" fmla="*/ 288 h 514"/>
              <a:gd name="T48" fmla="*/ 269 w 443"/>
              <a:gd name="T49" fmla="*/ 335 h 514"/>
              <a:gd name="T50" fmla="*/ 271 w 443"/>
              <a:gd name="T51" fmla="*/ 348 h 514"/>
              <a:gd name="T52" fmla="*/ 280 w 443"/>
              <a:gd name="T53" fmla="*/ 360 h 514"/>
              <a:gd name="T54" fmla="*/ 288 w 443"/>
              <a:gd name="T55" fmla="*/ 365 h 514"/>
              <a:gd name="T56" fmla="*/ 294 w 443"/>
              <a:gd name="T57" fmla="*/ 411 h 514"/>
              <a:gd name="T58" fmla="*/ 351 w 443"/>
              <a:gd name="T59" fmla="*/ 488 h 514"/>
              <a:gd name="T60" fmla="*/ 418 w 443"/>
              <a:gd name="T61" fmla="*/ 498 h 514"/>
              <a:gd name="T62" fmla="*/ 428 w 443"/>
              <a:gd name="T63" fmla="*/ 431 h 514"/>
              <a:gd name="T64" fmla="*/ 250 w 443"/>
              <a:gd name="T65" fmla="*/ 271 h 514"/>
              <a:gd name="T66" fmla="*/ 106 w 443"/>
              <a:gd name="T67" fmla="*/ 250 h 514"/>
              <a:gd name="T68" fmla="*/ 128 w 443"/>
              <a:gd name="T69" fmla="*/ 106 h 514"/>
              <a:gd name="T70" fmla="*/ 271 w 443"/>
              <a:gd name="T71" fmla="*/ 128 h 514"/>
              <a:gd name="T72" fmla="*/ 250 w 443"/>
              <a:gd name="T73" fmla="*/ 271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3" h="514">
                <a:moveTo>
                  <a:pt x="229" y="257"/>
                </a:moveTo>
                <a:cubicBezTo>
                  <a:pt x="231" y="256"/>
                  <a:pt x="234" y="254"/>
                  <a:pt x="236" y="252"/>
                </a:cubicBezTo>
                <a:cubicBezTo>
                  <a:pt x="256" y="237"/>
                  <a:pt x="267" y="215"/>
                  <a:pt x="268" y="191"/>
                </a:cubicBezTo>
                <a:cubicBezTo>
                  <a:pt x="229" y="191"/>
                  <a:pt x="229" y="191"/>
                  <a:pt x="229" y="191"/>
                </a:cubicBezTo>
                <a:lnTo>
                  <a:pt x="229" y="257"/>
                </a:lnTo>
                <a:close/>
                <a:moveTo>
                  <a:pt x="167" y="113"/>
                </a:moveTo>
                <a:cubicBezTo>
                  <a:pt x="167" y="265"/>
                  <a:pt x="167" y="265"/>
                  <a:pt x="167" y="265"/>
                </a:cubicBezTo>
                <a:cubicBezTo>
                  <a:pt x="182" y="269"/>
                  <a:pt x="197" y="269"/>
                  <a:pt x="212" y="264"/>
                </a:cubicBezTo>
                <a:cubicBezTo>
                  <a:pt x="212" y="113"/>
                  <a:pt x="212" y="113"/>
                  <a:pt x="212" y="113"/>
                </a:cubicBezTo>
                <a:cubicBezTo>
                  <a:pt x="197" y="109"/>
                  <a:pt x="182" y="109"/>
                  <a:pt x="167" y="113"/>
                </a:cubicBezTo>
                <a:close/>
                <a:moveTo>
                  <a:pt x="125" y="236"/>
                </a:moveTo>
                <a:cubicBezTo>
                  <a:pt x="132" y="245"/>
                  <a:pt x="141" y="252"/>
                  <a:pt x="150" y="258"/>
                </a:cubicBezTo>
                <a:cubicBezTo>
                  <a:pt x="150" y="155"/>
                  <a:pt x="150" y="155"/>
                  <a:pt x="150" y="155"/>
                </a:cubicBezTo>
                <a:cubicBezTo>
                  <a:pt x="117" y="155"/>
                  <a:pt x="117" y="155"/>
                  <a:pt x="117" y="155"/>
                </a:cubicBezTo>
                <a:cubicBezTo>
                  <a:pt x="105" y="181"/>
                  <a:pt x="107" y="212"/>
                  <a:pt x="125" y="236"/>
                </a:cubicBezTo>
                <a:close/>
                <a:moveTo>
                  <a:pt x="428" y="431"/>
                </a:moveTo>
                <a:cubicBezTo>
                  <a:pt x="371" y="354"/>
                  <a:pt x="371" y="354"/>
                  <a:pt x="371" y="354"/>
                </a:cubicBezTo>
                <a:cubicBezTo>
                  <a:pt x="361" y="341"/>
                  <a:pt x="345" y="334"/>
                  <a:pt x="329" y="335"/>
                </a:cubicBezTo>
                <a:cubicBezTo>
                  <a:pt x="329" y="332"/>
                  <a:pt x="328" y="328"/>
                  <a:pt x="326" y="326"/>
                </a:cubicBezTo>
                <a:cubicBezTo>
                  <a:pt x="317" y="314"/>
                  <a:pt x="317" y="314"/>
                  <a:pt x="317" y="314"/>
                </a:cubicBezTo>
                <a:cubicBezTo>
                  <a:pt x="315" y="310"/>
                  <a:pt x="310" y="308"/>
                  <a:pt x="305" y="308"/>
                </a:cubicBezTo>
                <a:cubicBezTo>
                  <a:pt x="364" y="251"/>
                  <a:pt x="373" y="157"/>
                  <a:pt x="323" y="90"/>
                </a:cubicBezTo>
                <a:cubicBezTo>
                  <a:pt x="268" y="16"/>
                  <a:pt x="164" y="0"/>
                  <a:pt x="90" y="55"/>
                </a:cubicBezTo>
                <a:cubicBezTo>
                  <a:pt x="16" y="110"/>
                  <a:pt x="0" y="214"/>
                  <a:pt x="55" y="288"/>
                </a:cubicBezTo>
                <a:cubicBezTo>
                  <a:pt x="105" y="356"/>
                  <a:pt x="197" y="375"/>
                  <a:pt x="269" y="335"/>
                </a:cubicBezTo>
                <a:cubicBezTo>
                  <a:pt x="268" y="340"/>
                  <a:pt x="268" y="345"/>
                  <a:pt x="271" y="348"/>
                </a:cubicBezTo>
                <a:cubicBezTo>
                  <a:pt x="280" y="360"/>
                  <a:pt x="280" y="360"/>
                  <a:pt x="280" y="360"/>
                </a:cubicBezTo>
                <a:cubicBezTo>
                  <a:pt x="282" y="363"/>
                  <a:pt x="285" y="364"/>
                  <a:pt x="288" y="365"/>
                </a:cubicBezTo>
                <a:cubicBezTo>
                  <a:pt x="282" y="380"/>
                  <a:pt x="284" y="397"/>
                  <a:pt x="294" y="411"/>
                </a:cubicBezTo>
                <a:cubicBezTo>
                  <a:pt x="351" y="488"/>
                  <a:pt x="351" y="488"/>
                  <a:pt x="351" y="488"/>
                </a:cubicBezTo>
                <a:cubicBezTo>
                  <a:pt x="367" y="509"/>
                  <a:pt x="397" y="514"/>
                  <a:pt x="418" y="498"/>
                </a:cubicBezTo>
                <a:cubicBezTo>
                  <a:pt x="439" y="482"/>
                  <a:pt x="443" y="452"/>
                  <a:pt x="428" y="431"/>
                </a:cubicBezTo>
                <a:close/>
                <a:moveTo>
                  <a:pt x="250" y="271"/>
                </a:moveTo>
                <a:cubicBezTo>
                  <a:pt x="204" y="305"/>
                  <a:pt x="140" y="296"/>
                  <a:pt x="106" y="250"/>
                </a:cubicBezTo>
                <a:cubicBezTo>
                  <a:pt x="73" y="204"/>
                  <a:pt x="82" y="140"/>
                  <a:pt x="128" y="106"/>
                </a:cubicBezTo>
                <a:cubicBezTo>
                  <a:pt x="173" y="73"/>
                  <a:pt x="238" y="82"/>
                  <a:pt x="271" y="128"/>
                </a:cubicBezTo>
                <a:cubicBezTo>
                  <a:pt x="305" y="173"/>
                  <a:pt x="296" y="238"/>
                  <a:pt x="250" y="271"/>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Freeform 21">
            <a:extLst>
              <a:ext uri="{FF2B5EF4-FFF2-40B4-BE49-F238E27FC236}">
                <a16:creationId xmlns:a16="http://schemas.microsoft.com/office/drawing/2014/main" id="{A084B33E-6CC0-4A3D-8128-E0673CBC962F}"/>
              </a:ext>
            </a:extLst>
          </p:cNvPr>
          <p:cNvSpPr>
            <a:spLocks/>
          </p:cNvSpPr>
          <p:nvPr/>
        </p:nvSpPr>
        <p:spPr bwMode="auto">
          <a:xfrm>
            <a:off x="9292977" y="2325510"/>
            <a:ext cx="1133724" cy="737276"/>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26" name="组合 25">
            <a:extLst>
              <a:ext uri="{FF2B5EF4-FFF2-40B4-BE49-F238E27FC236}">
                <a16:creationId xmlns:a16="http://schemas.microsoft.com/office/drawing/2014/main" id="{0FB42106-C48D-4E9A-81F4-1DDDD702938D}"/>
              </a:ext>
            </a:extLst>
          </p:cNvPr>
          <p:cNvGrpSpPr/>
          <p:nvPr/>
        </p:nvGrpSpPr>
        <p:grpSpPr>
          <a:xfrm>
            <a:off x="1725297" y="2270618"/>
            <a:ext cx="2053684" cy="877102"/>
            <a:chOff x="1391620" y="1911711"/>
            <a:chExt cx="2053684" cy="877102"/>
          </a:xfrm>
        </p:grpSpPr>
        <p:grpSp>
          <p:nvGrpSpPr>
            <p:cNvPr id="30" name="组合 29">
              <a:extLst>
                <a:ext uri="{FF2B5EF4-FFF2-40B4-BE49-F238E27FC236}">
                  <a16:creationId xmlns:a16="http://schemas.microsoft.com/office/drawing/2014/main" id="{E7D70F3F-8468-444C-8E7A-7D87A3F9279C}"/>
                </a:ext>
              </a:extLst>
            </p:cNvPr>
            <p:cNvGrpSpPr/>
            <p:nvPr/>
          </p:nvGrpSpPr>
          <p:grpSpPr>
            <a:xfrm>
              <a:off x="2577269" y="1920778"/>
              <a:ext cx="868035" cy="868035"/>
              <a:chOff x="6020342" y="2270810"/>
              <a:chExt cx="1349444" cy="1349443"/>
            </a:xfrm>
          </p:grpSpPr>
          <p:sp>
            <p:nvSpPr>
              <p:cNvPr id="31" name="18">
                <a:extLst>
                  <a:ext uri="{FF2B5EF4-FFF2-40B4-BE49-F238E27FC236}">
                    <a16:creationId xmlns:a16="http://schemas.microsoft.com/office/drawing/2014/main" id="{C21F6E56-B048-42CA-95A5-4891616362E3}"/>
                  </a:ext>
                </a:extLst>
              </p:cNvPr>
              <p:cNvSpPr/>
              <p:nvPr>
                <p:custDataLst>
                  <p:tags r:id="rId2"/>
                </p:custDataLst>
              </p:nvPr>
            </p:nvSpPr>
            <p:spPr>
              <a:xfrm flipH="1">
                <a:off x="6020342" y="2270810"/>
                <a:ext cx="1349444" cy="1349443"/>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1672FB"/>
              </a:solid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1400" i="0" u="none" strike="noStrike" kern="120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32" name="Rectangle 62">
                <a:extLst>
                  <a:ext uri="{FF2B5EF4-FFF2-40B4-BE49-F238E27FC236}">
                    <a16:creationId xmlns:a16="http://schemas.microsoft.com/office/drawing/2014/main" id="{C9D023E3-1499-442B-B4BF-37C77F0E5922}"/>
                  </a:ext>
                </a:extLst>
              </p:cNvPr>
              <p:cNvSpPr/>
              <p:nvPr/>
            </p:nvSpPr>
            <p:spPr>
              <a:xfrm flipH="1">
                <a:off x="6151031" y="2676572"/>
                <a:ext cx="1032041" cy="511363"/>
              </a:xfrm>
              <a:prstGeom prst="rect">
                <a:avLst/>
              </a:prstGeom>
            </p:spPr>
            <p:txBody>
              <a:bodyPr wrap="square">
                <a:spAutoFit/>
              </a:bodyPr>
              <a:lstStyle/>
              <a:p>
                <a:pPr algn="ctr" defTabSz="1219170">
                  <a:lnSpc>
                    <a:spcPct val="120000"/>
                  </a:lnSpc>
                </a:pPr>
                <a:r>
                  <a:rPr lang="zh-CN" altLang="en-US" sz="140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习惯</a:t>
                </a:r>
                <a:endParaRPr lang="en-US" sz="140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33" name="组合 32">
              <a:extLst>
                <a:ext uri="{FF2B5EF4-FFF2-40B4-BE49-F238E27FC236}">
                  <a16:creationId xmlns:a16="http://schemas.microsoft.com/office/drawing/2014/main" id="{B08AFD83-76C2-4EE8-8C1D-508CEAAEAC91}"/>
                </a:ext>
              </a:extLst>
            </p:cNvPr>
            <p:cNvGrpSpPr/>
            <p:nvPr/>
          </p:nvGrpSpPr>
          <p:grpSpPr>
            <a:xfrm>
              <a:off x="1391620" y="1911711"/>
              <a:ext cx="868035" cy="868035"/>
              <a:chOff x="4715551" y="2255904"/>
              <a:chExt cx="1349444" cy="1349444"/>
            </a:xfrm>
          </p:grpSpPr>
          <p:sp>
            <p:nvSpPr>
              <p:cNvPr id="34" name="18">
                <a:extLst>
                  <a:ext uri="{FF2B5EF4-FFF2-40B4-BE49-F238E27FC236}">
                    <a16:creationId xmlns:a16="http://schemas.microsoft.com/office/drawing/2014/main" id="{4E0B923D-58A2-4DFC-B26B-9FAAAEC507DA}"/>
                  </a:ext>
                </a:extLst>
              </p:cNvPr>
              <p:cNvSpPr/>
              <p:nvPr>
                <p:custDataLst>
                  <p:tags r:id="rId1"/>
                </p:custDataLst>
              </p:nvPr>
            </p:nvSpPr>
            <p:spPr>
              <a:xfrm flipH="1">
                <a:off x="4715551" y="2255904"/>
                <a:ext cx="1349444" cy="1349444"/>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1672FB"/>
              </a:solidFill>
              <a:ln>
                <a:solidFill>
                  <a:schemeClr val="accent1">
                    <a:alpha val="3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zh-CN" altLang="en-US" sz="1400" i="0" u="none" strike="noStrike" kern="120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35" name="Rectangle 62">
                <a:extLst>
                  <a:ext uri="{FF2B5EF4-FFF2-40B4-BE49-F238E27FC236}">
                    <a16:creationId xmlns:a16="http://schemas.microsoft.com/office/drawing/2014/main" id="{EE1651B0-EC87-49BD-97C8-2DB4B846D635}"/>
                  </a:ext>
                </a:extLst>
              </p:cNvPr>
              <p:cNvSpPr/>
              <p:nvPr/>
            </p:nvSpPr>
            <p:spPr>
              <a:xfrm flipH="1">
                <a:off x="4850547" y="2640729"/>
                <a:ext cx="1099466" cy="511363"/>
              </a:xfrm>
              <a:prstGeom prst="rect">
                <a:avLst/>
              </a:prstGeom>
            </p:spPr>
            <p:txBody>
              <a:bodyPr wrap="square">
                <a:spAutoFit/>
              </a:bodyPr>
              <a:lstStyle/>
              <a:p>
                <a:pPr algn="ctr" defTabSz="1219170">
                  <a:lnSpc>
                    <a:spcPct val="120000"/>
                  </a:lnSpc>
                </a:pPr>
                <a:r>
                  <a:rPr lang="zh-CN" altLang="en-US" sz="140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标准</a:t>
                </a:r>
                <a:endParaRPr lang="en-US" sz="140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36" name="Rectangle 62">
              <a:extLst>
                <a:ext uri="{FF2B5EF4-FFF2-40B4-BE49-F238E27FC236}">
                  <a16:creationId xmlns:a16="http://schemas.microsoft.com/office/drawing/2014/main" id="{3DA8261D-697C-4120-96A2-871F45816FD3}"/>
                </a:ext>
              </a:extLst>
            </p:cNvPr>
            <p:cNvSpPr/>
            <p:nvPr/>
          </p:nvSpPr>
          <p:spPr>
            <a:xfrm flipH="1">
              <a:off x="2090351" y="2190224"/>
              <a:ext cx="663866" cy="396583"/>
            </a:xfrm>
            <a:prstGeom prst="rect">
              <a:avLst/>
            </a:prstGeom>
          </p:spPr>
          <p:txBody>
            <a:bodyPr wrap="square">
              <a:spAutoFit/>
            </a:bodyPr>
            <a:lstStyle/>
            <a:p>
              <a:pPr algn="ctr" defTabSz="1219170">
                <a:lnSpc>
                  <a:spcPct val="120000"/>
                </a:lnSpc>
              </a:pPr>
              <a:r>
                <a:rPr lang="en-US" altLang="zh-CN"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VS</a:t>
              </a:r>
              <a:endParaRPr lang="en-US"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Tree>
    <p:extLst>
      <p:ext uri="{BB962C8B-B14F-4D97-AF65-F5344CB8AC3E}">
        <p14:creationId xmlns:p14="http://schemas.microsoft.com/office/powerpoint/2010/main" val="221074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思考与决策</a:t>
            </a:r>
          </a:p>
        </p:txBody>
      </p:sp>
      <p:grpSp>
        <p:nvGrpSpPr>
          <p:cNvPr id="4" name="Group 7">
            <a:extLst>
              <a:ext uri="{FF2B5EF4-FFF2-40B4-BE49-F238E27FC236}">
                <a16:creationId xmlns:a16="http://schemas.microsoft.com/office/drawing/2014/main" id="{7957E7F6-E788-4A8A-BB36-3444C5A1B96D}"/>
              </a:ext>
            </a:extLst>
          </p:cNvPr>
          <p:cNvGrpSpPr/>
          <p:nvPr/>
        </p:nvGrpSpPr>
        <p:grpSpPr>
          <a:xfrm>
            <a:off x="1795314" y="3400985"/>
            <a:ext cx="2641601" cy="759310"/>
            <a:chOff x="808624" y="3458433"/>
            <a:chExt cx="1981201" cy="569482"/>
          </a:xfrm>
        </p:grpSpPr>
        <p:sp>
          <p:nvSpPr>
            <p:cNvPr id="5" name="Rectangle 29">
              <a:extLst>
                <a:ext uri="{FF2B5EF4-FFF2-40B4-BE49-F238E27FC236}">
                  <a16:creationId xmlns:a16="http://schemas.microsoft.com/office/drawing/2014/main" id="{7189D5FB-05A5-476C-8EA3-E157BB0D16EF}"/>
                </a:ext>
              </a:extLst>
            </p:cNvPr>
            <p:cNvSpPr/>
            <p:nvPr/>
          </p:nvSpPr>
          <p:spPr>
            <a:xfrm>
              <a:off x="808625" y="3781213"/>
              <a:ext cx="1981200" cy="246702"/>
            </a:xfrm>
            <a:prstGeom prst="rect">
              <a:avLst/>
            </a:prstGeom>
          </p:spPr>
          <p:txBody>
            <a:bodyPr wrap="square">
              <a:spAutoFit/>
            </a:bodyPr>
            <a:lstStyle/>
            <a:p>
              <a:pPr defTabSz="1219170">
                <a:lnSpc>
                  <a:spcPct val="120000"/>
                </a:lnSpc>
              </a:pPr>
              <a:r>
                <a:rPr lang="zh-CN" altLang="en-US" sz="1400" b="1" dirty="0">
                  <a:latin typeface="字魂105号-简雅黑" panose="00000500000000000000" pitchFamily="2" charset="-122"/>
                  <a:ea typeface="字魂105号-简雅黑" panose="00000500000000000000" pitchFamily="2" charset="-122"/>
                  <a:sym typeface="字魂105号-简雅黑" panose="00000500000000000000" pitchFamily="2" charset="-122"/>
                </a:rPr>
                <a:t>提升可靠性</a:t>
              </a:r>
              <a:endParaRPr lang="en-US" altLang="zh-CN" sz="14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 name="Rectangle 30">
              <a:extLst>
                <a:ext uri="{FF2B5EF4-FFF2-40B4-BE49-F238E27FC236}">
                  <a16:creationId xmlns:a16="http://schemas.microsoft.com/office/drawing/2014/main" id="{5B2BF5F7-F642-4BBB-B21A-1DBCAF3D41BC}"/>
                </a:ext>
              </a:extLst>
            </p:cNvPr>
            <p:cNvSpPr/>
            <p:nvPr/>
          </p:nvSpPr>
          <p:spPr>
            <a:xfrm>
              <a:off x="808624" y="3458433"/>
              <a:ext cx="1981201" cy="322781"/>
            </a:xfrm>
            <a:prstGeom prst="rect">
              <a:avLst/>
            </a:prstGeom>
          </p:spPr>
          <p:txBody>
            <a:bodyPr wrap="square">
              <a:spAutoFit/>
            </a:bodyPr>
            <a:lstStyle/>
            <a:p>
              <a:pPr defTabSz="1219170">
                <a:lnSpc>
                  <a:spcPct val="120000"/>
                </a:lnSpc>
              </a:pPr>
              <a:r>
                <a:rPr lang="zh-CN" altLang="en-US" sz="2000" dirty="0">
                  <a:latin typeface="字魂105号-简雅黑" panose="00000500000000000000" pitchFamily="2" charset="-122"/>
                  <a:ea typeface="字魂105号-简雅黑" panose="00000500000000000000" pitchFamily="2" charset="-122"/>
                  <a:sym typeface="字魂105号-简雅黑" panose="00000500000000000000" pitchFamily="2" charset="-122"/>
                </a:rPr>
                <a:t>问题</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 name="Group 2061">
            <a:extLst>
              <a:ext uri="{FF2B5EF4-FFF2-40B4-BE49-F238E27FC236}">
                <a16:creationId xmlns:a16="http://schemas.microsoft.com/office/drawing/2014/main" id="{4A8AAAF4-804B-45DB-BC59-38F981DC03B1}"/>
              </a:ext>
            </a:extLst>
          </p:cNvPr>
          <p:cNvGrpSpPr/>
          <p:nvPr/>
        </p:nvGrpSpPr>
        <p:grpSpPr>
          <a:xfrm>
            <a:off x="3069933" y="2676683"/>
            <a:ext cx="2378367" cy="177900"/>
            <a:chOff x="1645223" y="3038474"/>
            <a:chExt cx="1783775" cy="133425"/>
          </a:xfrm>
          <a:solidFill>
            <a:srgbClr val="1672FB"/>
          </a:solidFill>
        </p:grpSpPr>
        <p:grpSp>
          <p:nvGrpSpPr>
            <p:cNvPr id="8" name="Group 2060">
              <a:extLst>
                <a:ext uri="{FF2B5EF4-FFF2-40B4-BE49-F238E27FC236}">
                  <a16:creationId xmlns:a16="http://schemas.microsoft.com/office/drawing/2014/main" id="{E25698CE-1117-4B7E-8CFE-D99DE60182CE}"/>
                </a:ext>
              </a:extLst>
            </p:cNvPr>
            <p:cNvGrpSpPr/>
            <p:nvPr/>
          </p:nvGrpSpPr>
          <p:grpSpPr>
            <a:xfrm>
              <a:off x="1714496" y="3038474"/>
              <a:ext cx="1714502" cy="133425"/>
              <a:chOff x="1714496" y="3038474"/>
              <a:chExt cx="1714502" cy="133425"/>
            </a:xfrm>
            <a:grpFill/>
          </p:grpSpPr>
          <p:cxnSp>
            <p:nvCxnSpPr>
              <p:cNvPr id="10" name="Straight Connector 94">
                <a:extLst>
                  <a:ext uri="{FF2B5EF4-FFF2-40B4-BE49-F238E27FC236}">
                    <a16:creationId xmlns:a16="http://schemas.microsoft.com/office/drawing/2014/main" id="{4AAB6182-1B66-4B35-8250-D79A7BCE3C9D}"/>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ECEF1F7-6597-4AF7-961B-E28FA2E5ADDD}"/>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 name="Oval 93">
              <a:extLst>
                <a:ext uri="{FF2B5EF4-FFF2-40B4-BE49-F238E27FC236}">
                  <a16:creationId xmlns:a16="http://schemas.microsoft.com/office/drawing/2014/main" id="{0AD672A9-B02D-4A58-8928-4B4E5B78B593}"/>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2" name="Group 8">
            <a:extLst>
              <a:ext uri="{FF2B5EF4-FFF2-40B4-BE49-F238E27FC236}">
                <a16:creationId xmlns:a16="http://schemas.microsoft.com/office/drawing/2014/main" id="{8C0B0583-0017-43B2-8669-07EF48B5AF40}"/>
              </a:ext>
            </a:extLst>
          </p:cNvPr>
          <p:cNvGrpSpPr/>
          <p:nvPr/>
        </p:nvGrpSpPr>
        <p:grpSpPr>
          <a:xfrm>
            <a:off x="4920744" y="3448788"/>
            <a:ext cx="2641601" cy="2572087"/>
            <a:chOff x="3584256" y="3536712"/>
            <a:chExt cx="1981201" cy="1929067"/>
          </a:xfrm>
        </p:grpSpPr>
        <p:sp>
          <p:nvSpPr>
            <p:cNvPr id="13" name="Rectangle 105">
              <a:extLst>
                <a:ext uri="{FF2B5EF4-FFF2-40B4-BE49-F238E27FC236}">
                  <a16:creationId xmlns:a16="http://schemas.microsoft.com/office/drawing/2014/main" id="{84E1DAA1-4BD9-4AA9-9117-E4ED71223642}"/>
                </a:ext>
              </a:extLst>
            </p:cNvPr>
            <p:cNvSpPr/>
            <p:nvPr/>
          </p:nvSpPr>
          <p:spPr>
            <a:xfrm>
              <a:off x="3584257" y="3799167"/>
              <a:ext cx="1981200" cy="1666612"/>
            </a:xfrm>
            <a:prstGeom prst="rect">
              <a:avLst/>
            </a:prstGeom>
          </p:spPr>
          <p:txBody>
            <a:bodyPr wrap="square">
              <a:spAutoFit/>
            </a:bodyPr>
            <a:lstStyle/>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解决</a:t>
              </a:r>
              <a:r>
                <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API</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、资源服务、</a:t>
              </a:r>
              <a:r>
                <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APP</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几个层面支持高可靠性。</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难点：</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r>
                <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多机房技术挑战大</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r>
                <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2.</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资源数量大，带宽压力高，不允许出现中断</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1219170">
                <a:lnSpc>
                  <a:spcPct val="125000"/>
                </a:lnSpc>
              </a:pPr>
              <a:r>
                <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3.</a:t>
              </a:r>
              <a:r>
                <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APP</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改造风险高</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Rectangle 106">
              <a:extLst>
                <a:ext uri="{FF2B5EF4-FFF2-40B4-BE49-F238E27FC236}">
                  <a16:creationId xmlns:a16="http://schemas.microsoft.com/office/drawing/2014/main" id="{5A7AA040-40ED-49C8-835B-DD7CE2461C53}"/>
                </a:ext>
              </a:extLst>
            </p:cNvPr>
            <p:cNvSpPr/>
            <p:nvPr/>
          </p:nvSpPr>
          <p:spPr>
            <a:xfrm>
              <a:off x="358425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思考</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5" name="Group 10">
            <a:extLst>
              <a:ext uri="{FF2B5EF4-FFF2-40B4-BE49-F238E27FC236}">
                <a16:creationId xmlns:a16="http://schemas.microsoft.com/office/drawing/2014/main" id="{E15448B8-C977-4CF7-921A-17AA7F0EC671}"/>
              </a:ext>
            </a:extLst>
          </p:cNvPr>
          <p:cNvGrpSpPr/>
          <p:nvPr/>
        </p:nvGrpSpPr>
        <p:grpSpPr>
          <a:xfrm>
            <a:off x="8558412" y="3412800"/>
            <a:ext cx="2766120" cy="1998533"/>
            <a:chOff x="6312506" y="3536712"/>
            <a:chExt cx="2074590" cy="1498901"/>
          </a:xfrm>
        </p:grpSpPr>
        <p:sp>
          <p:nvSpPr>
            <p:cNvPr id="16" name="Rectangle 107">
              <a:extLst>
                <a:ext uri="{FF2B5EF4-FFF2-40B4-BE49-F238E27FC236}">
                  <a16:creationId xmlns:a16="http://schemas.microsoft.com/office/drawing/2014/main" id="{61A42711-C34F-404D-9D38-551C54386276}"/>
                </a:ext>
              </a:extLst>
            </p:cNvPr>
            <p:cNvSpPr/>
            <p:nvPr/>
          </p:nvSpPr>
          <p:spPr>
            <a:xfrm>
              <a:off x="6312507" y="3799167"/>
              <a:ext cx="2074589" cy="1236446"/>
            </a:xfrm>
            <a:prstGeom prst="rect">
              <a:avLst/>
            </a:prstGeom>
          </p:spPr>
          <p:txBody>
            <a:bodyPr wrap="square">
              <a:spAutoFit/>
            </a:bodyPr>
            <a:lstStyle/>
            <a:p>
              <a:pPr defTabSz="1219170">
                <a:lnSpc>
                  <a:spcPct val="125000"/>
                </a:lnSpc>
              </a:pPr>
              <a:r>
                <a:rPr lang="en-US" altLang="zh-CN" sz="1400" dirty="0">
                  <a:latin typeface="微软雅黑" panose="020B0503020204020204" pitchFamily="34" charset="-122"/>
                  <a:ea typeface="微软雅黑" panose="020B0503020204020204" pitchFamily="34" charset="-122"/>
                </a:rPr>
                <a:t>1.API</a:t>
              </a:r>
              <a:r>
                <a:rPr lang="zh-CN" altLang="en-US" sz="1400" dirty="0">
                  <a:latin typeface="微软雅黑" panose="020B0503020204020204" pitchFamily="34" charset="-122"/>
                  <a:ea typeface="微软雅黑" panose="020B0503020204020204" pitchFamily="34" charset="-122"/>
                </a:rPr>
                <a:t>双机房</a:t>
              </a: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资源服务上云</a:t>
              </a: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r>
                <a:rPr lang="en-US" sz="1400" dirty="0">
                  <a:latin typeface="微软雅黑" panose="020B0503020204020204" pitchFamily="34" charset="-122"/>
                  <a:ea typeface="微软雅黑" panose="020B0503020204020204" pitchFamily="34" charset="-122"/>
                  <a:sym typeface="字魂105号-简雅黑" panose="00000500000000000000" pitchFamily="2" charset="-122"/>
                </a:rPr>
                <a:t>3.</a:t>
              </a:r>
              <a:r>
                <a:rPr lang="zh-CN" altLang="en-US" sz="1400" dirty="0">
                  <a:latin typeface="微软雅黑" panose="020B0503020204020204" pitchFamily="34" charset="-122"/>
                  <a:ea typeface="微软雅黑" panose="020B0503020204020204" pitchFamily="34" charset="-122"/>
                  <a:sym typeface="字魂105号-简雅黑" panose="00000500000000000000" pitchFamily="2" charset="-122"/>
                </a:rPr>
                <a:t>容灾</a:t>
              </a:r>
              <a:r>
                <a:rPr lang="en-US" altLang="zh-CN" sz="1400" dirty="0">
                  <a:latin typeface="微软雅黑" panose="020B0503020204020204" pitchFamily="34" charset="-122"/>
                  <a:ea typeface="微软雅黑" panose="020B0503020204020204" pitchFamily="34" charset="-122"/>
                  <a:sym typeface="字魂105号-简雅黑" panose="00000500000000000000" pitchFamily="2" charset="-122"/>
                </a:rPr>
                <a:t>1.0</a:t>
              </a:r>
              <a:r>
                <a:rPr lang="zh-CN" altLang="en-US" sz="1400" dirty="0">
                  <a:latin typeface="微软雅黑" panose="020B0503020204020204" pitchFamily="34" charset="-122"/>
                  <a:ea typeface="微软雅黑" panose="020B0503020204020204" pitchFamily="34" charset="-122"/>
                  <a:sym typeface="字魂105号-简雅黑" panose="00000500000000000000" pitchFamily="2" charset="-122"/>
                </a:rPr>
                <a:t>版本  </a:t>
              </a:r>
              <a:r>
                <a:rPr lang="en-US" altLang="zh-CN" sz="1400" dirty="0" err="1">
                  <a:latin typeface="微软雅黑" panose="020B0503020204020204" pitchFamily="34" charset="-122"/>
                  <a:ea typeface="微软雅黑" panose="020B0503020204020204" pitchFamily="34" charset="-122"/>
                  <a:sym typeface="字魂105号-简雅黑" panose="00000500000000000000" pitchFamily="2" charset="-122"/>
                </a:rPr>
                <a:t>httpdns</a:t>
              </a:r>
              <a:r>
                <a:rPr lang="zh-CN" altLang="en-US" sz="1400" dirty="0">
                  <a:latin typeface="微软雅黑" panose="020B0503020204020204" pitchFamily="34" charset="-122"/>
                  <a:ea typeface="微软雅黑" panose="020B0503020204020204" pitchFamily="34" charset="-122"/>
                  <a:sym typeface="字魂105号-简雅黑" panose="00000500000000000000" pitchFamily="2" charset="-122"/>
                </a:rPr>
                <a:t>防劫持，播放下载容灾；搭建容灾测试环境；主导测试，编写测试用例</a:t>
              </a:r>
              <a:endParaRPr lang="en-US" altLang="zh-CN" sz="1400" dirty="0">
                <a:latin typeface="微软雅黑" panose="020B0503020204020204" pitchFamily="34" charset="-122"/>
                <a:ea typeface="微软雅黑" panose="020B0503020204020204" pitchFamily="34" charset="-122"/>
                <a:sym typeface="字魂105号-简雅黑" panose="00000500000000000000" pitchFamily="2" charset="-122"/>
              </a:endParaRPr>
            </a:p>
            <a:p>
              <a:pPr defTabSz="1219170">
                <a:lnSpc>
                  <a:spcPct val="125000"/>
                </a:lnSpc>
              </a:pPr>
              <a:endParaRPr lang="en-US" sz="12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Rectangle 108">
              <a:extLst>
                <a:ext uri="{FF2B5EF4-FFF2-40B4-BE49-F238E27FC236}">
                  <a16:creationId xmlns:a16="http://schemas.microsoft.com/office/drawing/2014/main" id="{BF4E5115-63BA-4B96-B6CD-9E34F685E2B7}"/>
                </a:ext>
              </a:extLst>
            </p:cNvPr>
            <p:cNvSpPr/>
            <p:nvPr/>
          </p:nvSpPr>
          <p:spPr>
            <a:xfrm>
              <a:off x="631250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解决</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8" name="Group 122">
            <a:extLst>
              <a:ext uri="{FF2B5EF4-FFF2-40B4-BE49-F238E27FC236}">
                <a16:creationId xmlns:a16="http://schemas.microsoft.com/office/drawing/2014/main" id="{69375C8A-B6F9-49DE-A96F-2ED39CF1AAB7}"/>
              </a:ext>
            </a:extLst>
          </p:cNvPr>
          <p:cNvGrpSpPr/>
          <p:nvPr/>
        </p:nvGrpSpPr>
        <p:grpSpPr>
          <a:xfrm>
            <a:off x="6565903" y="2676683"/>
            <a:ext cx="2378367" cy="177900"/>
            <a:chOff x="1645223" y="3038474"/>
            <a:chExt cx="1783775" cy="133425"/>
          </a:xfrm>
          <a:solidFill>
            <a:srgbClr val="1672FB"/>
          </a:solidFill>
        </p:grpSpPr>
        <p:grpSp>
          <p:nvGrpSpPr>
            <p:cNvPr id="19" name="Group 123">
              <a:extLst>
                <a:ext uri="{FF2B5EF4-FFF2-40B4-BE49-F238E27FC236}">
                  <a16:creationId xmlns:a16="http://schemas.microsoft.com/office/drawing/2014/main" id="{68DB9729-9B6C-4B18-BB2B-345282146EA1}"/>
                </a:ext>
              </a:extLst>
            </p:cNvPr>
            <p:cNvGrpSpPr/>
            <p:nvPr/>
          </p:nvGrpSpPr>
          <p:grpSpPr>
            <a:xfrm>
              <a:off x="1714496" y="3038474"/>
              <a:ext cx="1714502" cy="133425"/>
              <a:chOff x="1714496" y="3038474"/>
              <a:chExt cx="1714502" cy="133425"/>
            </a:xfrm>
            <a:grpFill/>
          </p:grpSpPr>
          <p:cxnSp>
            <p:nvCxnSpPr>
              <p:cNvPr id="21" name="Straight Connector 125">
                <a:extLst>
                  <a:ext uri="{FF2B5EF4-FFF2-40B4-BE49-F238E27FC236}">
                    <a16:creationId xmlns:a16="http://schemas.microsoft.com/office/drawing/2014/main" id="{95E9AB84-FDDC-48E4-BDDB-DBC6CFDD89A9}"/>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2" name="Freeform 16">
                <a:extLst>
                  <a:ext uri="{FF2B5EF4-FFF2-40B4-BE49-F238E27FC236}">
                    <a16:creationId xmlns:a16="http://schemas.microsoft.com/office/drawing/2014/main" id="{162155DD-73C7-4A80-8CC4-161BC5420A4B}"/>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0" name="Oval 124">
              <a:extLst>
                <a:ext uri="{FF2B5EF4-FFF2-40B4-BE49-F238E27FC236}">
                  <a16:creationId xmlns:a16="http://schemas.microsoft.com/office/drawing/2014/main" id="{AB244D84-C517-4BE7-9601-357A5CAB16E8}"/>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23" name="Group 138">
            <a:extLst>
              <a:ext uri="{FF2B5EF4-FFF2-40B4-BE49-F238E27FC236}">
                <a16:creationId xmlns:a16="http://schemas.microsoft.com/office/drawing/2014/main" id="{1381784C-3FB9-40B8-A18D-FB7DE3232962}"/>
              </a:ext>
            </a:extLst>
          </p:cNvPr>
          <p:cNvGrpSpPr/>
          <p:nvPr/>
        </p:nvGrpSpPr>
        <p:grpSpPr>
          <a:xfrm>
            <a:off x="876303" y="2676683"/>
            <a:ext cx="838399" cy="177900"/>
            <a:chOff x="2800199" y="3038474"/>
            <a:chExt cx="628799" cy="133425"/>
          </a:xfrm>
          <a:solidFill>
            <a:srgbClr val="1672FB"/>
          </a:solidFill>
        </p:grpSpPr>
        <p:cxnSp>
          <p:nvCxnSpPr>
            <p:cNvPr id="24" name="Straight Connector 140">
              <a:extLst>
                <a:ext uri="{FF2B5EF4-FFF2-40B4-BE49-F238E27FC236}">
                  <a16:creationId xmlns:a16="http://schemas.microsoft.com/office/drawing/2014/main" id="{8B332EA8-AF14-4505-8B8F-15B8413D3D62}"/>
                </a:ext>
              </a:extLst>
            </p:cNvPr>
            <p:cNvCxnSpPr/>
            <p:nvPr/>
          </p:nvCxnSpPr>
          <p:spPr>
            <a:xfrm>
              <a:off x="2800199" y="3105505"/>
              <a:ext cx="602931" cy="0"/>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5" name="Freeform 16">
              <a:extLst>
                <a:ext uri="{FF2B5EF4-FFF2-40B4-BE49-F238E27FC236}">
                  <a16:creationId xmlns:a16="http://schemas.microsoft.com/office/drawing/2014/main" id="{A9E55F4A-2031-4FE4-A72E-7F334B64352C}"/>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7" name="Freeform 11">
            <a:extLst>
              <a:ext uri="{FF2B5EF4-FFF2-40B4-BE49-F238E27FC236}">
                <a16:creationId xmlns:a16="http://schemas.microsoft.com/office/drawing/2014/main" id="{C82FC4D8-ADA5-4996-8876-CBD8E3C9DB7B}"/>
              </a:ext>
            </a:extLst>
          </p:cNvPr>
          <p:cNvSpPr>
            <a:spLocks noEditPoints="1"/>
          </p:cNvSpPr>
          <p:nvPr/>
        </p:nvSpPr>
        <p:spPr bwMode="auto">
          <a:xfrm>
            <a:off x="5599560" y="2188534"/>
            <a:ext cx="915765" cy="1061833"/>
          </a:xfrm>
          <a:custGeom>
            <a:avLst/>
            <a:gdLst>
              <a:gd name="T0" fmla="*/ 229 w 443"/>
              <a:gd name="T1" fmla="*/ 257 h 514"/>
              <a:gd name="T2" fmla="*/ 236 w 443"/>
              <a:gd name="T3" fmla="*/ 252 h 514"/>
              <a:gd name="T4" fmla="*/ 268 w 443"/>
              <a:gd name="T5" fmla="*/ 191 h 514"/>
              <a:gd name="T6" fmla="*/ 229 w 443"/>
              <a:gd name="T7" fmla="*/ 191 h 514"/>
              <a:gd name="T8" fmla="*/ 229 w 443"/>
              <a:gd name="T9" fmla="*/ 257 h 514"/>
              <a:gd name="T10" fmla="*/ 167 w 443"/>
              <a:gd name="T11" fmla="*/ 113 h 514"/>
              <a:gd name="T12" fmla="*/ 167 w 443"/>
              <a:gd name="T13" fmla="*/ 265 h 514"/>
              <a:gd name="T14" fmla="*/ 212 w 443"/>
              <a:gd name="T15" fmla="*/ 264 h 514"/>
              <a:gd name="T16" fmla="*/ 212 w 443"/>
              <a:gd name="T17" fmla="*/ 113 h 514"/>
              <a:gd name="T18" fmla="*/ 167 w 443"/>
              <a:gd name="T19" fmla="*/ 113 h 514"/>
              <a:gd name="T20" fmla="*/ 125 w 443"/>
              <a:gd name="T21" fmla="*/ 236 h 514"/>
              <a:gd name="T22" fmla="*/ 150 w 443"/>
              <a:gd name="T23" fmla="*/ 258 h 514"/>
              <a:gd name="T24" fmla="*/ 150 w 443"/>
              <a:gd name="T25" fmla="*/ 155 h 514"/>
              <a:gd name="T26" fmla="*/ 117 w 443"/>
              <a:gd name="T27" fmla="*/ 155 h 514"/>
              <a:gd name="T28" fmla="*/ 125 w 443"/>
              <a:gd name="T29" fmla="*/ 236 h 514"/>
              <a:gd name="T30" fmla="*/ 428 w 443"/>
              <a:gd name="T31" fmla="*/ 431 h 514"/>
              <a:gd name="T32" fmla="*/ 371 w 443"/>
              <a:gd name="T33" fmla="*/ 354 h 514"/>
              <a:gd name="T34" fmla="*/ 329 w 443"/>
              <a:gd name="T35" fmla="*/ 335 h 514"/>
              <a:gd name="T36" fmla="*/ 326 w 443"/>
              <a:gd name="T37" fmla="*/ 326 h 514"/>
              <a:gd name="T38" fmla="*/ 317 w 443"/>
              <a:gd name="T39" fmla="*/ 314 h 514"/>
              <a:gd name="T40" fmla="*/ 305 w 443"/>
              <a:gd name="T41" fmla="*/ 308 h 514"/>
              <a:gd name="T42" fmla="*/ 323 w 443"/>
              <a:gd name="T43" fmla="*/ 90 h 514"/>
              <a:gd name="T44" fmla="*/ 90 w 443"/>
              <a:gd name="T45" fmla="*/ 55 h 514"/>
              <a:gd name="T46" fmla="*/ 55 w 443"/>
              <a:gd name="T47" fmla="*/ 288 h 514"/>
              <a:gd name="T48" fmla="*/ 269 w 443"/>
              <a:gd name="T49" fmla="*/ 335 h 514"/>
              <a:gd name="T50" fmla="*/ 271 w 443"/>
              <a:gd name="T51" fmla="*/ 348 h 514"/>
              <a:gd name="T52" fmla="*/ 280 w 443"/>
              <a:gd name="T53" fmla="*/ 360 h 514"/>
              <a:gd name="T54" fmla="*/ 288 w 443"/>
              <a:gd name="T55" fmla="*/ 365 h 514"/>
              <a:gd name="T56" fmla="*/ 294 w 443"/>
              <a:gd name="T57" fmla="*/ 411 h 514"/>
              <a:gd name="T58" fmla="*/ 351 w 443"/>
              <a:gd name="T59" fmla="*/ 488 h 514"/>
              <a:gd name="T60" fmla="*/ 418 w 443"/>
              <a:gd name="T61" fmla="*/ 498 h 514"/>
              <a:gd name="T62" fmla="*/ 428 w 443"/>
              <a:gd name="T63" fmla="*/ 431 h 514"/>
              <a:gd name="T64" fmla="*/ 250 w 443"/>
              <a:gd name="T65" fmla="*/ 271 h 514"/>
              <a:gd name="T66" fmla="*/ 106 w 443"/>
              <a:gd name="T67" fmla="*/ 250 h 514"/>
              <a:gd name="T68" fmla="*/ 128 w 443"/>
              <a:gd name="T69" fmla="*/ 106 h 514"/>
              <a:gd name="T70" fmla="*/ 271 w 443"/>
              <a:gd name="T71" fmla="*/ 128 h 514"/>
              <a:gd name="T72" fmla="*/ 250 w 443"/>
              <a:gd name="T73" fmla="*/ 271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3" h="514">
                <a:moveTo>
                  <a:pt x="229" y="257"/>
                </a:moveTo>
                <a:cubicBezTo>
                  <a:pt x="231" y="256"/>
                  <a:pt x="234" y="254"/>
                  <a:pt x="236" y="252"/>
                </a:cubicBezTo>
                <a:cubicBezTo>
                  <a:pt x="256" y="237"/>
                  <a:pt x="267" y="215"/>
                  <a:pt x="268" y="191"/>
                </a:cubicBezTo>
                <a:cubicBezTo>
                  <a:pt x="229" y="191"/>
                  <a:pt x="229" y="191"/>
                  <a:pt x="229" y="191"/>
                </a:cubicBezTo>
                <a:lnTo>
                  <a:pt x="229" y="257"/>
                </a:lnTo>
                <a:close/>
                <a:moveTo>
                  <a:pt x="167" y="113"/>
                </a:moveTo>
                <a:cubicBezTo>
                  <a:pt x="167" y="265"/>
                  <a:pt x="167" y="265"/>
                  <a:pt x="167" y="265"/>
                </a:cubicBezTo>
                <a:cubicBezTo>
                  <a:pt x="182" y="269"/>
                  <a:pt x="197" y="269"/>
                  <a:pt x="212" y="264"/>
                </a:cubicBezTo>
                <a:cubicBezTo>
                  <a:pt x="212" y="113"/>
                  <a:pt x="212" y="113"/>
                  <a:pt x="212" y="113"/>
                </a:cubicBezTo>
                <a:cubicBezTo>
                  <a:pt x="197" y="109"/>
                  <a:pt x="182" y="109"/>
                  <a:pt x="167" y="113"/>
                </a:cubicBezTo>
                <a:close/>
                <a:moveTo>
                  <a:pt x="125" y="236"/>
                </a:moveTo>
                <a:cubicBezTo>
                  <a:pt x="132" y="245"/>
                  <a:pt x="141" y="252"/>
                  <a:pt x="150" y="258"/>
                </a:cubicBezTo>
                <a:cubicBezTo>
                  <a:pt x="150" y="155"/>
                  <a:pt x="150" y="155"/>
                  <a:pt x="150" y="155"/>
                </a:cubicBezTo>
                <a:cubicBezTo>
                  <a:pt x="117" y="155"/>
                  <a:pt x="117" y="155"/>
                  <a:pt x="117" y="155"/>
                </a:cubicBezTo>
                <a:cubicBezTo>
                  <a:pt x="105" y="181"/>
                  <a:pt x="107" y="212"/>
                  <a:pt x="125" y="236"/>
                </a:cubicBezTo>
                <a:close/>
                <a:moveTo>
                  <a:pt x="428" y="431"/>
                </a:moveTo>
                <a:cubicBezTo>
                  <a:pt x="371" y="354"/>
                  <a:pt x="371" y="354"/>
                  <a:pt x="371" y="354"/>
                </a:cubicBezTo>
                <a:cubicBezTo>
                  <a:pt x="361" y="341"/>
                  <a:pt x="345" y="334"/>
                  <a:pt x="329" y="335"/>
                </a:cubicBezTo>
                <a:cubicBezTo>
                  <a:pt x="329" y="332"/>
                  <a:pt x="328" y="328"/>
                  <a:pt x="326" y="326"/>
                </a:cubicBezTo>
                <a:cubicBezTo>
                  <a:pt x="317" y="314"/>
                  <a:pt x="317" y="314"/>
                  <a:pt x="317" y="314"/>
                </a:cubicBezTo>
                <a:cubicBezTo>
                  <a:pt x="315" y="310"/>
                  <a:pt x="310" y="308"/>
                  <a:pt x="305" y="308"/>
                </a:cubicBezTo>
                <a:cubicBezTo>
                  <a:pt x="364" y="251"/>
                  <a:pt x="373" y="157"/>
                  <a:pt x="323" y="90"/>
                </a:cubicBezTo>
                <a:cubicBezTo>
                  <a:pt x="268" y="16"/>
                  <a:pt x="164" y="0"/>
                  <a:pt x="90" y="55"/>
                </a:cubicBezTo>
                <a:cubicBezTo>
                  <a:pt x="16" y="110"/>
                  <a:pt x="0" y="214"/>
                  <a:pt x="55" y="288"/>
                </a:cubicBezTo>
                <a:cubicBezTo>
                  <a:pt x="105" y="356"/>
                  <a:pt x="197" y="375"/>
                  <a:pt x="269" y="335"/>
                </a:cubicBezTo>
                <a:cubicBezTo>
                  <a:pt x="268" y="340"/>
                  <a:pt x="268" y="345"/>
                  <a:pt x="271" y="348"/>
                </a:cubicBezTo>
                <a:cubicBezTo>
                  <a:pt x="280" y="360"/>
                  <a:pt x="280" y="360"/>
                  <a:pt x="280" y="360"/>
                </a:cubicBezTo>
                <a:cubicBezTo>
                  <a:pt x="282" y="363"/>
                  <a:pt x="285" y="364"/>
                  <a:pt x="288" y="365"/>
                </a:cubicBezTo>
                <a:cubicBezTo>
                  <a:pt x="282" y="380"/>
                  <a:pt x="284" y="397"/>
                  <a:pt x="294" y="411"/>
                </a:cubicBezTo>
                <a:cubicBezTo>
                  <a:pt x="351" y="488"/>
                  <a:pt x="351" y="488"/>
                  <a:pt x="351" y="488"/>
                </a:cubicBezTo>
                <a:cubicBezTo>
                  <a:pt x="367" y="509"/>
                  <a:pt x="397" y="514"/>
                  <a:pt x="418" y="498"/>
                </a:cubicBezTo>
                <a:cubicBezTo>
                  <a:pt x="439" y="482"/>
                  <a:pt x="443" y="452"/>
                  <a:pt x="428" y="431"/>
                </a:cubicBezTo>
                <a:close/>
                <a:moveTo>
                  <a:pt x="250" y="271"/>
                </a:moveTo>
                <a:cubicBezTo>
                  <a:pt x="204" y="305"/>
                  <a:pt x="140" y="296"/>
                  <a:pt x="106" y="250"/>
                </a:cubicBezTo>
                <a:cubicBezTo>
                  <a:pt x="73" y="204"/>
                  <a:pt x="82" y="140"/>
                  <a:pt x="128" y="106"/>
                </a:cubicBezTo>
                <a:cubicBezTo>
                  <a:pt x="173" y="73"/>
                  <a:pt x="238" y="82"/>
                  <a:pt x="271" y="128"/>
                </a:cubicBezTo>
                <a:cubicBezTo>
                  <a:pt x="305" y="173"/>
                  <a:pt x="296" y="238"/>
                  <a:pt x="250" y="271"/>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Freeform 21">
            <a:extLst>
              <a:ext uri="{FF2B5EF4-FFF2-40B4-BE49-F238E27FC236}">
                <a16:creationId xmlns:a16="http://schemas.microsoft.com/office/drawing/2014/main" id="{A084B33E-6CC0-4A3D-8128-E0673CBC962F}"/>
              </a:ext>
            </a:extLst>
          </p:cNvPr>
          <p:cNvSpPr>
            <a:spLocks/>
          </p:cNvSpPr>
          <p:nvPr/>
        </p:nvSpPr>
        <p:spPr bwMode="auto">
          <a:xfrm>
            <a:off x="9292977" y="2325510"/>
            <a:ext cx="1133724" cy="737276"/>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31" name="组合 30">
            <a:extLst>
              <a:ext uri="{FF2B5EF4-FFF2-40B4-BE49-F238E27FC236}">
                <a16:creationId xmlns:a16="http://schemas.microsoft.com/office/drawing/2014/main" id="{EEBBE98E-01AD-459D-9EC4-13B4C3D8D767}"/>
              </a:ext>
            </a:extLst>
          </p:cNvPr>
          <p:cNvGrpSpPr/>
          <p:nvPr/>
        </p:nvGrpSpPr>
        <p:grpSpPr>
          <a:xfrm>
            <a:off x="1619440" y="2007906"/>
            <a:ext cx="1554388" cy="1477050"/>
            <a:chOff x="8733740" y="1828080"/>
            <a:chExt cx="2235200" cy="2115989"/>
          </a:xfrm>
        </p:grpSpPr>
        <p:graphicFrame>
          <p:nvGraphicFramePr>
            <p:cNvPr id="32" name="Chart 50">
              <a:extLst>
                <a:ext uri="{FF2B5EF4-FFF2-40B4-BE49-F238E27FC236}">
                  <a16:creationId xmlns:a16="http://schemas.microsoft.com/office/drawing/2014/main" id="{31E954FF-3347-4259-9B20-632D7CB22608}"/>
                </a:ext>
              </a:extLst>
            </p:cNvPr>
            <p:cNvGraphicFramePr/>
            <p:nvPr>
              <p:extLst>
                <p:ext uri="{D42A27DB-BD31-4B8C-83A1-F6EECF244321}">
                  <p14:modId xmlns:p14="http://schemas.microsoft.com/office/powerpoint/2010/main" val="3598957569"/>
                </p:ext>
              </p:extLst>
            </p:nvPr>
          </p:nvGraphicFramePr>
          <p:xfrm>
            <a:off x="8733740" y="1828080"/>
            <a:ext cx="2235200" cy="2115989"/>
          </p:xfrm>
          <a:graphic>
            <a:graphicData uri="http://schemas.openxmlformats.org/drawingml/2006/chart">
              <c:chart xmlns:c="http://schemas.openxmlformats.org/drawingml/2006/chart" xmlns:r="http://schemas.openxmlformats.org/officeDocument/2006/relationships" r:id="rId2"/>
            </a:graphicData>
          </a:graphic>
        </p:graphicFrame>
        <p:sp>
          <p:nvSpPr>
            <p:cNvPr id="33" name="Rectangle 69">
              <a:extLst>
                <a:ext uri="{FF2B5EF4-FFF2-40B4-BE49-F238E27FC236}">
                  <a16:creationId xmlns:a16="http://schemas.microsoft.com/office/drawing/2014/main" id="{3EA470E3-EEB9-496A-B5C0-CC003C1F1BDB}"/>
                </a:ext>
              </a:extLst>
            </p:cNvPr>
            <p:cNvSpPr/>
            <p:nvPr/>
          </p:nvSpPr>
          <p:spPr>
            <a:xfrm>
              <a:off x="9279218" y="2540055"/>
              <a:ext cx="1207989" cy="583018"/>
            </a:xfrm>
            <a:prstGeom prst="rect">
              <a:avLst/>
            </a:prstGeom>
          </p:spPr>
          <p:txBody>
            <a:bodyPr wrap="square" anchor="ctr">
              <a:spAutoFit/>
            </a:bodyPr>
            <a:lstStyle/>
            <a:p>
              <a:pPr algn="ctr" defTabSz="1219170">
                <a:lnSpc>
                  <a:spcPct val="125000"/>
                </a:lnSpc>
              </a:pPr>
              <a:r>
                <a:rPr lang="en-US"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99.7</a:t>
              </a:r>
            </a:p>
          </p:txBody>
        </p:sp>
      </p:grpSp>
    </p:spTree>
    <p:extLst>
      <p:ext uri="{BB962C8B-B14F-4D97-AF65-F5344CB8AC3E}">
        <p14:creationId xmlns:p14="http://schemas.microsoft.com/office/powerpoint/2010/main" val="38553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思考与决策</a:t>
            </a:r>
          </a:p>
        </p:txBody>
      </p:sp>
      <p:grpSp>
        <p:nvGrpSpPr>
          <p:cNvPr id="4" name="Group 7">
            <a:extLst>
              <a:ext uri="{FF2B5EF4-FFF2-40B4-BE49-F238E27FC236}">
                <a16:creationId xmlns:a16="http://schemas.microsoft.com/office/drawing/2014/main" id="{7957E7F6-E788-4A8A-BB36-3444C5A1B96D}"/>
              </a:ext>
            </a:extLst>
          </p:cNvPr>
          <p:cNvGrpSpPr/>
          <p:nvPr/>
        </p:nvGrpSpPr>
        <p:grpSpPr>
          <a:xfrm>
            <a:off x="1795314" y="3400985"/>
            <a:ext cx="2641601" cy="759310"/>
            <a:chOff x="808624" y="3458433"/>
            <a:chExt cx="1981201" cy="569482"/>
          </a:xfrm>
        </p:grpSpPr>
        <p:sp>
          <p:nvSpPr>
            <p:cNvPr id="5" name="Rectangle 29">
              <a:extLst>
                <a:ext uri="{FF2B5EF4-FFF2-40B4-BE49-F238E27FC236}">
                  <a16:creationId xmlns:a16="http://schemas.microsoft.com/office/drawing/2014/main" id="{7189D5FB-05A5-476C-8EA3-E157BB0D16EF}"/>
                </a:ext>
              </a:extLst>
            </p:cNvPr>
            <p:cNvSpPr/>
            <p:nvPr/>
          </p:nvSpPr>
          <p:spPr>
            <a:xfrm>
              <a:off x="808625" y="3781213"/>
              <a:ext cx="1981200" cy="246702"/>
            </a:xfrm>
            <a:prstGeom prst="rect">
              <a:avLst/>
            </a:prstGeom>
          </p:spPr>
          <p:txBody>
            <a:bodyPr wrap="square">
              <a:spAutoFit/>
            </a:bodyPr>
            <a:lstStyle/>
            <a:p>
              <a:pPr defTabSz="1219170">
                <a:lnSpc>
                  <a:spcPct val="120000"/>
                </a:lnSpc>
              </a:pPr>
              <a:r>
                <a:rPr lang="zh-CN" altLang="en-US" sz="1400" b="1" dirty="0">
                  <a:latin typeface="字魂105号-简雅黑" panose="00000500000000000000" pitchFamily="2" charset="-122"/>
                  <a:ea typeface="字魂105号-简雅黑" panose="00000500000000000000" pitchFamily="2" charset="-122"/>
                  <a:sym typeface="字魂105号-简雅黑" panose="00000500000000000000" pitchFamily="2" charset="-122"/>
                </a:rPr>
                <a:t>报警混乱</a:t>
              </a:r>
              <a:endParaRPr lang="en-US" altLang="zh-CN" sz="14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 name="Rectangle 30">
              <a:extLst>
                <a:ext uri="{FF2B5EF4-FFF2-40B4-BE49-F238E27FC236}">
                  <a16:creationId xmlns:a16="http://schemas.microsoft.com/office/drawing/2014/main" id="{5B2BF5F7-F642-4BBB-B21A-1DBCAF3D41BC}"/>
                </a:ext>
              </a:extLst>
            </p:cNvPr>
            <p:cNvSpPr/>
            <p:nvPr/>
          </p:nvSpPr>
          <p:spPr>
            <a:xfrm>
              <a:off x="808624" y="3458433"/>
              <a:ext cx="1981201" cy="322781"/>
            </a:xfrm>
            <a:prstGeom prst="rect">
              <a:avLst/>
            </a:prstGeom>
          </p:spPr>
          <p:txBody>
            <a:bodyPr wrap="square">
              <a:spAutoFit/>
            </a:bodyPr>
            <a:lstStyle/>
            <a:p>
              <a:pPr defTabSz="1219170">
                <a:lnSpc>
                  <a:spcPct val="120000"/>
                </a:lnSpc>
              </a:pPr>
              <a:r>
                <a:rPr lang="zh-CN" altLang="en-US" sz="2000" dirty="0">
                  <a:latin typeface="字魂105号-简雅黑" panose="00000500000000000000" pitchFamily="2" charset="-122"/>
                  <a:ea typeface="字魂105号-简雅黑" panose="00000500000000000000" pitchFamily="2" charset="-122"/>
                  <a:sym typeface="字魂105号-简雅黑" panose="00000500000000000000" pitchFamily="2" charset="-122"/>
                </a:rPr>
                <a:t>问题</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 name="Group 2061">
            <a:extLst>
              <a:ext uri="{FF2B5EF4-FFF2-40B4-BE49-F238E27FC236}">
                <a16:creationId xmlns:a16="http://schemas.microsoft.com/office/drawing/2014/main" id="{4A8AAAF4-804B-45DB-BC59-38F981DC03B1}"/>
              </a:ext>
            </a:extLst>
          </p:cNvPr>
          <p:cNvGrpSpPr/>
          <p:nvPr/>
        </p:nvGrpSpPr>
        <p:grpSpPr>
          <a:xfrm>
            <a:off x="3069933" y="2676683"/>
            <a:ext cx="2378367" cy="177900"/>
            <a:chOff x="1645223" y="3038474"/>
            <a:chExt cx="1783775" cy="133425"/>
          </a:xfrm>
          <a:solidFill>
            <a:srgbClr val="1672FB"/>
          </a:solidFill>
        </p:grpSpPr>
        <p:grpSp>
          <p:nvGrpSpPr>
            <p:cNvPr id="8" name="Group 2060">
              <a:extLst>
                <a:ext uri="{FF2B5EF4-FFF2-40B4-BE49-F238E27FC236}">
                  <a16:creationId xmlns:a16="http://schemas.microsoft.com/office/drawing/2014/main" id="{E25698CE-1117-4B7E-8CFE-D99DE60182CE}"/>
                </a:ext>
              </a:extLst>
            </p:cNvPr>
            <p:cNvGrpSpPr/>
            <p:nvPr/>
          </p:nvGrpSpPr>
          <p:grpSpPr>
            <a:xfrm>
              <a:off x="1714496" y="3038474"/>
              <a:ext cx="1714502" cy="133425"/>
              <a:chOff x="1714496" y="3038474"/>
              <a:chExt cx="1714502" cy="133425"/>
            </a:xfrm>
            <a:grpFill/>
          </p:grpSpPr>
          <p:cxnSp>
            <p:nvCxnSpPr>
              <p:cNvPr id="10" name="Straight Connector 94">
                <a:extLst>
                  <a:ext uri="{FF2B5EF4-FFF2-40B4-BE49-F238E27FC236}">
                    <a16:creationId xmlns:a16="http://schemas.microsoft.com/office/drawing/2014/main" id="{4AAB6182-1B66-4B35-8250-D79A7BCE3C9D}"/>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ECEF1F7-6597-4AF7-961B-E28FA2E5ADDD}"/>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 name="Oval 93">
              <a:extLst>
                <a:ext uri="{FF2B5EF4-FFF2-40B4-BE49-F238E27FC236}">
                  <a16:creationId xmlns:a16="http://schemas.microsoft.com/office/drawing/2014/main" id="{0AD672A9-B02D-4A58-8928-4B4E5B78B593}"/>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2" name="Group 8">
            <a:extLst>
              <a:ext uri="{FF2B5EF4-FFF2-40B4-BE49-F238E27FC236}">
                <a16:creationId xmlns:a16="http://schemas.microsoft.com/office/drawing/2014/main" id="{8C0B0583-0017-43B2-8669-07EF48B5AF40}"/>
              </a:ext>
            </a:extLst>
          </p:cNvPr>
          <p:cNvGrpSpPr/>
          <p:nvPr/>
        </p:nvGrpSpPr>
        <p:grpSpPr>
          <a:xfrm>
            <a:off x="4920745" y="3448789"/>
            <a:ext cx="2766120" cy="2302782"/>
            <a:chOff x="3584256" y="3536712"/>
            <a:chExt cx="2074590" cy="1727088"/>
          </a:xfrm>
        </p:grpSpPr>
        <p:sp>
          <p:nvSpPr>
            <p:cNvPr id="13" name="Rectangle 105">
              <a:extLst>
                <a:ext uri="{FF2B5EF4-FFF2-40B4-BE49-F238E27FC236}">
                  <a16:creationId xmlns:a16="http://schemas.microsoft.com/office/drawing/2014/main" id="{84E1DAA1-4BD9-4AA9-9117-E4ED71223642}"/>
                </a:ext>
              </a:extLst>
            </p:cNvPr>
            <p:cNvSpPr/>
            <p:nvPr/>
          </p:nvSpPr>
          <p:spPr>
            <a:xfrm>
              <a:off x="3584256" y="3799167"/>
              <a:ext cx="2074590" cy="1464633"/>
            </a:xfrm>
            <a:prstGeom prst="rect">
              <a:avLst/>
            </a:prstGeom>
          </p:spPr>
          <p:txBody>
            <a:bodyPr wrap="square">
              <a:spAutoFit/>
            </a:bodyPr>
            <a:lstStyle/>
            <a:p>
              <a:pPr defTabSz="1219170">
                <a:lnSpc>
                  <a:spcPct val="125000"/>
                </a:lnSpc>
              </a:pPr>
              <a:r>
                <a:rPr lang="zh-CN" altLang="en-US" sz="1400" dirty="0">
                  <a:latin typeface="微软雅黑" panose="020B0503020204020204" pitchFamily="34" charset="-122"/>
                  <a:ea typeface="微软雅黑" panose="020B0503020204020204" pitchFamily="34" charset="-122"/>
                </a:rPr>
                <a:t>需要进行报警收敛</a:t>
              </a: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r>
                <a:rPr lang="zh-CN" altLang="en-US" sz="1400" dirty="0">
                  <a:latin typeface="微软雅黑" panose="020B0503020204020204" pitchFamily="34" charset="-122"/>
                  <a:ea typeface="微软雅黑" panose="020B0503020204020204" pitchFamily="34" charset="-122"/>
                </a:rPr>
                <a:t>难点：</a:t>
              </a: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r>
                <a:rPr lang="zh-CN" altLang="en-US" sz="1400" dirty="0">
                  <a:latin typeface="微软雅黑" panose="020B0503020204020204" pitchFamily="34" charset="-122"/>
                  <a:ea typeface="微软雅黑" panose="020B0503020204020204" pitchFamily="34" charset="-122"/>
                </a:rPr>
                <a:t>参考当时</a:t>
              </a:r>
              <a:r>
                <a:rPr lang="en-US" altLang="zh-CN" sz="1400" dirty="0" err="1">
                  <a:latin typeface="微软雅黑" panose="020B0503020204020204" pitchFamily="34" charset="-122"/>
                  <a:ea typeface="微软雅黑" panose="020B0503020204020204" pitchFamily="34" charset="-122"/>
                </a:rPr>
                <a:t>zabbix,nagios,Open</a:t>
              </a:r>
              <a:r>
                <a:rPr lang="en-US" altLang="zh-CN" sz="1400" dirty="0">
                  <a:latin typeface="微软雅黑" panose="020B0503020204020204" pitchFamily="34" charset="-122"/>
                  <a:ea typeface="微软雅黑" panose="020B0503020204020204" pitchFamily="34" charset="-122"/>
                </a:rPr>
                <a:t>-Falcon</a:t>
              </a:r>
              <a:r>
                <a:rPr lang="zh-CN" altLang="en-US" sz="1400" dirty="0">
                  <a:latin typeface="微软雅黑" panose="020B0503020204020204" pitchFamily="34" charset="-122"/>
                  <a:ea typeface="微软雅黑" panose="020B0503020204020204" pitchFamily="34" charset="-122"/>
                </a:rPr>
                <a:t>等主流监控报警系统，不能满足报警根据业务聚合的要求，不具备开发报警系统的能力</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Rectangle 106">
              <a:extLst>
                <a:ext uri="{FF2B5EF4-FFF2-40B4-BE49-F238E27FC236}">
                  <a16:creationId xmlns:a16="http://schemas.microsoft.com/office/drawing/2014/main" id="{5A7AA040-40ED-49C8-835B-DD7CE2461C53}"/>
                </a:ext>
              </a:extLst>
            </p:cNvPr>
            <p:cNvSpPr/>
            <p:nvPr/>
          </p:nvSpPr>
          <p:spPr>
            <a:xfrm>
              <a:off x="358425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思考</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5" name="Group 10">
            <a:extLst>
              <a:ext uri="{FF2B5EF4-FFF2-40B4-BE49-F238E27FC236}">
                <a16:creationId xmlns:a16="http://schemas.microsoft.com/office/drawing/2014/main" id="{E15448B8-C977-4CF7-921A-17AA7F0EC671}"/>
              </a:ext>
            </a:extLst>
          </p:cNvPr>
          <p:cNvGrpSpPr/>
          <p:nvPr/>
        </p:nvGrpSpPr>
        <p:grpSpPr>
          <a:xfrm>
            <a:off x="8558412" y="3412800"/>
            <a:ext cx="2766120" cy="956259"/>
            <a:chOff x="6312506" y="3536712"/>
            <a:chExt cx="2074590" cy="717195"/>
          </a:xfrm>
        </p:grpSpPr>
        <p:sp>
          <p:nvSpPr>
            <p:cNvPr id="16" name="Rectangle 107">
              <a:extLst>
                <a:ext uri="{FF2B5EF4-FFF2-40B4-BE49-F238E27FC236}">
                  <a16:creationId xmlns:a16="http://schemas.microsoft.com/office/drawing/2014/main" id="{61A42711-C34F-404D-9D38-551C54386276}"/>
                </a:ext>
              </a:extLst>
            </p:cNvPr>
            <p:cNvSpPr/>
            <p:nvPr/>
          </p:nvSpPr>
          <p:spPr>
            <a:xfrm>
              <a:off x="6312507" y="3799167"/>
              <a:ext cx="2074589" cy="454740"/>
            </a:xfrm>
            <a:prstGeom prst="rect">
              <a:avLst/>
            </a:prstGeom>
          </p:spPr>
          <p:txBody>
            <a:bodyPr wrap="square">
              <a:spAutoFit/>
            </a:bodyPr>
            <a:lstStyle/>
            <a:p>
              <a:pPr defTabSz="1219170">
                <a:lnSpc>
                  <a:spcPct val="125000"/>
                </a:lnSpc>
              </a:pPr>
              <a:r>
                <a:rPr lang="zh-CN" altLang="en-US" sz="1400" dirty="0">
                  <a:latin typeface="微软雅黑" panose="020B0503020204020204" pitchFamily="34" charset="-122"/>
                  <a:ea typeface="微软雅黑" panose="020B0503020204020204" pitchFamily="34" charset="-122"/>
                </a:rPr>
                <a:t>在</a:t>
              </a:r>
              <a:r>
                <a:rPr lang="en-US" altLang="zh-CN" sz="1400" dirty="0" err="1">
                  <a:latin typeface="微软雅黑" panose="020B0503020204020204" pitchFamily="34" charset="-122"/>
                  <a:ea typeface="微软雅黑" panose="020B0503020204020204" pitchFamily="34" charset="-122"/>
                </a:rPr>
                <a:t>nagios</a:t>
              </a:r>
              <a:r>
                <a:rPr lang="zh-CN" altLang="en-US" sz="1400" dirty="0">
                  <a:latin typeface="微软雅黑" panose="020B0503020204020204" pitchFamily="34" charset="-122"/>
                  <a:ea typeface="微软雅黑" panose="020B0503020204020204" pitchFamily="34" charset="-122"/>
                </a:rPr>
                <a:t>基础上，开发报警管理插件</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Rectangle 108">
              <a:extLst>
                <a:ext uri="{FF2B5EF4-FFF2-40B4-BE49-F238E27FC236}">
                  <a16:creationId xmlns:a16="http://schemas.microsoft.com/office/drawing/2014/main" id="{BF4E5115-63BA-4B96-B6CD-9E34F685E2B7}"/>
                </a:ext>
              </a:extLst>
            </p:cNvPr>
            <p:cNvSpPr/>
            <p:nvPr/>
          </p:nvSpPr>
          <p:spPr>
            <a:xfrm>
              <a:off x="631250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解决</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8" name="Group 122">
            <a:extLst>
              <a:ext uri="{FF2B5EF4-FFF2-40B4-BE49-F238E27FC236}">
                <a16:creationId xmlns:a16="http://schemas.microsoft.com/office/drawing/2014/main" id="{69375C8A-B6F9-49DE-A96F-2ED39CF1AAB7}"/>
              </a:ext>
            </a:extLst>
          </p:cNvPr>
          <p:cNvGrpSpPr/>
          <p:nvPr/>
        </p:nvGrpSpPr>
        <p:grpSpPr>
          <a:xfrm>
            <a:off x="6565903" y="2676683"/>
            <a:ext cx="2378367" cy="177900"/>
            <a:chOff x="1645223" y="3038474"/>
            <a:chExt cx="1783775" cy="133425"/>
          </a:xfrm>
          <a:solidFill>
            <a:srgbClr val="1672FB"/>
          </a:solidFill>
        </p:grpSpPr>
        <p:grpSp>
          <p:nvGrpSpPr>
            <p:cNvPr id="19" name="Group 123">
              <a:extLst>
                <a:ext uri="{FF2B5EF4-FFF2-40B4-BE49-F238E27FC236}">
                  <a16:creationId xmlns:a16="http://schemas.microsoft.com/office/drawing/2014/main" id="{68DB9729-9B6C-4B18-BB2B-345282146EA1}"/>
                </a:ext>
              </a:extLst>
            </p:cNvPr>
            <p:cNvGrpSpPr/>
            <p:nvPr/>
          </p:nvGrpSpPr>
          <p:grpSpPr>
            <a:xfrm>
              <a:off x="1714496" y="3038474"/>
              <a:ext cx="1714502" cy="133425"/>
              <a:chOff x="1714496" y="3038474"/>
              <a:chExt cx="1714502" cy="133425"/>
            </a:xfrm>
            <a:grpFill/>
          </p:grpSpPr>
          <p:cxnSp>
            <p:nvCxnSpPr>
              <p:cNvPr id="21" name="Straight Connector 125">
                <a:extLst>
                  <a:ext uri="{FF2B5EF4-FFF2-40B4-BE49-F238E27FC236}">
                    <a16:creationId xmlns:a16="http://schemas.microsoft.com/office/drawing/2014/main" id="{95E9AB84-FDDC-48E4-BDDB-DBC6CFDD89A9}"/>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2" name="Freeform 16">
                <a:extLst>
                  <a:ext uri="{FF2B5EF4-FFF2-40B4-BE49-F238E27FC236}">
                    <a16:creationId xmlns:a16="http://schemas.microsoft.com/office/drawing/2014/main" id="{162155DD-73C7-4A80-8CC4-161BC5420A4B}"/>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0" name="Oval 124">
              <a:extLst>
                <a:ext uri="{FF2B5EF4-FFF2-40B4-BE49-F238E27FC236}">
                  <a16:creationId xmlns:a16="http://schemas.microsoft.com/office/drawing/2014/main" id="{AB244D84-C517-4BE7-9601-357A5CAB16E8}"/>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23" name="Group 138">
            <a:extLst>
              <a:ext uri="{FF2B5EF4-FFF2-40B4-BE49-F238E27FC236}">
                <a16:creationId xmlns:a16="http://schemas.microsoft.com/office/drawing/2014/main" id="{1381784C-3FB9-40B8-A18D-FB7DE3232962}"/>
              </a:ext>
            </a:extLst>
          </p:cNvPr>
          <p:cNvGrpSpPr/>
          <p:nvPr/>
        </p:nvGrpSpPr>
        <p:grpSpPr>
          <a:xfrm>
            <a:off x="876303" y="2676683"/>
            <a:ext cx="838399" cy="177900"/>
            <a:chOff x="2800199" y="3038474"/>
            <a:chExt cx="628799" cy="133425"/>
          </a:xfrm>
          <a:solidFill>
            <a:srgbClr val="1672FB"/>
          </a:solidFill>
        </p:grpSpPr>
        <p:cxnSp>
          <p:nvCxnSpPr>
            <p:cNvPr id="24" name="Straight Connector 140">
              <a:extLst>
                <a:ext uri="{FF2B5EF4-FFF2-40B4-BE49-F238E27FC236}">
                  <a16:creationId xmlns:a16="http://schemas.microsoft.com/office/drawing/2014/main" id="{8B332EA8-AF14-4505-8B8F-15B8413D3D62}"/>
                </a:ext>
              </a:extLst>
            </p:cNvPr>
            <p:cNvCxnSpPr/>
            <p:nvPr/>
          </p:nvCxnSpPr>
          <p:spPr>
            <a:xfrm>
              <a:off x="2800199" y="3105505"/>
              <a:ext cx="602931" cy="0"/>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5" name="Freeform 16">
              <a:extLst>
                <a:ext uri="{FF2B5EF4-FFF2-40B4-BE49-F238E27FC236}">
                  <a16:creationId xmlns:a16="http://schemas.microsoft.com/office/drawing/2014/main" id="{A9E55F4A-2031-4FE4-A72E-7F334B64352C}"/>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7" name="Freeform 11">
            <a:extLst>
              <a:ext uri="{FF2B5EF4-FFF2-40B4-BE49-F238E27FC236}">
                <a16:creationId xmlns:a16="http://schemas.microsoft.com/office/drawing/2014/main" id="{C82FC4D8-ADA5-4996-8876-CBD8E3C9DB7B}"/>
              </a:ext>
            </a:extLst>
          </p:cNvPr>
          <p:cNvSpPr>
            <a:spLocks noEditPoints="1"/>
          </p:cNvSpPr>
          <p:nvPr/>
        </p:nvSpPr>
        <p:spPr bwMode="auto">
          <a:xfrm>
            <a:off x="5599560" y="2188534"/>
            <a:ext cx="915765" cy="1061833"/>
          </a:xfrm>
          <a:custGeom>
            <a:avLst/>
            <a:gdLst>
              <a:gd name="T0" fmla="*/ 229 w 443"/>
              <a:gd name="T1" fmla="*/ 257 h 514"/>
              <a:gd name="T2" fmla="*/ 236 w 443"/>
              <a:gd name="T3" fmla="*/ 252 h 514"/>
              <a:gd name="T4" fmla="*/ 268 w 443"/>
              <a:gd name="T5" fmla="*/ 191 h 514"/>
              <a:gd name="T6" fmla="*/ 229 w 443"/>
              <a:gd name="T7" fmla="*/ 191 h 514"/>
              <a:gd name="T8" fmla="*/ 229 w 443"/>
              <a:gd name="T9" fmla="*/ 257 h 514"/>
              <a:gd name="T10" fmla="*/ 167 w 443"/>
              <a:gd name="T11" fmla="*/ 113 h 514"/>
              <a:gd name="T12" fmla="*/ 167 w 443"/>
              <a:gd name="T13" fmla="*/ 265 h 514"/>
              <a:gd name="T14" fmla="*/ 212 w 443"/>
              <a:gd name="T15" fmla="*/ 264 h 514"/>
              <a:gd name="T16" fmla="*/ 212 w 443"/>
              <a:gd name="T17" fmla="*/ 113 h 514"/>
              <a:gd name="T18" fmla="*/ 167 w 443"/>
              <a:gd name="T19" fmla="*/ 113 h 514"/>
              <a:gd name="T20" fmla="*/ 125 w 443"/>
              <a:gd name="T21" fmla="*/ 236 h 514"/>
              <a:gd name="T22" fmla="*/ 150 w 443"/>
              <a:gd name="T23" fmla="*/ 258 h 514"/>
              <a:gd name="T24" fmla="*/ 150 w 443"/>
              <a:gd name="T25" fmla="*/ 155 h 514"/>
              <a:gd name="T26" fmla="*/ 117 w 443"/>
              <a:gd name="T27" fmla="*/ 155 h 514"/>
              <a:gd name="T28" fmla="*/ 125 w 443"/>
              <a:gd name="T29" fmla="*/ 236 h 514"/>
              <a:gd name="T30" fmla="*/ 428 w 443"/>
              <a:gd name="T31" fmla="*/ 431 h 514"/>
              <a:gd name="T32" fmla="*/ 371 w 443"/>
              <a:gd name="T33" fmla="*/ 354 h 514"/>
              <a:gd name="T34" fmla="*/ 329 w 443"/>
              <a:gd name="T35" fmla="*/ 335 h 514"/>
              <a:gd name="T36" fmla="*/ 326 w 443"/>
              <a:gd name="T37" fmla="*/ 326 h 514"/>
              <a:gd name="T38" fmla="*/ 317 w 443"/>
              <a:gd name="T39" fmla="*/ 314 h 514"/>
              <a:gd name="T40" fmla="*/ 305 w 443"/>
              <a:gd name="T41" fmla="*/ 308 h 514"/>
              <a:gd name="T42" fmla="*/ 323 w 443"/>
              <a:gd name="T43" fmla="*/ 90 h 514"/>
              <a:gd name="T44" fmla="*/ 90 w 443"/>
              <a:gd name="T45" fmla="*/ 55 h 514"/>
              <a:gd name="T46" fmla="*/ 55 w 443"/>
              <a:gd name="T47" fmla="*/ 288 h 514"/>
              <a:gd name="T48" fmla="*/ 269 w 443"/>
              <a:gd name="T49" fmla="*/ 335 h 514"/>
              <a:gd name="T50" fmla="*/ 271 w 443"/>
              <a:gd name="T51" fmla="*/ 348 h 514"/>
              <a:gd name="T52" fmla="*/ 280 w 443"/>
              <a:gd name="T53" fmla="*/ 360 h 514"/>
              <a:gd name="T54" fmla="*/ 288 w 443"/>
              <a:gd name="T55" fmla="*/ 365 h 514"/>
              <a:gd name="T56" fmla="*/ 294 w 443"/>
              <a:gd name="T57" fmla="*/ 411 h 514"/>
              <a:gd name="T58" fmla="*/ 351 w 443"/>
              <a:gd name="T59" fmla="*/ 488 h 514"/>
              <a:gd name="T60" fmla="*/ 418 w 443"/>
              <a:gd name="T61" fmla="*/ 498 h 514"/>
              <a:gd name="T62" fmla="*/ 428 w 443"/>
              <a:gd name="T63" fmla="*/ 431 h 514"/>
              <a:gd name="T64" fmla="*/ 250 w 443"/>
              <a:gd name="T65" fmla="*/ 271 h 514"/>
              <a:gd name="T66" fmla="*/ 106 w 443"/>
              <a:gd name="T67" fmla="*/ 250 h 514"/>
              <a:gd name="T68" fmla="*/ 128 w 443"/>
              <a:gd name="T69" fmla="*/ 106 h 514"/>
              <a:gd name="T70" fmla="*/ 271 w 443"/>
              <a:gd name="T71" fmla="*/ 128 h 514"/>
              <a:gd name="T72" fmla="*/ 250 w 443"/>
              <a:gd name="T73" fmla="*/ 271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3" h="514">
                <a:moveTo>
                  <a:pt x="229" y="257"/>
                </a:moveTo>
                <a:cubicBezTo>
                  <a:pt x="231" y="256"/>
                  <a:pt x="234" y="254"/>
                  <a:pt x="236" y="252"/>
                </a:cubicBezTo>
                <a:cubicBezTo>
                  <a:pt x="256" y="237"/>
                  <a:pt x="267" y="215"/>
                  <a:pt x="268" y="191"/>
                </a:cubicBezTo>
                <a:cubicBezTo>
                  <a:pt x="229" y="191"/>
                  <a:pt x="229" y="191"/>
                  <a:pt x="229" y="191"/>
                </a:cubicBezTo>
                <a:lnTo>
                  <a:pt x="229" y="257"/>
                </a:lnTo>
                <a:close/>
                <a:moveTo>
                  <a:pt x="167" y="113"/>
                </a:moveTo>
                <a:cubicBezTo>
                  <a:pt x="167" y="265"/>
                  <a:pt x="167" y="265"/>
                  <a:pt x="167" y="265"/>
                </a:cubicBezTo>
                <a:cubicBezTo>
                  <a:pt x="182" y="269"/>
                  <a:pt x="197" y="269"/>
                  <a:pt x="212" y="264"/>
                </a:cubicBezTo>
                <a:cubicBezTo>
                  <a:pt x="212" y="113"/>
                  <a:pt x="212" y="113"/>
                  <a:pt x="212" y="113"/>
                </a:cubicBezTo>
                <a:cubicBezTo>
                  <a:pt x="197" y="109"/>
                  <a:pt x="182" y="109"/>
                  <a:pt x="167" y="113"/>
                </a:cubicBezTo>
                <a:close/>
                <a:moveTo>
                  <a:pt x="125" y="236"/>
                </a:moveTo>
                <a:cubicBezTo>
                  <a:pt x="132" y="245"/>
                  <a:pt x="141" y="252"/>
                  <a:pt x="150" y="258"/>
                </a:cubicBezTo>
                <a:cubicBezTo>
                  <a:pt x="150" y="155"/>
                  <a:pt x="150" y="155"/>
                  <a:pt x="150" y="155"/>
                </a:cubicBezTo>
                <a:cubicBezTo>
                  <a:pt x="117" y="155"/>
                  <a:pt x="117" y="155"/>
                  <a:pt x="117" y="155"/>
                </a:cubicBezTo>
                <a:cubicBezTo>
                  <a:pt x="105" y="181"/>
                  <a:pt x="107" y="212"/>
                  <a:pt x="125" y="236"/>
                </a:cubicBezTo>
                <a:close/>
                <a:moveTo>
                  <a:pt x="428" y="431"/>
                </a:moveTo>
                <a:cubicBezTo>
                  <a:pt x="371" y="354"/>
                  <a:pt x="371" y="354"/>
                  <a:pt x="371" y="354"/>
                </a:cubicBezTo>
                <a:cubicBezTo>
                  <a:pt x="361" y="341"/>
                  <a:pt x="345" y="334"/>
                  <a:pt x="329" y="335"/>
                </a:cubicBezTo>
                <a:cubicBezTo>
                  <a:pt x="329" y="332"/>
                  <a:pt x="328" y="328"/>
                  <a:pt x="326" y="326"/>
                </a:cubicBezTo>
                <a:cubicBezTo>
                  <a:pt x="317" y="314"/>
                  <a:pt x="317" y="314"/>
                  <a:pt x="317" y="314"/>
                </a:cubicBezTo>
                <a:cubicBezTo>
                  <a:pt x="315" y="310"/>
                  <a:pt x="310" y="308"/>
                  <a:pt x="305" y="308"/>
                </a:cubicBezTo>
                <a:cubicBezTo>
                  <a:pt x="364" y="251"/>
                  <a:pt x="373" y="157"/>
                  <a:pt x="323" y="90"/>
                </a:cubicBezTo>
                <a:cubicBezTo>
                  <a:pt x="268" y="16"/>
                  <a:pt x="164" y="0"/>
                  <a:pt x="90" y="55"/>
                </a:cubicBezTo>
                <a:cubicBezTo>
                  <a:pt x="16" y="110"/>
                  <a:pt x="0" y="214"/>
                  <a:pt x="55" y="288"/>
                </a:cubicBezTo>
                <a:cubicBezTo>
                  <a:pt x="105" y="356"/>
                  <a:pt x="197" y="375"/>
                  <a:pt x="269" y="335"/>
                </a:cubicBezTo>
                <a:cubicBezTo>
                  <a:pt x="268" y="340"/>
                  <a:pt x="268" y="345"/>
                  <a:pt x="271" y="348"/>
                </a:cubicBezTo>
                <a:cubicBezTo>
                  <a:pt x="280" y="360"/>
                  <a:pt x="280" y="360"/>
                  <a:pt x="280" y="360"/>
                </a:cubicBezTo>
                <a:cubicBezTo>
                  <a:pt x="282" y="363"/>
                  <a:pt x="285" y="364"/>
                  <a:pt x="288" y="365"/>
                </a:cubicBezTo>
                <a:cubicBezTo>
                  <a:pt x="282" y="380"/>
                  <a:pt x="284" y="397"/>
                  <a:pt x="294" y="411"/>
                </a:cubicBezTo>
                <a:cubicBezTo>
                  <a:pt x="351" y="488"/>
                  <a:pt x="351" y="488"/>
                  <a:pt x="351" y="488"/>
                </a:cubicBezTo>
                <a:cubicBezTo>
                  <a:pt x="367" y="509"/>
                  <a:pt x="397" y="514"/>
                  <a:pt x="418" y="498"/>
                </a:cubicBezTo>
                <a:cubicBezTo>
                  <a:pt x="439" y="482"/>
                  <a:pt x="443" y="452"/>
                  <a:pt x="428" y="431"/>
                </a:cubicBezTo>
                <a:close/>
                <a:moveTo>
                  <a:pt x="250" y="271"/>
                </a:moveTo>
                <a:cubicBezTo>
                  <a:pt x="204" y="305"/>
                  <a:pt x="140" y="296"/>
                  <a:pt x="106" y="250"/>
                </a:cubicBezTo>
                <a:cubicBezTo>
                  <a:pt x="73" y="204"/>
                  <a:pt x="82" y="140"/>
                  <a:pt x="128" y="106"/>
                </a:cubicBezTo>
                <a:cubicBezTo>
                  <a:pt x="173" y="73"/>
                  <a:pt x="238" y="82"/>
                  <a:pt x="271" y="128"/>
                </a:cubicBezTo>
                <a:cubicBezTo>
                  <a:pt x="305" y="173"/>
                  <a:pt x="296" y="238"/>
                  <a:pt x="250" y="271"/>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Freeform 21">
            <a:extLst>
              <a:ext uri="{FF2B5EF4-FFF2-40B4-BE49-F238E27FC236}">
                <a16:creationId xmlns:a16="http://schemas.microsoft.com/office/drawing/2014/main" id="{A084B33E-6CC0-4A3D-8128-E0673CBC962F}"/>
              </a:ext>
            </a:extLst>
          </p:cNvPr>
          <p:cNvSpPr>
            <a:spLocks/>
          </p:cNvSpPr>
          <p:nvPr/>
        </p:nvSpPr>
        <p:spPr bwMode="auto">
          <a:xfrm>
            <a:off x="9292977" y="2325510"/>
            <a:ext cx="1133724" cy="737276"/>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Shape 3627">
            <a:extLst>
              <a:ext uri="{FF2B5EF4-FFF2-40B4-BE49-F238E27FC236}">
                <a16:creationId xmlns:a16="http://schemas.microsoft.com/office/drawing/2014/main" id="{2547E67D-BABC-4135-817A-2CC9FBA4629F}"/>
              </a:ext>
            </a:extLst>
          </p:cNvPr>
          <p:cNvSpPr/>
          <p:nvPr/>
        </p:nvSpPr>
        <p:spPr>
          <a:xfrm>
            <a:off x="1730789" y="2188533"/>
            <a:ext cx="1359304" cy="1235731"/>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1672FB"/>
          </a:solidFill>
          <a:ln w="12700">
            <a:miter lim="400000"/>
          </a:ln>
        </p:spPr>
        <p:txBody>
          <a:bodyPr lIns="38100" tIns="38100" rIns="38100" bIns="38100" anchor="ctr"/>
          <a:lstStyle/>
          <a:p>
            <a:pPr defTabSz="914400"/>
            <a:endParaRPr dirty="0">
              <a:solidFill>
                <a:srgbClr val="000000"/>
              </a:solidFill>
              <a:latin typeface="微软雅黑"/>
              <a:ea typeface="字魂5号-无外润黑体"/>
              <a:sym typeface="微软雅黑"/>
            </a:endParaRPr>
          </a:p>
        </p:txBody>
      </p:sp>
    </p:spTree>
    <p:extLst>
      <p:ext uri="{BB962C8B-B14F-4D97-AF65-F5344CB8AC3E}">
        <p14:creationId xmlns:p14="http://schemas.microsoft.com/office/powerpoint/2010/main" val="40176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思考与决策</a:t>
            </a:r>
          </a:p>
        </p:txBody>
      </p:sp>
      <p:grpSp>
        <p:nvGrpSpPr>
          <p:cNvPr id="4" name="Group 7">
            <a:extLst>
              <a:ext uri="{FF2B5EF4-FFF2-40B4-BE49-F238E27FC236}">
                <a16:creationId xmlns:a16="http://schemas.microsoft.com/office/drawing/2014/main" id="{7957E7F6-E788-4A8A-BB36-3444C5A1B96D}"/>
              </a:ext>
            </a:extLst>
          </p:cNvPr>
          <p:cNvGrpSpPr/>
          <p:nvPr/>
        </p:nvGrpSpPr>
        <p:grpSpPr>
          <a:xfrm>
            <a:off x="1795314" y="3400985"/>
            <a:ext cx="2641601" cy="759310"/>
            <a:chOff x="808624" y="3458433"/>
            <a:chExt cx="1981201" cy="569482"/>
          </a:xfrm>
        </p:grpSpPr>
        <p:sp>
          <p:nvSpPr>
            <p:cNvPr id="5" name="Rectangle 29">
              <a:extLst>
                <a:ext uri="{FF2B5EF4-FFF2-40B4-BE49-F238E27FC236}">
                  <a16:creationId xmlns:a16="http://schemas.microsoft.com/office/drawing/2014/main" id="{7189D5FB-05A5-476C-8EA3-E157BB0D16EF}"/>
                </a:ext>
              </a:extLst>
            </p:cNvPr>
            <p:cNvSpPr/>
            <p:nvPr/>
          </p:nvSpPr>
          <p:spPr>
            <a:xfrm>
              <a:off x="808625" y="3781213"/>
              <a:ext cx="1981200" cy="246702"/>
            </a:xfrm>
            <a:prstGeom prst="rect">
              <a:avLst/>
            </a:prstGeom>
          </p:spPr>
          <p:txBody>
            <a:bodyPr wrap="square">
              <a:spAutoFit/>
            </a:bodyPr>
            <a:lstStyle/>
            <a:p>
              <a:pPr defTabSz="1219170">
                <a:lnSpc>
                  <a:spcPct val="120000"/>
                </a:lnSpc>
              </a:pPr>
              <a:r>
                <a:rPr lang="zh-CN" altLang="en-US" sz="1400" b="1" dirty="0">
                  <a:latin typeface="字魂105号-简雅黑" panose="00000500000000000000" pitchFamily="2" charset="-122"/>
                  <a:ea typeface="字魂105号-简雅黑" panose="00000500000000000000" pitchFamily="2" charset="-122"/>
                  <a:sym typeface="字魂105号-简雅黑" panose="00000500000000000000" pitchFamily="2" charset="-122"/>
                </a:rPr>
                <a:t>应用隔离</a:t>
              </a:r>
              <a:endParaRPr lang="en-US" altLang="zh-CN" sz="14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 name="Rectangle 30">
              <a:extLst>
                <a:ext uri="{FF2B5EF4-FFF2-40B4-BE49-F238E27FC236}">
                  <a16:creationId xmlns:a16="http://schemas.microsoft.com/office/drawing/2014/main" id="{5B2BF5F7-F642-4BBB-B21A-1DBCAF3D41BC}"/>
                </a:ext>
              </a:extLst>
            </p:cNvPr>
            <p:cNvSpPr/>
            <p:nvPr/>
          </p:nvSpPr>
          <p:spPr>
            <a:xfrm>
              <a:off x="808624" y="3458433"/>
              <a:ext cx="1981201" cy="322781"/>
            </a:xfrm>
            <a:prstGeom prst="rect">
              <a:avLst/>
            </a:prstGeom>
          </p:spPr>
          <p:txBody>
            <a:bodyPr wrap="square">
              <a:spAutoFit/>
            </a:bodyPr>
            <a:lstStyle/>
            <a:p>
              <a:pPr defTabSz="1219170">
                <a:lnSpc>
                  <a:spcPct val="120000"/>
                </a:lnSpc>
              </a:pPr>
              <a:r>
                <a:rPr lang="zh-CN" altLang="en-US" sz="2000" dirty="0">
                  <a:latin typeface="字魂105号-简雅黑" panose="00000500000000000000" pitchFamily="2" charset="-122"/>
                  <a:ea typeface="字魂105号-简雅黑" panose="00000500000000000000" pitchFamily="2" charset="-122"/>
                  <a:sym typeface="字魂105号-简雅黑" panose="00000500000000000000" pitchFamily="2" charset="-122"/>
                </a:rPr>
                <a:t>问题</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 name="Group 2061">
            <a:extLst>
              <a:ext uri="{FF2B5EF4-FFF2-40B4-BE49-F238E27FC236}">
                <a16:creationId xmlns:a16="http://schemas.microsoft.com/office/drawing/2014/main" id="{4A8AAAF4-804B-45DB-BC59-38F981DC03B1}"/>
              </a:ext>
            </a:extLst>
          </p:cNvPr>
          <p:cNvGrpSpPr/>
          <p:nvPr/>
        </p:nvGrpSpPr>
        <p:grpSpPr>
          <a:xfrm>
            <a:off x="3069933" y="2676683"/>
            <a:ext cx="2378367" cy="177900"/>
            <a:chOff x="1645223" y="3038474"/>
            <a:chExt cx="1783775" cy="133425"/>
          </a:xfrm>
          <a:solidFill>
            <a:srgbClr val="1672FB"/>
          </a:solidFill>
        </p:grpSpPr>
        <p:grpSp>
          <p:nvGrpSpPr>
            <p:cNvPr id="8" name="Group 2060">
              <a:extLst>
                <a:ext uri="{FF2B5EF4-FFF2-40B4-BE49-F238E27FC236}">
                  <a16:creationId xmlns:a16="http://schemas.microsoft.com/office/drawing/2014/main" id="{E25698CE-1117-4B7E-8CFE-D99DE60182CE}"/>
                </a:ext>
              </a:extLst>
            </p:cNvPr>
            <p:cNvGrpSpPr/>
            <p:nvPr/>
          </p:nvGrpSpPr>
          <p:grpSpPr>
            <a:xfrm>
              <a:off x="1714496" y="3038474"/>
              <a:ext cx="1714502" cy="133425"/>
              <a:chOff x="1714496" y="3038474"/>
              <a:chExt cx="1714502" cy="133425"/>
            </a:xfrm>
            <a:grpFill/>
          </p:grpSpPr>
          <p:cxnSp>
            <p:nvCxnSpPr>
              <p:cNvPr id="10" name="Straight Connector 94">
                <a:extLst>
                  <a:ext uri="{FF2B5EF4-FFF2-40B4-BE49-F238E27FC236}">
                    <a16:creationId xmlns:a16="http://schemas.microsoft.com/office/drawing/2014/main" id="{4AAB6182-1B66-4B35-8250-D79A7BCE3C9D}"/>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ECEF1F7-6597-4AF7-961B-E28FA2E5ADDD}"/>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 name="Oval 93">
              <a:extLst>
                <a:ext uri="{FF2B5EF4-FFF2-40B4-BE49-F238E27FC236}">
                  <a16:creationId xmlns:a16="http://schemas.microsoft.com/office/drawing/2014/main" id="{0AD672A9-B02D-4A58-8928-4B4E5B78B593}"/>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2" name="Group 8">
            <a:extLst>
              <a:ext uri="{FF2B5EF4-FFF2-40B4-BE49-F238E27FC236}">
                <a16:creationId xmlns:a16="http://schemas.microsoft.com/office/drawing/2014/main" id="{8C0B0583-0017-43B2-8669-07EF48B5AF40}"/>
              </a:ext>
            </a:extLst>
          </p:cNvPr>
          <p:cNvGrpSpPr/>
          <p:nvPr/>
        </p:nvGrpSpPr>
        <p:grpSpPr>
          <a:xfrm>
            <a:off x="4920744" y="3448788"/>
            <a:ext cx="2641601" cy="2841391"/>
            <a:chOff x="3584256" y="3536712"/>
            <a:chExt cx="1981201" cy="2131045"/>
          </a:xfrm>
        </p:grpSpPr>
        <p:sp>
          <p:nvSpPr>
            <p:cNvPr id="13" name="Rectangle 105">
              <a:extLst>
                <a:ext uri="{FF2B5EF4-FFF2-40B4-BE49-F238E27FC236}">
                  <a16:creationId xmlns:a16="http://schemas.microsoft.com/office/drawing/2014/main" id="{84E1DAA1-4BD9-4AA9-9117-E4ED71223642}"/>
                </a:ext>
              </a:extLst>
            </p:cNvPr>
            <p:cNvSpPr/>
            <p:nvPr/>
          </p:nvSpPr>
          <p:spPr>
            <a:xfrm>
              <a:off x="3584257" y="3799167"/>
              <a:ext cx="1981200" cy="1868590"/>
            </a:xfrm>
            <a:prstGeom prst="rect">
              <a:avLst/>
            </a:prstGeom>
          </p:spPr>
          <p:txBody>
            <a:bodyPr wrap="square">
              <a:spAutoFit/>
            </a:bodyPr>
            <a:lstStyle/>
            <a:p>
              <a:pPr defTabSz="1219170">
                <a:lnSpc>
                  <a:spcPct val="125000"/>
                </a:lnSpc>
              </a:pPr>
              <a:r>
                <a:rPr lang="zh-CN" altLang="en-US" sz="1400" dirty="0">
                  <a:latin typeface="微软雅黑" panose="020B0503020204020204" pitchFamily="34" charset="-122"/>
                  <a:ea typeface="微软雅黑" panose="020B0503020204020204" pitchFamily="34" charset="-122"/>
                </a:rPr>
                <a:t>可选择的方案有：</a:t>
              </a:r>
              <a:endParaRPr lang="en-US" altLang="zh-CN" sz="1400" dirty="0">
                <a:latin typeface="微软雅黑" panose="020B0503020204020204" pitchFamily="34" charset="-122"/>
                <a:ea typeface="微软雅黑" panose="020B0503020204020204" pitchFamily="34" charset="-122"/>
              </a:endParaRPr>
            </a:p>
            <a:p>
              <a:pPr marL="342900" indent="-342900" defTabSz="1219170">
                <a:lnSpc>
                  <a:spcPct val="125000"/>
                </a:lnSpc>
                <a:buFont typeface="+mj-lt"/>
                <a:buAutoNum type="arabicPeriod"/>
              </a:pPr>
              <a:r>
                <a:rPr lang="zh-CN" altLang="en-US" sz="1400" dirty="0">
                  <a:latin typeface="微软雅黑" panose="020B0503020204020204" pitchFamily="34" charset="-122"/>
                  <a:ea typeface="微软雅黑" panose="020B0503020204020204" pitchFamily="34" charset="-122"/>
                </a:rPr>
                <a:t>按物理机单独分布  </a:t>
              </a:r>
              <a:endParaRPr lang="en-US" altLang="zh-CN" sz="1400" dirty="0">
                <a:latin typeface="微软雅黑" panose="020B0503020204020204" pitchFamily="34" charset="-122"/>
                <a:ea typeface="微软雅黑" panose="020B0503020204020204" pitchFamily="34" charset="-122"/>
              </a:endParaRPr>
            </a:p>
            <a:p>
              <a:pPr marL="342900" indent="-342900" defTabSz="1219170">
                <a:lnSpc>
                  <a:spcPct val="125000"/>
                </a:lnSpc>
                <a:buFont typeface="+mj-lt"/>
                <a:buAutoNum type="arabicPeriod"/>
              </a:pPr>
              <a:r>
                <a:rPr lang="zh-CN" altLang="en-US" sz="1400" dirty="0">
                  <a:latin typeface="微软雅黑" panose="020B0503020204020204" pitchFamily="34" charset="-122"/>
                  <a:ea typeface="微软雅黑" panose="020B0503020204020204" pitchFamily="34" charset="-122"/>
                </a:rPr>
                <a:t>多个</a:t>
              </a:r>
              <a:r>
                <a:rPr lang="en-US" altLang="zh-CN" sz="1400" dirty="0">
                  <a:latin typeface="微软雅黑" panose="020B0503020204020204" pitchFamily="34" charset="-122"/>
                  <a:ea typeface="微软雅黑" panose="020B0503020204020204" pitchFamily="34" charset="-122"/>
                </a:rPr>
                <a:t>web</a:t>
              </a:r>
              <a:r>
                <a:rPr lang="zh-CN" altLang="en-US" sz="1400" dirty="0">
                  <a:latin typeface="微软雅黑" panose="020B0503020204020204" pitchFamily="34" charset="-122"/>
                  <a:ea typeface="微软雅黑" panose="020B0503020204020204" pitchFamily="34" charset="-122"/>
                </a:rPr>
                <a:t>容器 </a:t>
              </a:r>
              <a:endParaRPr lang="en-US" altLang="zh-CN" sz="1400" dirty="0">
                <a:latin typeface="微软雅黑" panose="020B0503020204020204" pitchFamily="34" charset="-122"/>
                <a:ea typeface="微软雅黑" panose="020B0503020204020204" pitchFamily="34" charset="-122"/>
              </a:endParaRPr>
            </a:p>
            <a:p>
              <a:pPr marL="342900" indent="-342900" defTabSz="1219170">
                <a:lnSpc>
                  <a:spcPct val="125000"/>
                </a:lnSpc>
                <a:buFont typeface="+mj-lt"/>
                <a:buAutoNum type="arabicPeriod"/>
              </a:pPr>
              <a:r>
                <a:rPr lang="zh-CN" altLang="en-US" sz="1400" dirty="0">
                  <a:latin typeface="微软雅黑" panose="020B0503020204020204" pitchFamily="34" charset="-122"/>
                  <a:ea typeface="微软雅黑" panose="020B0503020204020204" pitchFamily="34" charset="-122"/>
                </a:rPr>
                <a:t>上云  </a:t>
              </a:r>
              <a:endParaRPr lang="en-US" altLang="zh-CN" sz="1400" dirty="0">
                <a:latin typeface="微软雅黑" panose="020B0503020204020204" pitchFamily="34" charset="-122"/>
                <a:ea typeface="微软雅黑" panose="020B0503020204020204" pitchFamily="34" charset="-122"/>
              </a:endParaRPr>
            </a:p>
            <a:p>
              <a:pPr marL="342900" indent="-342900" defTabSz="1219170">
                <a:lnSpc>
                  <a:spcPct val="125000"/>
                </a:lnSpc>
                <a:buFont typeface="+mj-lt"/>
                <a:buAutoNum type="arabicPeriod"/>
              </a:pPr>
              <a:r>
                <a:rPr lang="zh-CN" altLang="en-US" sz="1400" dirty="0">
                  <a:latin typeface="微软雅黑" panose="020B0503020204020204" pitchFamily="34" charset="-122"/>
                  <a:ea typeface="微软雅黑" panose="020B0503020204020204" pitchFamily="34" charset="-122"/>
                </a:rPr>
                <a:t>虚拟化 </a:t>
              </a: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endParaRPr lang="en-US" altLang="zh-CN" sz="1400" dirty="0">
                <a:latin typeface="微软雅黑" panose="020B0503020204020204" pitchFamily="34" charset="-122"/>
                <a:ea typeface="微软雅黑" panose="020B0503020204020204" pitchFamily="34" charset="-122"/>
              </a:endParaRPr>
            </a:p>
            <a:p>
              <a:pPr defTabSz="1219170">
                <a:lnSpc>
                  <a:spcPct val="125000"/>
                </a:lnSpc>
              </a:pPr>
              <a:r>
                <a:rPr lang="zh-CN" altLang="en-US" sz="1400" dirty="0">
                  <a:latin typeface="微软雅黑" panose="020B0503020204020204" pitchFamily="34" charset="-122"/>
                  <a:ea typeface="微软雅黑" panose="020B0503020204020204" pitchFamily="34" charset="-122"/>
                </a:rPr>
                <a:t>难点：虚拟化能同时解决隔离、成本、资源利用率几个问题，但复杂度较高</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Rectangle 106">
              <a:extLst>
                <a:ext uri="{FF2B5EF4-FFF2-40B4-BE49-F238E27FC236}">
                  <a16:creationId xmlns:a16="http://schemas.microsoft.com/office/drawing/2014/main" id="{5A7AA040-40ED-49C8-835B-DD7CE2461C53}"/>
                </a:ext>
              </a:extLst>
            </p:cNvPr>
            <p:cNvSpPr/>
            <p:nvPr/>
          </p:nvSpPr>
          <p:spPr>
            <a:xfrm>
              <a:off x="358425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思考</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5" name="Group 10">
            <a:extLst>
              <a:ext uri="{FF2B5EF4-FFF2-40B4-BE49-F238E27FC236}">
                <a16:creationId xmlns:a16="http://schemas.microsoft.com/office/drawing/2014/main" id="{E15448B8-C977-4CF7-921A-17AA7F0EC671}"/>
              </a:ext>
            </a:extLst>
          </p:cNvPr>
          <p:cNvGrpSpPr/>
          <p:nvPr/>
        </p:nvGrpSpPr>
        <p:grpSpPr>
          <a:xfrm>
            <a:off x="8558412" y="3412798"/>
            <a:ext cx="2766120" cy="686955"/>
            <a:chOff x="6312506" y="3536712"/>
            <a:chExt cx="2074590" cy="515217"/>
          </a:xfrm>
        </p:grpSpPr>
        <p:sp>
          <p:nvSpPr>
            <p:cNvPr id="16" name="Rectangle 107">
              <a:extLst>
                <a:ext uri="{FF2B5EF4-FFF2-40B4-BE49-F238E27FC236}">
                  <a16:creationId xmlns:a16="http://schemas.microsoft.com/office/drawing/2014/main" id="{61A42711-C34F-404D-9D38-551C54386276}"/>
                </a:ext>
              </a:extLst>
            </p:cNvPr>
            <p:cNvSpPr/>
            <p:nvPr/>
          </p:nvSpPr>
          <p:spPr>
            <a:xfrm>
              <a:off x="6312507" y="3799167"/>
              <a:ext cx="2074589" cy="252762"/>
            </a:xfrm>
            <a:prstGeom prst="rect">
              <a:avLst/>
            </a:prstGeom>
          </p:spPr>
          <p:txBody>
            <a:bodyPr wrap="square">
              <a:spAutoFit/>
            </a:bodyPr>
            <a:lstStyle/>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逐步虚拟化</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Rectangle 108">
              <a:extLst>
                <a:ext uri="{FF2B5EF4-FFF2-40B4-BE49-F238E27FC236}">
                  <a16:creationId xmlns:a16="http://schemas.microsoft.com/office/drawing/2014/main" id="{BF4E5115-63BA-4B96-B6CD-9E34F685E2B7}"/>
                </a:ext>
              </a:extLst>
            </p:cNvPr>
            <p:cNvSpPr/>
            <p:nvPr/>
          </p:nvSpPr>
          <p:spPr>
            <a:xfrm>
              <a:off x="631250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解决</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8" name="Group 122">
            <a:extLst>
              <a:ext uri="{FF2B5EF4-FFF2-40B4-BE49-F238E27FC236}">
                <a16:creationId xmlns:a16="http://schemas.microsoft.com/office/drawing/2014/main" id="{69375C8A-B6F9-49DE-A96F-2ED39CF1AAB7}"/>
              </a:ext>
            </a:extLst>
          </p:cNvPr>
          <p:cNvGrpSpPr/>
          <p:nvPr/>
        </p:nvGrpSpPr>
        <p:grpSpPr>
          <a:xfrm>
            <a:off x="6565903" y="2676683"/>
            <a:ext cx="2378367" cy="177900"/>
            <a:chOff x="1645223" y="3038474"/>
            <a:chExt cx="1783775" cy="133425"/>
          </a:xfrm>
          <a:solidFill>
            <a:srgbClr val="1672FB"/>
          </a:solidFill>
        </p:grpSpPr>
        <p:grpSp>
          <p:nvGrpSpPr>
            <p:cNvPr id="19" name="Group 123">
              <a:extLst>
                <a:ext uri="{FF2B5EF4-FFF2-40B4-BE49-F238E27FC236}">
                  <a16:creationId xmlns:a16="http://schemas.microsoft.com/office/drawing/2014/main" id="{68DB9729-9B6C-4B18-BB2B-345282146EA1}"/>
                </a:ext>
              </a:extLst>
            </p:cNvPr>
            <p:cNvGrpSpPr/>
            <p:nvPr/>
          </p:nvGrpSpPr>
          <p:grpSpPr>
            <a:xfrm>
              <a:off x="1714496" y="3038474"/>
              <a:ext cx="1714502" cy="133425"/>
              <a:chOff x="1714496" y="3038474"/>
              <a:chExt cx="1714502" cy="133425"/>
            </a:xfrm>
            <a:grpFill/>
          </p:grpSpPr>
          <p:cxnSp>
            <p:nvCxnSpPr>
              <p:cNvPr id="21" name="Straight Connector 125">
                <a:extLst>
                  <a:ext uri="{FF2B5EF4-FFF2-40B4-BE49-F238E27FC236}">
                    <a16:creationId xmlns:a16="http://schemas.microsoft.com/office/drawing/2014/main" id="{95E9AB84-FDDC-48E4-BDDB-DBC6CFDD89A9}"/>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2" name="Freeform 16">
                <a:extLst>
                  <a:ext uri="{FF2B5EF4-FFF2-40B4-BE49-F238E27FC236}">
                    <a16:creationId xmlns:a16="http://schemas.microsoft.com/office/drawing/2014/main" id="{162155DD-73C7-4A80-8CC4-161BC5420A4B}"/>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0" name="Oval 124">
              <a:extLst>
                <a:ext uri="{FF2B5EF4-FFF2-40B4-BE49-F238E27FC236}">
                  <a16:creationId xmlns:a16="http://schemas.microsoft.com/office/drawing/2014/main" id="{AB244D84-C517-4BE7-9601-357A5CAB16E8}"/>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23" name="Group 138">
            <a:extLst>
              <a:ext uri="{FF2B5EF4-FFF2-40B4-BE49-F238E27FC236}">
                <a16:creationId xmlns:a16="http://schemas.microsoft.com/office/drawing/2014/main" id="{1381784C-3FB9-40B8-A18D-FB7DE3232962}"/>
              </a:ext>
            </a:extLst>
          </p:cNvPr>
          <p:cNvGrpSpPr/>
          <p:nvPr/>
        </p:nvGrpSpPr>
        <p:grpSpPr>
          <a:xfrm>
            <a:off x="876303" y="2676683"/>
            <a:ext cx="838399" cy="177900"/>
            <a:chOff x="2800199" y="3038474"/>
            <a:chExt cx="628799" cy="133425"/>
          </a:xfrm>
          <a:solidFill>
            <a:srgbClr val="1672FB"/>
          </a:solidFill>
        </p:grpSpPr>
        <p:cxnSp>
          <p:nvCxnSpPr>
            <p:cNvPr id="24" name="Straight Connector 140">
              <a:extLst>
                <a:ext uri="{FF2B5EF4-FFF2-40B4-BE49-F238E27FC236}">
                  <a16:creationId xmlns:a16="http://schemas.microsoft.com/office/drawing/2014/main" id="{8B332EA8-AF14-4505-8B8F-15B8413D3D62}"/>
                </a:ext>
              </a:extLst>
            </p:cNvPr>
            <p:cNvCxnSpPr/>
            <p:nvPr/>
          </p:nvCxnSpPr>
          <p:spPr>
            <a:xfrm>
              <a:off x="2800199" y="3105505"/>
              <a:ext cx="602931" cy="0"/>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5" name="Freeform 16">
              <a:extLst>
                <a:ext uri="{FF2B5EF4-FFF2-40B4-BE49-F238E27FC236}">
                  <a16:creationId xmlns:a16="http://schemas.microsoft.com/office/drawing/2014/main" id="{A9E55F4A-2031-4FE4-A72E-7F334B64352C}"/>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7" name="Freeform 11">
            <a:extLst>
              <a:ext uri="{FF2B5EF4-FFF2-40B4-BE49-F238E27FC236}">
                <a16:creationId xmlns:a16="http://schemas.microsoft.com/office/drawing/2014/main" id="{C82FC4D8-ADA5-4996-8876-CBD8E3C9DB7B}"/>
              </a:ext>
            </a:extLst>
          </p:cNvPr>
          <p:cNvSpPr>
            <a:spLocks noEditPoints="1"/>
          </p:cNvSpPr>
          <p:nvPr/>
        </p:nvSpPr>
        <p:spPr bwMode="auto">
          <a:xfrm>
            <a:off x="5599560" y="2188534"/>
            <a:ext cx="915765" cy="1061833"/>
          </a:xfrm>
          <a:custGeom>
            <a:avLst/>
            <a:gdLst>
              <a:gd name="T0" fmla="*/ 229 w 443"/>
              <a:gd name="T1" fmla="*/ 257 h 514"/>
              <a:gd name="T2" fmla="*/ 236 w 443"/>
              <a:gd name="T3" fmla="*/ 252 h 514"/>
              <a:gd name="T4" fmla="*/ 268 w 443"/>
              <a:gd name="T5" fmla="*/ 191 h 514"/>
              <a:gd name="T6" fmla="*/ 229 w 443"/>
              <a:gd name="T7" fmla="*/ 191 h 514"/>
              <a:gd name="T8" fmla="*/ 229 w 443"/>
              <a:gd name="T9" fmla="*/ 257 h 514"/>
              <a:gd name="T10" fmla="*/ 167 w 443"/>
              <a:gd name="T11" fmla="*/ 113 h 514"/>
              <a:gd name="T12" fmla="*/ 167 w 443"/>
              <a:gd name="T13" fmla="*/ 265 h 514"/>
              <a:gd name="T14" fmla="*/ 212 w 443"/>
              <a:gd name="T15" fmla="*/ 264 h 514"/>
              <a:gd name="T16" fmla="*/ 212 w 443"/>
              <a:gd name="T17" fmla="*/ 113 h 514"/>
              <a:gd name="T18" fmla="*/ 167 w 443"/>
              <a:gd name="T19" fmla="*/ 113 h 514"/>
              <a:gd name="T20" fmla="*/ 125 w 443"/>
              <a:gd name="T21" fmla="*/ 236 h 514"/>
              <a:gd name="T22" fmla="*/ 150 w 443"/>
              <a:gd name="T23" fmla="*/ 258 h 514"/>
              <a:gd name="T24" fmla="*/ 150 w 443"/>
              <a:gd name="T25" fmla="*/ 155 h 514"/>
              <a:gd name="T26" fmla="*/ 117 w 443"/>
              <a:gd name="T27" fmla="*/ 155 h 514"/>
              <a:gd name="T28" fmla="*/ 125 w 443"/>
              <a:gd name="T29" fmla="*/ 236 h 514"/>
              <a:gd name="T30" fmla="*/ 428 w 443"/>
              <a:gd name="T31" fmla="*/ 431 h 514"/>
              <a:gd name="T32" fmla="*/ 371 w 443"/>
              <a:gd name="T33" fmla="*/ 354 h 514"/>
              <a:gd name="T34" fmla="*/ 329 w 443"/>
              <a:gd name="T35" fmla="*/ 335 h 514"/>
              <a:gd name="T36" fmla="*/ 326 w 443"/>
              <a:gd name="T37" fmla="*/ 326 h 514"/>
              <a:gd name="T38" fmla="*/ 317 w 443"/>
              <a:gd name="T39" fmla="*/ 314 h 514"/>
              <a:gd name="T40" fmla="*/ 305 w 443"/>
              <a:gd name="T41" fmla="*/ 308 h 514"/>
              <a:gd name="T42" fmla="*/ 323 w 443"/>
              <a:gd name="T43" fmla="*/ 90 h 514"/>
              <a:gd name="T44" fmla="*/ 90 w 443"/>
              <a:gd name="T45" fmla="*/ 55 h 514"/>
              <a:gd name="T46" fmla="*/ 55 w 443"/>
              <a:gd name="T47" fmla="*/ 288 h 514"/>
              <a:gd name="T48" fmla="*/ 269 w 443"/>
              <a:gd name="T49" fmla="*/ 335 h 514"/>
              <a:gd name="T50" fmla="*/ 271 w 443"/>
              <a:gd name="T51" fmla="*/ 348 h 514"/>
              <a:gd name="T52" fmla="*/ 280 w 443"/>
              <a:gd name="T53" fmla="*/ 360 h 514"/>
              <a:gd name="T54" fmla="*/ 288 w 443"/>
              <a:gd name="T55" fmla="*/ 365 h 514"/>
              <a:gd name="T56" fmla="*/ 294 w 443"/>
              <a:gd name="T57" fmla="*/ 411 h 514"/>
              <a:gd name="T58" fmla="*/ 351 w 443"/>
              <a:gd name="T59" fmla="*/ 488 h 514"/>
              <a:gd name="T60" fmla="*/ 418 w 443"/>
              <a:gd name="T61" fmla="*/ 498 h 514"/>
              <a:gd name="T62" fmla="*/ 428 w 443"/>
              <a:gd name="T63" fmla="*/ 431 h 514"/>
              <a:gd name="T64" fmla="*/ 250 w 443"/>
              <a:gd name="T65" fmla="*/ 271 h 514"/>
              <a:gd name="T66" fmla="*/ 106 w 443"/>
              <a:gd name="T67" fmla="*/ 250 h 514"/>
              <a:gd name="T68" fmla="*/ 128 w 443"/>
              <a:gd name="T69" fmla="*/ 106 h 514"/>
              <a:gd name="T70" fmla="*/ 271 w 443"/>
              <a:gd name="T71" fmla="*/ 128 h 514"/>
              <a:gd name="T72" fmla="*/ 250 w 443"/>
              <a:gd name="T73" fmla="*/ 271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3" h="514">
                <a:moveTo>
                  <a:pt x="229" y="257"/>
                </a:moveTo>
                <a:cubicBezTo>
                  <a:pt x="231" y="256"/>
                  <a:pt x="234" y="254"/>
                  <a:pt x="236" y="252"/>
                </a:cubicBezTo>
                <a:cubicBezTo>
                  <a:pt x="256" y="237"/>
                  <a:pt x="267" y="215"/>
                  <a:pt x="268" y="191"/>
                </a:cubicBezTo>
                <a:cubicBezTo>
                  <a:pt x="229" y="191"/>
                  <a:pt x="229" y="191"/>
                  <a:pt x="229" y="191"/>
                </a:cubicBezTo>
                <a:lnTo>
                  <a:pt x="229" y="257"/>
                </a:lnTo>
                <a:close/>
                <a:moveTo>
                  <a:pt x="167" y="113"/>
                </a:moveTo>
                <a:cubicBezTo>
                  <a:pt x="167" y="265"/>
                  <a:pt x="167" y="265"/>
                  <a:pt x="167" y="265"/>
                </a:cubicBezTo>
                <a:cubicBezTo>
                  <a:pt x="182" y="269"/>
                  <a:pt x="197" y="269"/>
                  <a:pt x="212" y="264"/>
                </a:cubicBezTo>
                <a:cubicBezTo>
                  <a:pt x="212" y="113"/>
                  <a:pt x="212" y="113"/>
                  <a:pt x="212" y="113"/>
                </a:cubicBezTo>
                <a:cubicBezTo>
                  <a:pt x="197" y="109"/>
                  <a:pt x="182" y="109"/>
                  <a:pt x="167" y="113"/>
                </a:cubicBezTo>
                <a:close/>
                <a:moveTo>
                  <a:pt x="125" y="236"/>
                </a:moveTo>
                <a:cubicBezTo>
                  <a:pt x="132" y="245"/>
                  <a:pt x="141" y="252"/>
                  <a:pt x="150" y="258"/>
                </a:cubicBezTo>
                <a:cubicBezTo>
                  <a:pt x="150" y="155"/>
                  <a:pt x="150" y="155"/>
                  <a:pt x="150" y="155"/>
                </a:cubicBezTo>
                <a:cubicBezTo>
                  <a:pt x="117" y="155"/>
                  <a:pt x="117" y="155"/>
                  <a:pt x="117" y="155"/>
                </a:cubicBezTo>
                <a:cubicBezTo>
                  <a:pt x="105" y="181"/>
                  <a:pt x="107" y="212"/>
                  <a:pt x="125" y="236"/>
                </a:cubicBezTo>
                <a:close/>
                <a:moveTo>
                  <a:pt x="428" y="431"/>
                </a:moveTo>
                <a:cubicBezTo>
                  <a:pt x="371" y="354"/>
                  <a:pt x="371" y="354"/>
                  <a:pt x="371" y="354"/>
                </a:cubicBezTo>
                <a:cubicBezTo>
                  <a:pt x="361" y="341"/>
                  <a:pt x="345" y="334"/>
                  <a:pt x="329" y="335"/>
                </a:cubicBezTo>
                <a:cubicBezTo>
                  <a:pt x="329" y="332"/>
                  <a:pt x="328" y="328"/>
                  <a:pt x="326" y="326"/>
                </a:cubicBezTo>
                <a:cubicBezTo>
                  <a:pt x="317" y="314"/>
                  <a:pt x="317" y="314"/>
                  <a:pt x="317" y="314"/>
                </a:cubicBezTo>
                <a:cubicBezTo>
                  <a:pt x="315" y="310"/>
                  <a:pt x="310" y="308"/>
                  <a:pt x="305" y="308"/>
                </a:cubicBezTo>
                <a:cubicBezTo>
                  <a:pt x="364" y="251"/>
                  <a:pt x="373" y="157"/>
                  <a:pt x="323" y="90"/>
                </a:cubicBezTo>
                <a:cubicBezTo>
                  <a:pt x="268" y="16"/>
                  <a:pt x="164" y="0"/>
                  <a:pt x="90" y="55"/>
                </a:cubicBezTo>
                <a:cubicBezTo>
                  <a:pt x="16" y="110"/>
                  <a:pt x="0" y="214"/>
                  <a:pt x="55" y="288"/>
                </a:cubicBezTo>
                <a:cubicBezTo>
                  <a:pt x="105" y="356"/>
                  <a:pt x="197" y="375"/>
                  <a:pt x="269" y="335"/>
                </a:cubicBezTo>
                <a:cubicBezTo>
                  <a:pt x="268" y="340"/>
                  <a:pt x="268" y="345"/>
                  <a:pt x="271" y="348"/>
                </a:cubicBezTo>
                <a:cubicBezTo>
                  <a:pt x="280" y="360"/>
                  <a:pt x="280" y="360"/>
                  <a:pt x="280" y="360"/>
                </a:cubicBezTo>
                <a:cubicBezTo>
                  <a:pt x="282" y="363"/>
                  <a:pt x="285" y="364"/>
                  <a:pt x="288" y="365"/>
                </a:cubicBezTo>
                <a:cubicBezTo>
                  <a:pt x="282" y="380"/>
                  <a:pt x="284" y="397"/>
                  <a:pt x="294" y="411"/>
                </a:cubicBezTo>
                <a:cubicBezTo>
                  <a:pt x="351" y="488"/>
                  <a:pt x="351" y="488"/>
                  <a:pt x="351" y="488"/>
                </a:cubicBezTo>
                <a:cubicBezTo>
                  <a:pt x="367" y="509"/>
                  <a:pt x="397" y="514"/>
                  <a:pt x="418" y="498"/>
                </a:cubicBezTo>
                <a:cubicBezTo>
                  <a:pt x="439" y="482"/>
                  <a:pt x="443" y="452"/>
                  <a:pt x="428" y="431"/>
                </a:cubicBezTo>
                <a:close/>
                <a:moveTo>
                  <a:pt x="250" y="271"/>
                </a:moveTo>
                <a:cubicBezTo>
                  <a:pt x="204" y="305"/>
                  <a:pt x="140" y="296"/>
                  <a:pt x="106" y="250"/>
                </a:cubicBezTo>
                <a:cubicBezTo>
                  <a:pt x="73" y="204"/>
                  <a:pt x="82" y="140"/>
                  <a:pt x="128" y="106"/>
                </a:cubicBezTo>
                <a:cubicBezTo>
                  <a:pt x="173" y="73"/>
                  <a:pt x="238" y="82"/>
                  <a:pt x="271" y="128"/>
                </a:cubicBezTo>
                <a:cubicBezTo>
                  <a:pt x="305" y="173"/>
                  <a:pt x="296" y="238"/>
                  <a:pt x="250" y="271"/>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Freeform 21">
            <a:extLst>
              <a:ext uri="{FF2B5EF4-FFF2-40B4-BE49-F238E27FC236}">
                <a16:creationId xmlns:a16="http://schemas.microsoft.com/office/drawing/2014/main" id="{A084B33E-6CC0-4A3D-8128-E0673CBC962F}"/>
              </a:ext>
            </a:extLst>
          </p:cNvPr>
          <p:cNvSpPr>
            <a:spLocks/>
          </p:cNvSpPr>
          <p:nvPr/>
        </p:nvSpPr>
        <p:spPr bwMode="auto">
          <a:xfrm>
            <a:off x="9292977" y="2325510"/>
            <a:ext cx="1133724" cy="737276"/>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0" name="Freeform 187">
            <a:extLst>
              <a:ext uri="{FF2B5EF4-FFF2-40B4-BE49-F238E27FC236}">
                <a16:creationId xmlns:a16="http://schemas.microsoft.com/office/drawing/2014/main" id="{D0B29585-EDBE-468A-9378-37B74B2B7CFF}"/>
              </a:ext>
            </a:extLst>
          </p:cNvPr>
          <p:cNvSpPr>
            <a:spLocks noEditPoints="1"/>
          </p:cNvSpPr>
          <p:nvPr/>
        </p:nvSpPr>
        <p:spPr bwMode="auto">
          <a:xfrm>
            <a:off x="1729936" y="2073790"/>
            <a:ext cx="1397869" cy="1327193"/>
          </a:xfrm>
          <a:custGeom>
            <a:avLst/>
            <a:gdLst>
              <a:gd name="T0" fmla="*/ 16 w 75"/>
              <a:gd name="T1" fmla="*/ 47 h 69"/>
              <a:gd name="T2" fmla="*/ 20 w 75"/>
              <a:gd name="T3" fmla="*/ 49 h 69"/>
              <a:gd name="T4" fmla="*/ 17 w 75"/>
              <a:gd name="T5" fmla="*/ 54 h 69"/>
              <a:gd name="T6" fmla="*/ 16 w 75"/>
              <a:gd name="T7" fmla="*/ 52 h 69"/>
              <a:gd name="T8" fmla="*/ 14 w 75"/>
              <a:gd name="T9" fmla="*/ 54 h 69"/>
              <a:gd name="T10" fmla="*/ 14 w 75"/>
              <a:gd name="T11" fmla="*/ 47 h 69"/>
              <a:gd name="T12" fmla="*/ 10 w 75"/>
              <a:gd name="T13" fmla="*/ 49 h 69"/>
              <a:gd name="T14" fmla="*/ 64 w 75"/>
              <a:gd name="T15" fmla="*/ 21 h 69"/>
              <a:gd name="T16" fmla="*/ 67 w 75"/>
              <a:gd name="T17" fmla="*/ 23 h 69"/>
              <a:gd name="T18" fmla="*/ 74 w 75"/>
              <a:gd name="T19" fmla="*/ 25 h 69"/>
              <a:gd name="T20" fmla="*/ 65 w 75"/>
              <a:gd name="T21" fmla="*/ 28 h 69"/>
              <a:gd name="T22" fmla="*/ 43 w 75"/>
              <a:gd name="T23" fmla="*/ 26 h 69"/>
              <a:gd name="T24" fmla="*/ 43 w 75"/>
              <a:gd name="T25" fmla="*/ 63 h 69"/>
              <a:gd name="T26" fmla="*/ 22 w 75"/>
              <a:gd name="T27" fmla="*/ 65 h 69"/>
              <a:gd name="T28" fmla="*/ 8 w 75"/>
              <a:gd name="T29" fmla="*/ 65 h 69"/>
              <a:gd name="T30" fmla="*/ 2 w 75"/>
              <a:gd name="T31" fmla="*/ 62 h 69"/>
              <a:gd name="T32" fmla="*/ 9 w 75"/>
              <a:gd name="T33" fmla="*/ 60 h 69"/>
              <a:gd name="T34" fmla="*/ 4 w 75"/>
              <a:gd name="T35" fmla="*/ 60 h 69"/>
              <a:gd name="T36" fmla="*/ 4 w 75"/>
              <a:gd name="T37" fmla="*/ 38 h 69"/>
              <a:gd name="T38" fmla="*/ 30 w 75"/>
              <a:gd name="T39" fmla="*/ 56 h 69"/>
              <a:gd name="T40" fmla="*/ 19 w 75"/>
              <a:gd name="T41" fmla="*/ 60 h 69"/>
              <a:gd name="T42" fmla="*/ 22 w 75"/>
              <a:gd name="T43" fmla="*/ 62 h 69"/>
              <a:gd name="T44" fmla="*/ 36 w 75"/>
              <a:gd name="T45" fmla="*/ 30 h 69"/>
              <a:gd name="T46" fmla="*/ 43 w 75"/>
              <a:gd name="T47" fmla="*/ 23 h 69"/>
              <a:gd name="T48" fmla="*/ 54 w 75"/>
              <a:gd name="T49" fmla="*/ 22 h 69"/>
              <a:gd name="T50" fmla="*/ 49 w 75"/>
              <a:gd name="T51" fmla="*/ 21 h 69"/>
              <a:gd name="T52" fmla="*/ 49 w 75"/>
              <a:gd name="T53" fmla="*/ 0 h 69"/>
              <a:gd name="T54" fmla="*/ 75 w 75"/>
              <a:gd name="T55" fmla="*/ 17 h 69"/>
              <a:gd name="T56" fmla="*/ 71 w 75"/>
              <a:gd name="T57" fmla="*/ 3 h 69"/>
              <a:gd name="T58" fmla="*/ 47 w 75"/>
              <a:gd name="T59" fmla="*/ 17 h 69"/>
              <a:gd name="T60" fmla="*/ 72 w 75"/>
              <a:gd name="T61" fmla="*/ 17 h 69"/>
              <a:gd name="T62" fmla="*/ 3 w 75"/>
              <a:gd name="T63" fmla="*/ 56 h 69"/>
              <a:gd name="T64" fmla="*/ 27 w 75"/>
              <a:gd name="T65" fmla="*/ 56 h 69"/>
              <a:gd name="T66" fmla="*/ 4 w 75"/>
              <a:gd name="T67" fmla="*/ 41 h 69"/>
              <a:gd name="T68" fmla="*/ 37 w 75"/>
              <a:gd name="T69" fmla="*/ 61 h 69"/>
              <a:gd name="T70" fmla="*/ 40 w 75"/>
              <a:gd name="T71" fmla="*/ 63 h 69"/>
              <a:gd name="T72" fmla="*/ 37 w 75"/>
              <a:gd name="T73" fmla="*/ 22 h 69"/>
              <a:gd name="T74" fmla="*/ 40 w 75"/>
              <a:gd name="T75" fmla="*/ 25 h 69"/>
              <a:gd name="T76" fmla="*/ 60 w 75"/>
              <a:gd name="T77" fmla="*/ 9 h 69"/>
              <a:gd name="T78" fmla="*/ 60 w 75"/>
              <a:gd name="T79" fmla="*/ 15 h 69"/>
              <a:gd name="T80" fmla="*/ 65 w 75"/>
              <a:gd name="T81" fmla="*/ 12 h 69"/>
              <a:gd name="T82" fmla="*/ 62 w 75"/>
              <a:gd name="T83" fmla="*/ 8 h 69"/>
              <a:gd name="T84" fmla="*/ 54 w 75"/>
              <a:gd name="T85" fmla="*/ 11 h 69"/>
              <a:gd name="T86" fmla="*/ 58 w 75"/>
              <a:gd name="T87" fmla="*/ 15 h 69"/>
              <a:gd name="T88" fmla="*/ 56 w 75"/>
              <a:gd name="T89" fmla="*/ 11 h 69"/>
              <a:gd name="T90" fmla="*/ 14 w 75"/>
              <a:gd name="T91" fmla="*/ 28 h 69"/>
              <a:gd name="T92" fmla="*/ 20 w 75"/>
              <a:gd name="T93" fmla="*/ 21 h 69"/>
              <a:gd name="T94" fmla="*/ 17 w 75"/>
              <a:gd name="T95" fmla="*/ 19 h 69"/>
              <a:gd name="T96" fmla="*/ 31 w 75"/>
              <a:gd name="T97" fmla="*/ 8 h 69"/>
              <a:gd name="T98" fmla="*/ 14 w 75"/>
              <a:gd name="T99" fmla="*/ 8 h 69"/>
              <a:gd name="T100" fmla="*/ 10 w 75"/>
              <a:gd name="T101" fmla="*/ 20 h 69"/>
              <a:gd name="T102" fmla="*/ 62 w 75"/>
              <a:gd name="T103" fmla="*/ 34 h 69"/>
              <a:gd name="T104" fmla="*/ 55 w 75"/>
              <a:gd name="T105" fmla="*/ 42 h 69"/>
              <a:gd name="T106" fmla="*/ 59 w 75"/>
              <a:gd name="T107" fmla="*/ 51 h 69"/>
              <a:gd name="T108" fmla="*/ 46 w 75"/>
              <a:gd name="T109" fmla="*/ 54 h 69"/>
              <a:gd name="T110" fmla="*/ 62 w 75"/>
              <a:gd name="T111" fmla="*/ 42 h 69"/>
              <a:gd name="T112" fmla="*/ 65 w 75"/>
              <a:gd name="T11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69">
                <a:moveTo>
                  <a:pt x="16" y="52"/>
                </a:moveTo>
                <a:cubicBezTo>
                  <a:pt x="18" y="50"/>
                  <a:pt x="18" y="50"/>
                  <a:pt x="18" y="50"/>
                </a:cubicBezTo>
                <a:cubicBezTo>
                  <a:pt x="16" y="47"/>
                  <a:pt x="16" y="47"/>
                  <a:pt x="16" y="47"/>
                </a:cubicBezTo>
                <a:cubicBezTo>
                  <a:pt x="15" y="47"/>
                  <a:pt x="15" y="46"/>
                  <a:pt x="16" y="46"/>
                </a:cubicBezTo>
                <a:cubicBezTo>
                  <a:pt x="16" y="46"/>
                  <a:pt x="17" y="46"/>
                  <a:pt x="17" y="46"/>
                </a:cubicBezTo>
                <a:cubicBezTo>
                  <a:pt x="20" y="49"/>
                  <a:pt x="20" y="49"/>
                  <a:pt x="20" y="49"/>
                </a:cubicBezTo>
                <a:cubicBezTo>
                  <a:pt x="21" y="49"/>
                  <a:pt x="21" y="50"/>
                  <a:pt x="21" y="50"/>
                </a:cubicBezTo>
                <a:cubicBezTo>
                  <a:pt x="21" y="50"/>
                  <a:pt x="21" y="50"/>
                  <a:pt x="20" y="51"/>
                </a:cubicBezTo>
                <a:cubicBezTo>
                  <a:pt x="17" y="54"/>
                  <a:pt x="17" y="54"/>
                  <a:pt x="17" y="54"/>
                </a:cubicBezTo>
                <a:cubicBezTo>
                  <a:pt x="17" y="54"/>
                  <a:pt x="17" y="54"/>
                  <a:pt x="17" y="54"/>
                </a:cubicBezTo>
                <a:cubicBezTo>
                  <a:pt x="16" y="54"/>
                  <a:pt x="16" y="54"/>
                  <a:pt x="16" y="54"/>
                </a:cubicBezTo>
                <a:cubicBezTo>
                  <a:pt x="15" y="53"/>
                  <a:pt x="15" y="53"/>
                  <a:pt x="16" y="52"/>
                </a:cubicBezTo>
                <a:close/>
                <a:moveTo>
                  <a:pt x="13" y="54"/>
                </a:moveTo>
                <a:cubicBezTo>
                  <a:pt x="13" y="54"/>
                  <a:pt x="13" y="54"/>
                  <a:pt x="14" y="54"/>
                </a:cubicBezTo>
                <a:cubicBezTo>
                  <a:pt x="14" y="54"/>
                  <a:pt x="14" y="54"/>
                  <a:pt x="14" y="54"/>
                </a:cubicBezTo>
                <a:cubicBezTo>
                  <a:pt x="15" y="53"/>
                  <a:pt x="15" y="53"/>
                  <a:pt x="14" y="52"/>
                </a:cubicBezTo>
                <a:cubicBezTo>
                  <a:pt x="12" y="50"/>
                  <a:pt x="12" y="50"/>
                  <a:pt x="12" y="50"/>
                </a:cubicBezTo>
                <a:cubicBezTo>
                  <a:pt x="14" y="47"/>
                  <a:pt x="14" y="47"/>
                  <a:pt x="14" y="47"/>
                </a:cubicBezTo>
                <a:cubicBezTo>
                  <a:pt x="15" y="47"/>
                  <a:pt x="15" y="46"/>
                  <a:pt x="14" y="46"/>
                </a:cubicBezTo>
                <a:cubicBezTo>
                  <a:pt x="14" y="46"/>
                  <a:pt x="13" y="46"/>
                  <a:pt x="13" y="46"/>
                </a:cubicBezTo>
                <a:cubicBezTo>
                  <a:pt x="10" y="49"/>
                  <a:pt x="10" y="49"/>
                  <a:pt x="10" y="49"/>
                </a:cubicBezTo>
                <a:cubicBezTo>
                  <a:pt x="9" y="50"/>
                  <a:pt x="9" y="50"/>
                  <a:pt x="10" y="51"/>
                </a:cubicBezTo>
                <a:lnTo>
                  <a:pt x="13" y="54"/>
                </a:lnTo>
                <a:close/>
                <a:moveTo>
                  <a:pt x="64" y="21"/>
                </a:moveTo>
                <a:cubicBezTo>
                  <a:pt x="64" y="21"/>
                  <a:pt x="64" y="21"/>
                  <a:pt x="64" y="21"/>
                </a:cubicBezTo>
                <a:cubicBezTo>
                  <a:pt x="64" y="22"/>
                  <a:pt x="65" y="22"/>
                  <a:pt x="65" y="22"/>
                </a:cubicBezTo>
                <a:cubicBezTo>
                  <a:pt x="66" y="22"/>
                  <a:pt x="67" y="23"/>
                  <a:pt x="67" y="23"/>
                </a:cubicBezTo>
                <a:cubicBezTo>
                  <a:pt x="67" y="23"/>
                  <a:pt x="67" y="23"/>
                  <a:pt x="67" y="23"/>
                </a:cubicBezTo>
                <a:cubicBezTo>
                  <a:pt x="72" y="23"/>
                  <a:pt x="72" y="23"/>
                  <a:pt x="72" y="23"/>
                </a:cubicBezTo>
                <a:cubicBezTo>
                  <a:pt x="73" y="23"/>
                  <a:pt x="74" y="24"/>
                  <a:pt x="74" y="25"/>
                </a:cubicBezTo>
                <a:cubicBezTo>
                  <a:pt x="74" y="26"/>
                  <a:pt x="73" y="26"/>
                  <a:pt x="72" y="26"/>
                </a:cubicBezTo>
                <a:cubicBezTo>
                  <a:pt x="67" y="26"/>
                  <a:pt x="67" y="26"/>
                  <a:pt x="67" y="26"/>
                </a:cubicBezTo>
                <a:cubicBezTo>
                  <a:pt x="67" y="27"/>
                  <a:pt x="66" y="28"/>
                  <a:pt x="65" y="28"/>
                </a:cubicBezTo>
                <a:cubicBezTo>
                  <a:pt x="54" y="28"/>
                  <a:pt x="54" y="28"/>
                  <a:pt x="54" y="28"/>
                </a:cubicBezTo>
                <a:cubicBezTo>
                  <a:pt x="53" y="28"/>
                  <a:pt x="53" y="27"/>
                  <a:pt x="53" y="26"/>
                </a:cubicBezTo>
                <a:cubicBezTo>
                  <a:pt x="43" y="26"/>
                  <a:pt x="43" y="26"/>
                  <a:pt x="43" y="26"/>
                </a:cubicBezTo>
                <a:cubicBezTo>
                  <a:pt x="42" y="28"/>
                  <a:pt x="41" y="30"/>
                  <a:pt x="39" y="30"/>
                </a:cubicBezTo>
                <a:cubicBezTo>
                  <a:pt x="39" y="58"/>
                  <a:pt x="39" y="58"/>
                  <a:pt x="39" y="58"/>
                </a:cubicBezTo>
                <a:cubicBezTo>
                  <a:pt x="41" y="59"/>
                  <a:pt x="43" y="61"/>
                  <a:pt x="43" y="63"/>
                </a:cubicBezTo>
                <a:cubicBezTo>
                  <a:pt x="43" y="67"/>
                  <a:pt x="40" y="69"/>
                  <a:pt x="37" y="69"/>
                </a:cubicBezTo>
                <a:cubicBezTo>
                  <a:pt x="35" y="69"/>
                  <a:pt x="33" y="67"/>
                  <a:pt x="32" y="65"/>
                </a:cubicBezTo>
                <a:cubicBezTo>
                  <a:pt x="22" y="65"/>
                  <a:pt x="22" y="65"/>
                  <a:pt x="22" y="65"/>
                </a:cubicBezTo>
                <a:cubicBezTo>
                  <a:pt x="22" y="66"/>
                  <a:pt x="21" y="66"/>
                  <a:pt x="21" y="66"/>
                </a:cubicBezTo>
                <a:cubicBezTo>
                  <a:pt x="9" y="66"/>
                  <a:pt x="9" y="66"/>
                  <a:pt x="9" y="66"/>
                </a:cubicBezTo>
                <a:cubicBezTo>
                  <a:pt x="9" y="66"/>
                  <a:pt x="8" y="66"/>
                  <a:pt x="8" y="65"/>
                </a:cubicBezTo>
                <a:cubicBezTo>
                  <a:pt x="2" y="65"/>
                  <a:pt x="2" y="65"/>
                  <a:pt x="2" y="65"/>
                </a:cubicBezTo>
                <a:cubicBezTo>
                  <a:pt x="2" y="65"/>
                  <a:pt x="1" y="64"/>
                  <a:pt x="1" y="63"/>
                </a:cubicBezTo>
                <a:cubicBezTo>
                  <a:pt x="1" y="63"/>
                  <a:pt x="2" y="62"/>
                  <a:pt x="2" y="62"/>
                </a:cubicBezTo>
                <a:cubicBezTo>
                  <a:pt x="8" y="62"/>
                  <a:pt x="8" y="62"/>
                  <a:pt x="8" y="62"/>
                </a:cubicBezTo>
                <a:cubicBezTo>
                  <a:pt x="8" y="62"/>
                  <a:pt x="8" y="62"/>
                  <a:pt x="8" y="62"/>
                </a:cubicBezTo>
                <a:cubicBezTo>
                  <a:pt x="8" y="61"/>
                  <a:pt x="9" y="60"/>
                  <a:pt x="9" y="60"/>
                </a:cubicBezTo>
                <a:cubicBezTo>
                  <a:pt x="9" y="60"/>
                  <a:pt x="11" y="60"/>
                  <a:pt x="11" y="60"/>
                </a:cubicBezTo>
                <a:cubicBezTo>
                  <a:pt x="11" y="60"/>
                  <a:pt x="11" y="60"/>
                  <a:pt x="11" y="60"/>
                </a:cubicBezTo>
                <a:cubicBezTo>
                  <a:pt x="4" y="60"/>
                  <a:pt x="4" y="60"/>
                  <a:pt x="4" y="60"/>
                </a:cubicBezTo>
                <a:cubicBezTo>
                  <a:pt x="2" y="60"/>
                  <a:pt x="0" y="58"/>
                  <a:pt x="0" y="56"/>
                </a:cubicBezTo>
                <a:cubicBezTo>
                  <a:pt x="0" y="42"/>
                  <a:pt x="0" y="42"/>
                  <a:pt x="0" y="42"/>
                </a:cubicBezTo>
                <a:cubicBezTo>
                  <a:pt x="0" y="40"/>
                  <a:pt x="2" y="38"/>
                  <a:pt x="4" y="38"/>
                </a:cubicBezTo>
                <a:cubicBezTo>
                  <a:pt x="26" y="38"/>
                  <a:pt x="26" y="38"/>
                  <a:pt x="26" y="38"/>
                </a:cubicBezTo>
                <a:cubicBezTo>
                  <a:pt x="28" y="38"/>
                  <a:pt x="30" y="40"/>
                  <a:pt x="30" y="42"/>
                </a:cubicBezTo>
                <a:cubicBezTo>
                  <a:pt x="30" y="56"/>
                  <a:pt x="30" y="56"/>
                  <a:pt x="30" y="56"/>
                </a:cubicBezTo>
                <a:cubicBezTo>
                  <a:pt x="30" y="58"/>
                  <a:pt x="28" y="60"/>
                  <a:pt x="26" y="60"/>
                </a:cubicBezTo>
                <a:cubicBezTo>
                  <a:pt x="19" y="60"/>
                  <a:pt x="19" y="60"/>
                  <a:pt x="19" y="60"/>
                </a:cubicBezTo>
                <a:cubicBezTo>
                  <a:pt x="19" y="60"/>
                  <a:pt x="19" y="60"/>
                  <a:pt x="19" y="60"/>
                </a:cubicBezTo>
                <a:cubicBezTo>
                  <a:pt x="19" y="60"/>
                  <a:pt x="21" y="60"/>
                  <a:pt x="21" y="60"/>
                </a:cubicBezTo>
                <a:cubicBezTo>
                  <a:pt x="22" y="60"/>
                  <a:pt x="22" y="61"/>
                  <a:pt x="22" y="62"/>
                </a:cubicBezTo>
                <a:cubicBezTo>
                  <a:pt x="22" y="62"/>
                  <a:pt x="22" y="62"/>
                  <a:pt x="22" y="62"/>
                </a:cubicBezTo>
                <a:cubicBezTo>
                  <a:pt x="32" y="62"/>
                  <a:pt x="32" y="62"/>
                  <a:pt x="32" y="62"/>
                </a:cubicBezTo>
                <a:cubicBezTo>
                  <a:pt x="32" y="60"/>
                  <a:pt x="34" y="59"/>
                  <a:pt x="36" y="58"/>
                </a:cubicBezTo>
                <a:cubicBezTo>
                  <a:pt x="36" y="30"/>
                  <a:pt x="36" y="30"/>
                  <a:pt x="36" y="30"/>
                </a:cubicBezTo>
                <a:cubicBezTo>
                  <a:pt x="33" y="30"/>
                  <a:pt x="32" y="28"/>
                  <a:pt x="32" y="25"/>
                </a:cubicBezTo>
                <a:cubicBezTo>
                  <a:pt x="32" y="22"/>
                  <a:pt x="34" y="19"/>
                  <a:pt x="37" y="19"/>
                </a:cubicBezTo>
                <a:cubicBezTo>
                  <a:pt x="40" y="19"/>
                  <a:pt x="42" y="21"/>
                  <a:pt x="43" y="23"/>
                </a:cubicBezTo>
                <a:cubicBezTo>
                  <a:pt x="53" y="23"/>
                  <a:pt x="53" y="23"/>
                  <a:pt x="53" y="23"/>
                </a:cubicBezTo>
                <a:cubicBezTo>
                  <a:pt x="53" y="23"/>
                  <a:pt x="53" y="23"/>
                  <a:pt x="53" y="23"/>
                </a:cubicBezTo>
                <a:cubicBezTo>
                  <a:pt x="53" y="23"/>
                  <a:pt x="53" y="22"/>
                  <a:pt x="54" y="22"/>
                </a:cubicBezTo>
                <a:cubicBezTo>
                  <a:pt x="54" y="22"/>
                  <a:pt x="56" y="22"/>
                  <a:pt x="56" y="21"/>
                </a:cubicBezTo>
                <a:cubicBezTo>
                  <a:pt x="56" y="21"/>
                  <a:pt x="56" y="21"/>
                  <a:pt x="56" y="21"/>
                </a:cubicBezTo>
                <a:cubicBezTo>
                  <a:pt x="49" y="21"/>
                  <a:pt x="49" y="21"/>
                  <a:pt x="49" y="21"/>
                </a:cubicBezTo>
                <a:cubicBezTo>
                  <a:pt x="46" y="21"/>
                  <a:pt x="44" y="19"/>
                  <a:pt x="44" y="17"/>
                </a:cubicBezTo>
                <a:cubicBezTo>
                  <a:pt x="44" y="4"/>
                  <a:pt x="44" y="4"/>
                  <a:pt x="44" y="4"/>
                </a:cubicBezTo>
                <a:cubicBezTo>
                  <a:pt x="44" y="2"/>
                  <a:pt x="46" y="0"/>
                  <a:pt x="49" y="0"/>
                </a:cubicBezTo>
                <a:cubicBezTo>
                  <a:pt x="71" y="0"/>
                  <a:pt x="71" y="0"/>
                  <a:pt x="71" y="0"/>
                </a:cubicBezTo>
                <a:cubicBezTo>
                  <a:pt x="73" y="0"/>
                  <a:pt x="75" y="2"/>
                  <a:pt x="75" y="4"/>
                </a:cubicBezTo>
                <a:cubicBezTo>
                  <a:pt x="75" y="17"/>
                  <a:pt x="75" y="17"/>
                  <a:pt x="75" y="17"/>
                </a:cubicBezTo>
                <a:cubicBezTo>
                  <a:pt x="75" y="19"/>
                  <a:pt x="73" y="21"/>
                  <a:pt x="71" y="21"/>
                </a:cubicBezTo>
                <a:lnTo>
                  <a:pt x="64" y="21"/>
                </a:lnTo>
                <a:close/>
                <a:moveTo>
                  <a:pt x="71" y="3"/>
                </a:moveTo>
                <a:cubicBezTo>
                  <a:pt x="49" y="3"/>
                  <a:pt x="49" y="3"/>
                  <a:pt x="49" y="3"/>
                </a:cubicBezTo>
                <a:cubicBezTo>
                  <a:pt x="48" y="3"/>
                  <a:pt x="47" y="3"/>
                  <a:pt x="47" y="4"/>
                </a:cubicBezTo>
                <a:cubicBezTo>
                  <a:pt x="47" y="17"/>
                  <a:pt x="47" y="17"/>
                  <a:pt x="47" y="17"/>
                </a:cubicBezTo>
                <a:cubicBezTo>
                  <a:pt x="47" y="18"/>
                  <a:pt x="48" y="18"/>
                  <a:pt x="49" y="18"/>
                </a:cubicBezTo>
                <a:cubicBezTo>
                  <a:pt x="71" y="18"/>
                  <a:pt x="71" y="18"/>
                  <a:pt x="71" y="18"/>
                </a:cubicBezTo>
                <a:cubicBezTo>
                  <a:pt x="71" y="18"/>
                  <a:pt x="72" y="18"/>
                  <a:pt x="72" y="17"/>
                </a:cubicBezTo>
                <a:cubicBezTo>
                  <a:pt x="72" y="4"/>
                  <a:pt x="72" y="4"/>
                  <a:pt x="72" y="4"/>
                </a:cubicBezTo>
                <a:cubicBezTo>
                  <a:pt x="72" y="3"/>
                  <a:pt x="71" y="3"/>
                  <a:pt x="71" y="3"/>
                </a:cubicBezTo>
                <a:close/>
                <a:moveTo>
                  <a:pt x="3" y="56"/>
                </a:moveTo>
                <a:cubicBezTo>
                  <a:pt x="3" y="56"/>
                  <a:pt x="3" y="57"/>
                  <a:pt x="4" y="57"/>
                </a:cubicBezTo>
                <a:cubicBezTo>
                  <a:pt x="26" y="57"/>
                  <a:pt x="26" y="57"/>
                  <a:pt x="26" y="57"/>
                </a:cubicBezTo>
                <a:cubicBezTo>
                  <a:pt x="27" y="57"/>
                  <a:pt x="27" y="56"/>
                  <a:pt x="27" y="56"/>
                </a:cubicBezTo>
                <a:cubicBezTo>
                  <a:pt x="27" y="42"/>
                  <a:pt x="27" y="42"/>
                  <a:pt x="27" y="42"/>
                </a:cubicBezTo>
                <a:cubicBezTo>
                  <a:pt x="27" y="42"/>
                  <a:pt x="27" y="41"/>
                  <a:pt x="26" y="41"/>
                </a:cubicBezTo>
                <a:cubicBezTo>
                  <a:pt x="4" y="41"/>
                  <a:pt x="4" y="41"/>
                  <a:pt x="4" y="41"/>
                </a:cubicBezTo>
                <a:cubicBezTo>
                  <a:pt x="3" y="41"/>
                  <a:pt x="3" y="42"/>
                  <a:pt x="3" y="42"/>
                </a:cubicBezTo>
                <a:lnTo>
                  <a:pt x="3" y="56"/>
                </a:lnTo>
                <a:close/>
                <a:moveTo>
                  <a:pt x="37" y="61"/>
                </a:moveTo>
                <a:cubicBezTo>
                  <a:pt x="36" y="61"/>
                  <a:pt x="35" y="62"/>
                  <a:pt x="35" y="63"/>
                </a:cubicBezTo>
                <a:cubicBezTo>
                  <a:pt x="35" y="65"/>
                  <a:pt x="36" y="66"/>
                  <a:pt x="37" y="66"/>
                </a:cubicBezTo>
                <a:cubicBezTo>
                  <a:pt x="39" y="66"/>
                  <a:pt x="40" y="65"/>
                  <a:pt x="40" y="63"/>
                </a:cubicBezTo>
                <a:cubicBezTo>
                  <a:pt x="40" y="62"/>
                  <a:pt x="39" y="61"/>
                  <a:pt x="37" y="61"/>
                </a:cubicBezTo>
                <a:close/>
                <a:moveTo>
                  <a:pt x="40" y="25"/>
                </a:moveTo>
                <a:cubicBezTo>
                  <a:pt x="40" y="24"/>
                  <a:pt x="39" y="22"/>
                  <a:pt x="37" y="22"/>
                </a:cubicBezTo>
                <a:cubicBezTo>
                  <a:pt x="36" y="22"/>
                  <a:pt x="35" y="24"/>
                  <a:pt x="35" y="25"/>
                </a:cubicBezTo>
                <a:cubicBezTo>
                  <a:pt x="35" y="26"/>
                  <a:pt x="36" y="28"/>
                  <a:pt x="37" y="28"/>
                </a:cubicBezTo>
                <a:cubicBezTo>
                  <a:pt x="39" y="28"/>
                  <a:pt x="40" y="26"/>
                  <a:pt x="40" y="25"/>
                </a:cubicBezTo>
                <a:close/>
                <a:moveTo>
                  <a:pt x="62" y="8"/>
                </a:moveTo>
                <a:cubicBezTo>
                  <a:pt x="61" y="7"/>
                  <a:pt x="61" y="7"/>
                  <a:pt x="60" y="8"/>
                </a:cubicBezTo>
                <a:cubicBezTo>
                  <a:pt x="60" y="8"/>
                  <a:pt x="60" y="9"/>
                  <a:pt x="60" y="9"/>
                </a:cubicBezTo>
                <a:cubicBezTo>
                  <a:pt x="63" y="11"/>
                  <a:pt x="63" y="11"/>
                  <a:pt x="63" y="11"/>
                </a:cubicBezTo>
                <a:cubicBezTo>
                  <a:pt x="60" y="14"/>
                  <a:pt x="60" y="14"/>
                  <a:pt x="60" y="14"/>
                </a:cubicBezTo>
                <a:cubicBezTo>
                  <a:pt x="60" y="14"/>
                  <a:pt x="60" y="15"/>
                  <a:pt x="60" y="15"/>
                </a:cubicBezTo>
                <a:cubicBezTo>
                  <a:pt x="61" y="15"/>
                  <a:pt x="61" y="15"/>
                  <a:pt x="61" y="15"/>
                </a:cubicBezTo>
                <a:cubicBezTo>
                  <a:pt x="61" y="15"/>
                  <a:pt x="62" y="15"/>
                  <a:pt x="62" y="15"/>
                </a:cubicBezTo>
                <a:cubicBezTo>
                  <a:pt x="65" y="12"/>
                  <a:pt x="65" y="12"/>
                  <a:pt x="65" y="12"/>
                </a:cubicBezTo>
                <a:cubicBezTo>
                  <a:pt x="65" y="12"/>
                  <a:pt x="65" y="12"/>
                  <a:pt x="65" y="11"/>
                </a:cubicBezTo>
                <a:cubicBezTo>
                  <a:pt x="65" y="11"/>
                  <a:pt x="65" y="11"/>
                  <a:pt x="65" y="11"/>
                </a:cubicBezTo>
                <a:lnTo>
                  <a:pt x="62" y="8"/>
                </a:lnTo>
                <a:close/>
                <a:moveTo>
                  <a:pt x="59" y="8"/>
                </a:moveTo>
                <a:cubicBezTo>
                  <a:pt x="58" y="7"/>
                  <a:pt x="58" y="7"/>
                  <a:pt x="57" y="8"/>
                </a:cubicBezTo>
                <a:cubicBezTo>
                  <a:pt x="54" y="11"/>
                  <a:pt x="54" y="11"/>
                  <a:pt x="54" y="11"/>
                </a:cubicBezTo>
                <a:cubicBezTo>
                  <a:pt x="54" y="11"/>
                  <a:pt x="54" y="12"/>
                  <a:pt x="54" y="12"/>
                </a:cubicBezTo>
                <a:cubicBezTo>
                  <a:pt x="57" y="15"/>
                  <a:pt x="57" y="15"/>
                  <a:pt x="57" y="15"/>
                </a:cubicBezTo>
                <a:cubicBezTo>
                  <a:pt x="58" y="15"/>
                  <a:pt x="58" y="15"/>
                  <a:pt x="58" y="15"/>
                </a:cubicBezTo>
                <a:cubicBezTo>
                  <a:pt x="58" y="15"/>
                  <a:pt x="59" y="15"/>
                  <a:pt x="59" y="15"/>
                </a:cubicBezTo>
                <a:cubicBezTo>
                  <a:pt x="59" y="15"/>
                  <a:pt x="59" y="14"/>
                  <a:pt x="59" y="14"/>
                </a:cubicBezTo>
                <a:cubicBezTo>
                  <a:pt x="56" y="11"/>
                  <a:pt x="56" y="11"/>
                  <a:pt x="56" y="11"/>
                </a:cubicBezTo>
                <a:cubicBezTo>
                  <a:pt x="59" y="9"/>
                  <a:pt x="59" y="9"/>
                  <a:pt x="59" y="9"/>
                </a:cubicBezTo>
                <a:cubicBezTo>
                  <a:pt x="59" y="9"/>
                  <a:pt x="59" y="8"/>
                  <a:pt x="59" y="8"/>
                </a:cubicBezTo>
                <a:close/>
                <a:moveTo>
                  <a:pt x="14" y="28"/>
                </a:moveTo>
                <a:cubicBezTo>
                  <a:pt x="14" y="28"/>
                  <a:pt x="15" y="28"/>
                  <a:pt x="15" y="28"/>
                </a:cubicBezTo>
                <a:cubicBezTo>
                  <a:pt x="16" y="28"/>
                  <a:pt x="16" y="28"/>
                  <a:pt x="16" y="28"/>
                </a:cubicBezTo>
                <a:cubicBezTo>
                  <a:pt x="20" y="21"/>
                  <a:pt x="20" y="21"/>
                  <a:pt x="20" y="21"/>
                </a:cubicBezTo>
                <a:cubicBezTo>
                  <a:pt x="21" y="21"/>
                  <a:pt x="21" y="20"/>
                  <a:pt x="20" y="20"/>
                </a:cubicBezTo>
                <a:cubicBezTo>
                  <a:pt x="20" y="19"/>
                  <a:pt x="20" y="19"/>
                  <a:pt x="19" y="19"/>
                </a:cubicBezTo>
                <a:cubicBezTo>
                  <a:pt x="17" y="19"/>
                  <a:pt x="17" y="19"/>
                  <a:pt x="17" y="19"/>
                </a:cubicBezTo>
                <a:cubicBezTo>
                  <a:pt x="17" y="10"/>
                  <a:pt x="17" y="10"/>
                  <a:pt x="17" y="10"/>
                </a:cubicBezTo>
                <a:cubicBezTo>
                  <a:pt x="29" y="10"/>
                  <a:pt x="29" y="10"/>
                  <a:pt x="29" y="10"/>
                </a:cubicBezTo>
                <a:cubicBezTo>
                  <a:pt x="30" y="10"/>
                  <a:pt x="31" y="9"/>
                  <a:pt x="31" y="8"/>
                </a:cubicBezTo>
                <a:cubicBezTo>
                  <a:pt x="31" y="7"/>
                  <a:pt x="30" y="7"/>
                  <a:pt x="29" y="7"/>
                </a:cubicBezTo>
                <a:cubicBezTo>
                  <a:pt x="15" y="7"/>
                  <a:pt x="15" y="7"/>
                  <a:pt x="15" y="7"/>
                </a:cubicBezTo>
                <a:cubicBezTo>
                  <a:pt x="14" y="7"/>
                  <a:pt x="14" y="7"/>
                  <a:pt x="14" y="8"/>
                </a:cubicBezTo>
                <a:cubicBezTo>
                  <a:pt x="14" y="19"/>
                  <a:pt x="14" y="19"/>
                  <a:pt x="14" y="19"/>
                </a:cubicBezTo>
                <a:cubicBezTo>
                  <a:pt x="11" y="19"/>
                  <a:pt x="11" y="19"/>
                  <a:pt x="11" y="19"/>
                </a:cubicBezTo>
                <a:cubicBezTo>
                  <a:pt x="11" y="19"/>
                  <a:pt x="10" y="19"/>
                  <a:pt x="10" y="20"/>
                </a:cubicBezTo>
                <a:cubicBezTo>
                  <a:pt x="10" y="20"/>
                  <a:pt x="10" y="21"/>
                  <a:pt x="10" y="21"/>
                </a:cubicBezTo>
                <a:lnTo>
                  <a:pt x="14" y="28"/>
                </a:lnTo>
                <a:close/>
                <a:moveTo>
                  <a:pt x="62" y="34"/>
                </a:moveTo>
                <a:cubicBezTo>
                  <a:pt x="61" y="33"/>
                  <a:pt x="60" y="33"/>
                  <a:pt x="59" y="34"/>
                </a:cubicBezTo>
                <a:cubicBezTo>
                  <a:pt x="55" y="40"/>
                  <a:pt x="55" y="40"/>
                  <a:pt x="55" y="40"/>
                </a:cubicBezTo>
                <a:cubicBezTo>
                  <a:pt x="55" y="40"/>
                  <a:pt x="55" y="41"/>
                  <a:pt x="55" y="42"/>
                </a:cubicBezTo>
                <a:cubicBezTo>
                  <a:pt x="55" y="42"/>
                  <a:pt x="56" y="42"/>
                  <a:pt x="56" y="42"/>
                </a:cubicBezTo>
                <a:cubicBezTo>
                  <a:pt x="59" y="42"/>
                  <a:pt x="59" y="42"/>
                  <a:pt x="59" y="42"/>
                </a:cubicBezTo>
                <a:cubicBezTo>
                  <a:pt x="59" y="51"/>
                  <a:pt x="59" y="51"/>
                  <a:pt x="59" y="51"/>
                </a:cubicBezTo>
                <a:cubicBezTo>
                  <a:pt x="46" y="51"/>
                  <a:pt x="46" y="51"/>
                  <a:pt x="46" y="51"/>
                </a:cubicBezTo>
                <a:cubicBezTo>
                  <a:pt x="45" y="51"/>
                  <a:pt x="44" y="52"/>
                  <a:pt x="44" y="53"/>
                </a:cubicBezTo>
                <a:cubicBezTo>
                  <a:pt x="44" y="54"/>
                  <a:pt x="45" y="54"/>
                  <a:pt x="46" y="54"/>
                </a:cubicBezTo>
                <a:cubicBezTo>
                  <a:pt x="60" y="54"/>
                  <a:pt x="60" y="54"/>
                  <a:pt x="60" y="54"/>
                </a:cubicBezTo>
                <a:cubicBezTo>
                  <a:pt x="61" y="54"/>
                  <a:pt x="62" y="54"/>
                  <a:pt x="62" y="53"/>
                </a:cubicBezTo>
                <a:cubicBezTo>
                  <a:pt x="62" y="42"/>
                  <a:pt x="62" y="42"/>
                  <a:pt x="62" y="42"/>
                </a:cubicBezTo>
                <a:cubicBezTo>
                  <a:pt x="64" y="42"/>
                  <a:pt x="64" y="42"/>
                  <a:pt x="64" y="42"/>
                </a:cubicBezTo>
                <a:cubicBezTo>
                  <a:pt x="65" y="42"/>
                  <a:pt x="65" y="42"/>
                  <a:pt x="66" y="42"/>
                </a:cubicBezTo>
                <a:cubicBezTo>
                  <a:pt x="66" y="41"/>
                  <a:pt x="66" y="40"/>
                  <a:pt x="65" y="40"/>
                </a:cubicBezTo>
                <a:lnTo>
                  <a:pt x="62" y="34"/>
                </a:ln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微软雅黑"/>
              <a:ea typeface="字魂5号-无外润黑体"/>
              <a:sym typeface="微软雅黑"/>
            </a:endParaRPr>
          </a:p>
        </p:txBody>
      </p:sp>
    </p:spTree>
    <p:extLst>
      <p:ext uri="{BB962C8B-B14F-4D97-AF65-F5344CB8AC3E}">
        <p14:creationId xmlns:p14="http://schemas.microsoft.com/office/powerpoint/2010/main" val="406381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思考与决策</a:t>
            </a:r>
          </a:p>
        </p:txBody>
      </p:sp>
      <p:grpSp>
        <p:nvGrpSpPr>
          <p:cNvPr id="4" name="Group 7">
            <a:extLst>
              <a:ext uri="{FF2B5EF4-FFF2-40B4-BE49-F238E27FC236}">
                <a16:creationId xmlns:a16="http://schemas.microsoft.com/office/drawing/2014/main" id="{7957E7F6-E788-4A8A-BB36-3444C5A1B96D}"/>
              </a:ext>
            </a:extLst>
          </p:cNvPr>
          <p:cNvGrpSpPr/>
          <p:nvPr/>
        </p:nvGrpSpPr>
        <p:grpSpPr>
          <a:xfrm>
            <a:off x="1795314" y="3400985"/>
            <a:ext cx="1366983" cy="759310"/>
            <a:chOff x="808624" y="3458433"/>
            <a:chExt cx="1981201" cy="569482"/>
          </a:xfrm>
        </p:grpSpPr>
        <p:sp>
          <p:nvSpPr>
            <p:cNvPr id="5" name="Rectangle 29">
              <a:extLst>
                <a:ext uri="{FF2B5EF4-FFF2-40B4-BE49-F238E27FC236}">
                  <a16:creationId xmlns:a16="http://schemas.microsoft.com/office/drawing/2014/main" id="{7189D5FB-05A5-476C-8EA3-E157BB0D16EF}"/>
                </a:ext>
              </a:extLst>
            </p:cNvPr>
            <p:cNvSpPr/>
            <p:nvPr/>
          </p:nvSpPr>
          <p:spPr>
            <a:xfrm>
              <a:off x="808625" y="3781213"/>
              <a:ext cx="1981200" cy="246702"/>
            </a:xfrm>
            <a:prstGeom prst="rect">
              <a:avLst/>
            </a:prstGeom>
          </p:spPr>
          <p:txBody>
            <a:bodyPr wrap="square">
              <a:spAutoFit/>
            </a:bodyPr>
            <a:lstStyle/>
            <a:p>
              <a:pPr defTabSz="1219170">
                <a:lnSpc>
                  <a:spcPct val="120000"/>
                </a:lnSpc>
              </a:pPr>
              <a:r>
                <a:rPr lang="zh-CN" altLang="en-US" sz="1400" b="1" dirty="0">
                  <a:latin typeface="字魂105号-简雅黑" panose="00000500000000000000" pitchFamily="2" charset="-122"/>
                  <a:ea typeface="字魂105号-简雅黑" panose="00000500000000000000" pitchFamily="2" charset="-122"/>
                  <a:sym typeface="字魂105号-简雅黑" panose="00000500000000000000" pitchFamily="2" charset="-122"/>
                </a:rPr>
                <a:t>平衡</a:t>
              </a:r>
              <a:endParaRPr lang="en-US" altLang="zh-CN" sz="14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 name="Rectangle 30">
              <a:extLst>
                <a:ext uri="{FF2B5EF4-FFF2-40B4-BE49-F238E27FC236}">
                  <a16:creationId xmlns:a16="http://schemas.microsoft.com/office/drawing/2014/main" id="{5B2BF5F7-F642-4BBB-B21A-1DBCAF3D41BC}"/>
                </a:ext>
              </a:extLst>
            </p:cNvPr>
            <p:cNvSpPr/>
            <p:nvPr/>
          </p:nvSpPr>
          <p:spPr>
            <a:xfrm>
              <a:off x="808624" y="3458433"/>
              <a:ext cx="1981201" cy="322781"/>
            </a:xfrm>
            <a:prstGeom prst="rect">
              <a:avLst/>
            </a:prstGeom>
          </p:spPr>
          <p:txBody>
            <a:bodyPr wrap="square">
              <a:spAutoFit/>
            </a:bodyPr>
            <a:lstStyle/>
            <a:p>
              <a:pPr defTabSz="1219170">
                <a:lnSpc>
                  <a:spcPct val="120000"/>
                </a:lnSpc>
              </a:pPr>
              <a:r>
                <a:rPr lang="zh-CN" altLang="en-US" sz="2000" dirty="0">
                  <a:latin typeface="字魂105号-简雅黑" panose="00000500000000000000" pitchFamily="2" charset="-122"/>
                  <a:ea typeface="字魂105号-简雅黑" panose="00000500000000000000" pitchFamily="2" charset="-122"/>
                  <a:sym typeface="字魂105号-简雅黑" panose="00000500000000000000" pitchFamily="2" charset="-122"/>
                </a:rPr>
                <a:t>问题</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 name="Group 2061">
            <a:extLst>
              <a:ext uri="{FF2B5EF4-FFF2-40B4-BE49-F238E27FC236}">
                <a16:creationId xmlns:a16="http://schemas.microsoft.com/office/drawing/2014/main" id="{4A8AAAF4-804B-45DB-BC59-38F981DC03B1}"/>
              </a:ext>
            </a:extLst>
          </p:cNvPr>
          <p:cNvGrpSpPr/>
          <p:nvPr/>
        </p:nvGrpSpPr>
        <p:grpSpPr>
          <a:xfrm>
            <a:off x="3069933" y="2676683"/>
            <a:ext cx="2378367" cy="177900"/>
            <a:chOff x="1645223" y="3038474"/>
            <a:chExt cx="1783775" cy="133425"/>
          </a:xfrm>
          <a:solidFill>
            <a:srgbClr val="1672FB"/>
          </a:solidFill>
        </p:grpSpPr>
        <p:grpSp>
          <p:nvGrpSpPr>
            <p:cNvPr id="8" name="Group 2060">
              <a:extLst>
                <a:ext uri="{FF2B5EF4-FFF2-40B4-BE49-F238E27FC236}">
                  <a16:creationId xmlns:a16="http://schemas.microsoft.com/office/drawing/2014/main" id="{E25698CE-1117-4B7E-8CFE-D99DE60182CE}"/>
                </a:ext>
              </a:extLst>
            </p:cNvPr>
            <p:cNvGrpSpPr/>
            <p:nvPr/>
          </p:nvGrpSpPr>
          <p:grpSpPr>
            <a:xfrm>
              <a:off x="1714496" y="3038474"/>
              <a:ext cx="1714502" cy="133425"/>
              <a:chOff x="1714496" y="3038474"/>
              <a:chExt cx="1714502" cy="133425"/>
            </a:xfrm>
            <a:grpFill/>
          </p:grpSpPr>
          <p:cxnSp>
            <p:nvCxnSpPr>
              <p:cNvPr id="10" name="Straight Connector 94">
                <a:extLst>
                  <a:ext uri="{FF2B5EF4-FFF2-40B4-BE49-F238E27FC236}">
                    <a16:creationId xmlns:a16="http://schemas.microsoft.com/office/drawing/2014/main" id="{4AAB6182-1B66-4B35-8250-D79A7BCE3C9D}"/>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ECEF1F7-6597-4AF7-961B-E28FA2E5ADDD}"/>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 name="Oval 93">
              <a:extLst>
                <a:ext uri="{FF2B5EF4-FFF2-40B4-BE49-F238E27FC236}">
                  <a16:creationId xmlns:a16="http://schemas.microsoft.com/office/drawing/2014/main" id="{0AD672A9-B02D-4A58-8928-4B4E5B78B593}"/>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2" name="Group 8">
            <a:extLst>
              <a:ext uri="{FF2B5EF4-FFF2-40B4-BE49-F238E27FC236}">
                <a16:creationId xmlns:a16="http://schemas.microsoft.com/office/drawing/2014/main" id="{8C0B0583-0017-43B2-8669-07EF48B5AF40}"/>
              </a:ext>
            </a:extLst>
          </p:cNvPr>
          <p:cNvGrpSpPr/>
          <p:nvPr/>
        </p:nvGrpSpPr>
        <p:grpSpPr>
          <a:xfrm>
            <a:off x="4920744" y="3448786"/>
            <a:ext cx="2641601" cy="1225564"/>
            <a:chOff x="3584256" y="3536712"/>
            <a:chExt cx="1981201" cy="919174"/>
          </a:xfrm>
        </p:grpSpPr>
        <p:sp>
          <p:nvSpPr>
            <p:cNvPr id="13" name="Rectangle 105">
              <a:extLst>
                <a:ext uri="{FF2B5EF4-FFF2-40B4-BE49-F238E27FC236}">
                  <a16:creationId xmlns:a16="http://schemas.microsoft.com/office/drawing/2014/main" id="{84E1DAA1-4BD9-4AA9-9117-E4ED71223642}"/>
                </a:ext>
              </a:extLst>
            </p:cNvPr>
            <p:cNvSpPr/>
            <p:nvPr/>
          </p:nvSpPr>
          <p:spPr>
            <a:xfrm>
              <a:off x="3584257" y="3799167"/>
              <a:ext cx="1981200" cy="656719"/>
            </a:xfrm>
            <a:prstGeom prst="rect">
              <a:avLst/>
            </a:prstGeom>
          </p:spPr>
          <p:txBody>
            <a:bodyPr wrap="square">
              <a:spAutoFit/>
            </a:bodyPr>
            <a:lstStyle/>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业务处于高速发展阶段，如果业务停下来等系统改造好，可能会丧失宝贵的发展机会。</a:t>
              </a:r>
              <a:endPar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Rectangle 106">
              <a:extLst>
                <a:ext uri="{FF2B5EF4-FFF2-40B4-BE49-F238E27FC236}">
                  <a16:creationId xmlns:a16="http://schemas.microsoft.com/office/drawing/2014/main" id="{5A7AA040-40ED-49C8-835B-DD7CE2461C53}"/>
                </a:ext>
              </a:extLst>
            </p:cNvPr>
            <p:cNvSpPr/>
            <p:nvPr/>
          </p:nvSpPr>
          <p:spPr>
            <a:xfrm>
              <a:off x="358425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思考</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5" name="Group 10">
            <a:extLst>
              <a:ext uri="{FF2B5EF4-FFF2-40B4-BE49-F238E27FC236}">
                <a16:creationId xmlns:a16="http://schemas.microsoft.com/office/drawing/2014/main" id="{E15448B8-C977-4CF7-921A-17AA7F0EC671}"/>
              </a:ext>
            </a:extLst>
          </p:cNvPr>
          <p:cNvGrpSpPr/>
          <p:nvPr/>
        </p:nvGrpSpPr>
        <p:grpSpPr>
          <a:xfrm>
            <a:off x="8558412" y="3412798"/>
            <a:ext cx="2766120" cy="956260"/>
            <a:chOff x="6312506" y="3536712"/>
            <a:chExt cx="2074590" cy="717196"/>
          </a:xfrm>
        </p:grpSpPr>
        <p:sp>
          <p:nvSpPr>
            <p:cNvPr id="16" name="Rectangle 107">
              <a:extLst>
                <a:ext uri="{FF2B5EF4-FFF2-40B4-BE49-F238E27FC236}">
                  <a16:creationId xmlns:a16="http://schemas.microsoft.com/office/drawing/2014/main" id="{61A42711-C34F-404D-9D38-551C54386276}"/>
                </a:ext>
              </a:extLst>
            </p:cNvPr>
            <p:cNvSpPr/>
            <p:nvPr/>
          </p:nvSpPr>
          <p:spPr>
            <a:xfrm>
              <a:off x="6312507" y="3799167"/>
              <a:ext cx="2074589" cy="454741"/>
            </a:xfrm>
            <a:prstGeom prst="rect">
              <a:avLst/>
            </a:prstGeom>
          </p:spPr>
          <p:txBody>
            <a:bodyPr wrap="square">
              <a:spAutoFit/>
            </a:bodyPr>
            <a:lstStyle/>
            <a:p>
              <a:pPr defTabSz="1219170">
                <a:lnSpc>
                  <a:spcPct val="125000"/>
                </a:lnSpc>
              </a:pP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提前布局，找准业务</a:t>
              </a:r>
              <a:r>
                <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研发的空档期切入</a:t>
              </a:r>
              <a:endParaRPr 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Rectangle 108">
              <a:extLst>
                <a:ext uri="{FF2B5EF4-FFF2-40B4-BE49-F238E27FC236}">
                  <a16:creationId xmlns:a16="http://schemas.microsoft.com/office/drawing/2014/main" id="{BF4E5115-63BA-4B96-B6CD-9E34F685E2B7}"/>
                </a:ext>
              </a:extLst>
            </p:cNvPr>
            <p:cNvSpPr/>
            <p:nvPr/>
          </p:nvSpPr>
          <p:spPr>
            <a:xfrm>
              <a:off x="6312506" y="3536712"/>
              <a:ext cx="1981201" cy="304074"/>
            </a:xfrm>
            <a:prstGeom prst="rect">
              <a:avLst/>
            </a:prstGeom>
          </p:spPr>
          <p:txBody>
            <a:bodyPr wrap="square">
              <a:spAutoFit/>
            </a:bodyPr>
            <a:lstStyle/>
            <a:p>
              <a:pPr defTabSz="1219170">
                <a:lnSpc>
                  <a:spcPct val="120000"/>
                </a:lnSpc>
              </a:pPr>
              <a:r>
                <a:rPr lang="zh-CN" alt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rPr>
                <a:t>解决</a:t>
              </a:r>
              <a:endParaRPr lang="en-US" sz="1867"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8" name="Group 122">
            <a:extLst>
              <a:ext uri="{FF2B5EF4-FFF2-40B4-BE49-F238E27FC236}">
                <a16:creationId xmlns:a16="http://schemas.microsoft.com/office/drawing/2014/main" id="{69375C8A-B6F9-49DE-A96F-2ED39CF1AAB7}"/>
              </a:ext>
            </a:extLst>
          </p:cNvPr>
          <p:cNvGrpSpPr/>
          <p:nvPr/>
        </p:nvGrpSpPr>
        <p:grpSpPr>
          <a:xfrm>
            <a:off x="6565903" y="2676683"/>
            <a:ext cx="2378367" cy="177900"/>
            <a:chOff x="1645223" y="3038474"/>
            <a:chExt cx="1783775" cy="133425"/>
          </a:xfrm>
          <a:solidFill>
            <a:srgbClr val="1672FB"/>
          </a:solidFill>
        </p:grpSpPr>
        <p:grpSp>
          <p:nvGrpSpPr>
            <p:cNvPr id="19" name="Group 123">
              <a:extLst>
                <a:ext uri="{FF2B5EF4-FFF2-40B4-BE49-F238E27FC236}">
                  <a16:creationId xmlns:a16="http://schemas.microsoft.com/office/drawing/2014/main" id="{68DB9729-9B6C-4B18-BB2B-345282146EA1}"/>
                </a:ext>
              </a:extLst>
            </p:cNvPr>
            <p:cNvGrpSpPr/>
            <p:nvPr/>
          </p:nvGrpSpPr>
          <p:grpSpPr>
            <a:xfrm>
              <a:off x="1714496" y="3038474"/>
              <a:ext cx="1714502" cy="133425"/>
              <a:chOff x="1714496" y="3038474"/>
              <a:chExt cx="1714502" cy="133425"/>
            </a:xfrm>
            <a:grpFill/>
          </p:grpSpPr>
          <p:cxnSp>
            <p:nvCxnSpPr>
              <p:cNvPr id="21" name="Straight Connector 125">
                <a:extLst>
                  <a:ext uri="{FF2B5EF4-FFF2-40B4-BE49-F238E27FC236}">
                    <a16:creationId xmlns:a16="http://schemas.microsoft.com/office/drawing/2014/main" id="{95E9AB84-FDDC-48E4-BDDB-DBC6CFDD89A9}"/>
                  </a:ext>
                </a:extLst>
              </p:cNvPr>
              <p:cNvCxnSpPr/>
              <p:nvPr/>
            </p:nvCxnSpPr>
            <p:spPr>
              <a:xfrm>
                <a:off x="1714496" y="3104867"/>
                <a:ext cx="1688634" cy="638"/>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2" name="Freeform 16">
                <a:extLst>
                  <a:ext uri="{FF2B5EF4-FFF2-40B4-BE49-F238E27FC236}">
                    <a16:creationId xmlns:a16="http://schemas.microsoft.com/office/drawing/2014/main" id="{162155DD-73C7-4A80-8CC4-161BC5420A4B}"/>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0" name="Oval 124">
              <a:extLst>
                <a:ext uri="{FF2B5EF4-FFF2-40B4-BE49-F238E27FC236}">
                  <a16:creationId xmlns:a16="http://schemas.microsoft.com/office/drawing/2014/main" id="{AB244D84-C517-4BE7-9601-357A5CAB16E8}"/>
                </a:ext>
              </a:extLst>
            </p:cNvPr>
            <p:cNvSpPr/>
            <p:nvPr/>
          </p:nvSpPr>
          <p:spPr>
            <a:xfrm>
              <a:off x="1645223" y="3070550"/>
              <a:ext cx="69273" cy="69273"/>
            </a:xfrm>
            <a:prstGeom prst="ellipse">
              <a:avLst/>
            </a:prstGeom>
            <a:grpFill/>
            <a:ln>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23" name="Group 138">
            <a:extLst>
              <a:ext uri="{FF2B5EF4-FFF2-40B4-BE49-F238E27FC236}">
                <a16:creationId xmlns:a16="http://schemas.microsoft.com/office/drawing/2014/main" id="{1381784C-3FB9-40B8-A18D-FB7DE3232962}"/>
              </a:ext>
            </a:extLst>
          </p:cNvPr>
          <p:cNvGrpSpPr/>
          <p:nvPr/>
        </p:nvGrpSpPr>
        <p:grpSpPr>
          <a:xfrm>
            <a:off x="766840" y="2676683"/>
            <a:ext cx="838399" cy="177900"/>
            <a:chOff x="2800199" y="3038474"/>
            <a:chExt cx="628799" cy="133425"/>
          </a:xfrm>
          <a:solidFill>
            <a:srgbClr val="1672FB"/>
          </a:solidFill>
        </p:grpSpPr>
        <p:cxnSp>
          <p:nvCxnSpPr>
            <p:cNvPr id="24" name="Straight Connector 140">
              <a:extLst>
                <a:ext uri="{FF2B5EF4-FFF2-40B4-BE49-F238E27FC236}">
                  <a16:creationId xmlns:a16="http://schemas.microsoft.com/office/drawing/2014/main" id="{8B332EA8-AF14-4505-8B8F-15B8413D3D62}"/>
                </a:ext>
              </a:extLst>
            </p:cNvPr>
            <p:cNvCxnSpPr/>
            <p:nvPr/>
          </p:nvCxnSpPr>
          <p:spPr>
            <a:xfrm>
              <a:off x="2800199" y="3105505"/>
              <a:ext cx="602931" cy="0"/>
            </a:xfrm>
            <a:prstGeom prst="line">
              <a:avLst/>
            </a:prstGeom>
            <a:grpFill/>
            <a:ln w="12700">
              <a:solidFill>
                <a:srgbClr val="1672FB"/>
              </a:solidFill>
            </a:ln>
          </p:spPr>
          <p:style>
            <a:lnRef idx="1">
              <a:schemeClr val="accent1"/>
            </a:lnRef>
            <a:fillRef idx="0">
              <a:schemeClr val="accent1"/>
            </a:fillRef>
            <a:effectRef idx="0">
              <a:schemeClr val="accent1"/>
            </a:effectRef>
            <a:fontRef idx="minor">
              <a:schemeClr val="tx1"/>
            </a:fontRef>
          </p:style>
        </p:cxnSp>
        <p:sp>
          <p:nvSpPr>
            <p:cNvPr id="25" name="Freeform 16">
              <a:extLst>
                <a:ext uri="{FF2B5EF4-FFF2-40B4-BE49-F238E27FC236}">
                  <a16:creationId xmlns:a16="http://schemas.microsoft.com/office/drawing/2014/main" id="{A9E55F4A-2031-4FE4-A72E-7F334B64352C}"/>
                </a:ext>
              </a:extLst>
            </p:cNvPr>
            <p:cNvSpPr>
              <a:spLocks/>
            </p:cNvSpPr>
            <p:nvPr/>
          </p:nvSpPr>
          <p:spPr bwMode="auto">
            <a:xfrm>
              <a:off x="3351076" y="3038474"/>
              <a:ext cx="77922" cy="133425"/>
            </a:xfrm>
            <a:custGeom>
              <a:avLst/>
              <a:gdLst>
                <a:gd name="T0" fmla="*/ 13 w 244"/>
                <a:gd name="T1" fmla="*/ 409 h 418"/>
                <a:gd name="T2" fmla="*/ 13 w 244"/>
                <a:gd name="T3" fmla="*/ 361 h 418"/>
                <a:gd name="T4" fmla="*/ 13 w 244"/>
                <a:gd name="T5" fmla="*/ 361 h 418"/>
                <a:gd name="T6" fmla="*/ 163 w 244"/>
                <a:gd name="T7" fmla="*/ 211 h 418"/>
                <a:gd name="T8" fmla="*/ 13 w 244"/>
                <a:gd name="T9" fmla="*/ 61 h 418"/>
                <a:gd name="T10" fmla="*/ 13 w 244"/>
                <a:gd name="T11" fmla="*/ 61 h 418"/>
                <a:gd name="T12" fmla="*/ 13 w 244"/>
                <a:gd name="T13" fmla="*/ 13 h 418"/>
                <a:gd name="T14" fmla="*/ 13 w 244"/>
                <a:gd name="T15" fmla="*/ 13 h 418"/>
                <a:gd name="T16" fmla="*/ 60 w 244"/>
                <a:gd name="T17" fmla="*/ 13 h 418"/>
                <a:gd name="T18" fmla="*/ 60 w 244"/>
                <a:gd name="T19" fmla="*/ 13 h 418"/>
                <a:gd name="T20" fmla="*/ 234 w 244"/>
                <a:gd name="T21" fmla="*/ 187 h 418"/>
                <a:gd name="T22" fmla="*/ 244 w 244"/>
                <a:gd name="T23" fmla="*/ 211 h 418"/>
                <a:gd name="T24" fmla="*/ 244 w 244"/>
                <a:gd name="T25" fmla="*/ 211 h 418"/>
                <a:gd name="T26" fmla="*/ 234 w 244"/>
                <a:gd name="T27" fmla="*/ 235 h 418"/>
                <a:gd name="T28" fmla="*/ 234 w 244"/>
                <a:gd name="T29" fmla="*/ 235 h 418"/>
                <a:gd name="T30" fmla="*/ 60 w 244"/>
                <a:gd name="T31" fmla="*/ 409 h 418"/>
                <a:gd name="T32" fmla="*/ 37 w 244"/>
                <a:gd name="T33" fmla="*/ 418 h 418"/>
                <a:gd name="T34" fmla="*/ 37 w 244"/>
                <a:gd name="T35" fmla="*/ 418 h 418"/>
                <a:gd name="T36" fmla="*/ 13 w 244"/>
                <a:gd name="T37" fmla="*/ 40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418">
                  <a:moveTo>
                    <a:pt x="13" y="409"/>
                  </a:moveTo>
                  <a:cubicBezTo>
                    <a:pt x="0" y="396"/>
                    <a:pt x="0" y="374"/>
                    <a:pt x="13" y="361"/>
                  </a:cubicBezTo>
                  <a:cubicBezTo>
                    <a:pt x="13" y="361"/>
                    <a:pt x="13" y="361"/>
                    <a:pt x="13" y="361"/>
                  </a:cubicBezTo>
                  <a:cubicBezTo>
                    <a:pt x="163" y="211"/>
                    <a:pt x="163" y="211"/>
                    <a:pt x="163" y="211"/>
                  </a:cubicBezTo>
                  <a:cubicBezTo>
                    <a:pt x="13" y="61"/>
                    <a:pt x="13" y="61"/>
                    <a:pt x="13" y="61"/>
                  </a:cubicBezTo>
                  <a:cubicBezTo>
                    <a:pt x="13" y="61"/>
                    <a:pt x="13" y="61"/>
                    <a:pt x="13" y="61"/>
                  </a:cubicBezTo>
                  <a:cubicBezTo>
                    <a:pt x="0" y="48"/>
                    <a:pt x="0" y="26"/>
                    <a:pt x="13" y="13"/>
                  </a:cubicBezTo>
                  <a:cubicBezTo>
                    <a:pt x="13" y="13"/>
                    <a:pt x="13" y="13"/>
                    <a:pt x="13" y="13"/>
                  </a:cubicBezTo>
                  <a:cubicBezTo>
                    <a:pt x="26" y="0"/>
                    <a:pt x="47" y="0"/>
                    <a:pt x="60" y="13"/>
                  </a:cubicBezTo>
                  <a:cubicBezTo>
                    <a:pt x="60" y="13"/>
                    <a:pt x="60" y="13"/>
                    <a:pt x="60" y="13"/>
                  </a:cubicBezTo>
                  <a:cubicBezTo>
                    <a:pt x="234" y="187"/>
                    <a:pt x="234" y="187"/>
                    <a:pt x="234" y="187"/>
                  </a:cubicBezTo>
                  <a:cubicBezTo>
                    <a:pt x="241" y="194"/>
                    <a:pt x="244" y="202"/>
                    <a:pt x="244" y="211"/>
                  </a:cubicBezTo>
                  <a:cubicBezTo>
                    <a:pt x="244" y="211"/>
                    <a:pt x="244" y="211"/>
                    <a:pt x="244" y="211"/>
                  </a:cubicBezTo>
                  <a:cubicBezTo>
                    <a:pt x="244" y="220"/>
                    <a:pt x="241" y="228"/>
                    <a:pt x="234" y="235"/>
                  </a:cubicBezTo>
                  <a:cubicBezTo>
                    <a:pt x="234" y="235"/>
                    <a:pt x="234" y="235"/>
                    <a:pt x="234" y="235"/>
                  </a:cubicBezTo>
                  <a:cubicBezTo>
                    <a:pt x="60" y="409"/>
                    <a:pt x="60" y="409"/>
                    <a:pt x="60" y="409"/>
                  </a:cubicBezTo>
                  <a:cubicBezTo>
                    <a:pt x="54" y="415"/>
                    <a:pt x="45" y="418"/>
                    <a:pt x="37" y="418"/>
                  </a:cubicBezTo>
                  <a:cubicBezTo>
                    <a:pt x="37" y="418"/>
                    <a:pt x="37" y="418"/>
                    <a:pt x="37" y="418"/>
                  </a:cubicBezTo>
                  <a:cubicBezTo>
                    <a:pt x="28" y="418"/>
                    <a:pt x="19" y="415"/>
                    <a:pt x="13" y="409"/>
                  </a:cubicBezTo>
                  <a:close/>
                </a:path>
              </a:pathLst>
            </a:custGeom>
            <a:grpFill/>
            <a:ln>
              <a:solidFill>
                <a:srgbClr val="1672FB"/>
              </a:solid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7" name="Freeform 11">
            <a:extLst>
              <a:ext uri="{FF2B5EF4-FFF2-40B4-BE49-F238E27FC236}">
                <a16:creationId xmlns:a16="http://schemas.microsoft.com/office/drawing/2014/main" id="{C82FC4D8-ADA5-4996-8876-CBD8E3C9DB7B}"/>
              </a:ext>
            </a:extLst>
          </p:cNvPr>
          <p:cNvSpPr>
            <a:spLocks noEditPoints="1"/>
          </p:cNvSpPr>
          <p:nvPr/>
        </p:nvSpPr>
        <p:spPr bwMode="auto">
          <a:xfrm>
            <a:off x="5599560" y="2188534"/>
            <a:ext cx="915765" cy="1061833"/>
          </a:xfrm>
          <a:custGeom>
            <a:avLst/>
            <a:gdLst>
              <a:gd name="T0" fmla="*/ 229 w 443"/>
              <a:gd name="T1" fmla="*/ 257 h 514"/>
              <a:gd name="T2" fmla="*/ 236 w 443"/>
              <a:gd name="T3" fmla="*/ 252 h 514"/>
              <a:gd name="T4" fmla="*/ 268 w 443"/>
              <a:gd name="T5" fmla="*/ 191 h 514"/>
              <a:gd name="T6" fmla="*/ 229 w 443"/>
              <a:gd name="T7" fmla="*/ 191 h 514"/>
              <a:gd name="T8" fmla="*/ 229 w 443"/>
              <a:gd name="T9" fmla="*/ 257 h 514"/>
              <a:gd name="T10" fmla="*/ 167 w 443"/>
              <a:gd name="T11" fmla="*/ 113 h 514"/>
              <a:gd name="T12" fmla="*/ 167 w 443"/>
              <a:gd name="T13" fmla="*/ 265 h 514"/>
              <a:gd name="T14" fmla="*/ 212 w 443"/>
              <a:gd name="T15" fmla="*/ 264 h 514"/>
              <a:gd name="T16" fmla="*/ 212 w 443"/>
              <a:gd name="T17" fmla="*/ 113 h 514"/>
              <a:gd name="T18" fmla="*/ 167 w 443"/>
              <a:gd name="T19" fmla="*/ 113 h 514"/>
              <a:gd name="T20" fmla="*/ 125 w 443"/>
              <a:gd name="T21" fmla="*/ 236 h 514"/>
              <a:gd name="T22" fmla="*/ 150 w 443"/>
              <a:gd name="T23" fmla="*/ 258 h 514"/>
              <a:gd name="T24" fmla="*/ 150 w 443"/>
              <a:gd name="T25" fmla="*/ 155 h 514"/>
              <a:gd name="T26" fmla="*/ 117 w 443"/>
              <a:gd name="T27" fmla="*/ 155 h 514"/>
              <a:gd name="T28" fmla="*/ 125 w 443"/>
              <a:gd name="T29" fmla="*/ 236 h 514"/>
              <a:gd name="T30" fmla="*/ 428 w 443"/>
              <a:gd name="T31" fmla="*/ 431 h 514"/>
              <a:gd name="T32" fmla="*/ 371 w 443"/>
              <a:gd name="T33" fmla="*/ 354 h 514"/>
              <a:gd name="T34" fmla="*/ 329 w 443"/>
              <a:gd name="T35" fmla="*/ 335 h 514"/>
              <a:gd name="T36" fmla="*/ 326 w 443"/>
              <a:gd name="T37" fmla="*/ 326 h 514"/>
              <a:gd name="T38" fmla="*/ 317 w 443"/>
              <a:gd name="T39" fmla="*/ 314 h 514"/>
              <a:gd name="T40" fmla="*/ 305 w 443"/>
              <a:gd name="T41" fmla="*/ 308 h 514"/>
              <a:gd name="T42" fmla="*/ 323 w 443"/>
              <a:gd name="T43" fmla="*/ 90 h 514"/>
              <a:gd name="T44" fmla="*/ 90 w 443"/>
              <a:gd name="T45" fmla="*/ 55 h 514"/>
              <a:gd name="T46" fmla="*/ 55 w 443"/>
              <a:gd name="T47" fmla="*/ 288 h 514"/>
              <a:gd name="T48" fmla="*/ 269 w 443"/>
              <a:gd name="T49" fmla="*/ 335 h 514"/>
              <a:gd name="T50" fmla="*/ 271 w 443"/>
              <a:gd name="T51" fmla="*/ 348 h 514"/>
              <a:gd name="T52" fmla="*/ 280 w 443"/>
              <a:gd name="T53" fmla="*/ 360 h 514"/>
              <a:gd name="T54" fmla="*/ 288 w 443"/>
              <a:gd name="T55" fmla="*/ 365 h 514"/>
              <a:gd name="T56" fmla="*/ 294 w 443"/>
              <a:gd name="T57" fmla="*/ 411 h 514"/>
              <a:gd name="T58" fmla="*/ 351 w 443"/>
              <a:gd name="T59" fmla="*/ 488 h 514"/>
              <a:gd name="T60" fmla="*/ 418 w 443"/>
              <a:gd name="T61" fmla="*/ 498 h 514"/>
              <a:gd name="T62" fmla="*/ 428 w 443"/>
              <a:gd name="T63" fmla="*/ 431 h 514"/>
              <a:gd name="T64" fmla="*/ 250 w 443"/>
              <a:gd name="T65" fmla="*/ 271 h 514"/>
              <a:gd name="T66" fmla="*/ 106 w 443"/>
              <a:gd name="T67" fmla="*/ 250 h 514"/>
              <a:gd name="T68" fmla="*/ 128 w 443"/>
              <a:gd name="T69" fmla="*/ 106 h 514"/>
              <a:gd name="T70" fmla="*/ 271 w 443"/>
              <a:gd name="T71" fmla="*/ 128 h 514"/>
              <a:gd name="T72" fmla="*/ 250 w 443"/>
              <a:gd name="T73" fmla="*/ 271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3" h="514">
                <a:moveTo>
                  <a:pt x="229" y="257"/>
                </a:moveTo>
                <a:cubicBezTo>
                  <a:pt x="231" y="256"/>
                  <a:pt x="234" y="254"/>
                  <a:pt x="236" y="252"/>
                </a:cubicBezTo>
                <a:cubicBezTo>
                  <a:pt x="256" y="237"/>
                  <a:pt x="267" y="215"/>
                  <a:pt x="268" y="191"/>
                </a:cubicBezTo>
                <a:cubicBezTo>
                  <a:pt x="229" y="191"/>
                  <a:pt x="229" y="191"/>
                  <a:pt x="229" y="191"/>
                </a:cubicBezTo>
                <a:lnTo>
                  <a:pt x="229" y="257"/>
                </a:lnTo>
                <a:close/>
                <a:moveTo>
                  <a:pt x="167" y="113"/>
                </a:moveTo>
                <a:cubicBezTo>
                  <a:pt x="167" y="265"/>
                  <a:pt x="167" y="265"/>
                  <a:pt x="167" y="265"/>
                </a:cubicBezTo>
                <a:cubicBezTo>
                  <a:pt x="182" y="269"/>
                  <a:pt x="197" y="269"/>
                  <a:pt x="212" y="264"/>
                </a:cubicBezTo>
                <a:cubicBezTo>
                  <a:pt x="212" y="113"/>
                  <a:pt x="212" y="113"/>
                  <a:pt x="212" y="113"/>
                </a:cubicBezTo>
                <a:cubicBezTo>
                  <a:pt x="197" y="109"/>
                  <a:pt x="182" y="109"/>
                  <a:pt x="167" y="113"/>
                </a:cubicBezTo>
                <a:close/>
                <a:moveTo>
                  <a:pt x="125" y="236"/>
                </a:moveTo>
                <a:cubicBezTo>
                  <a:pt x="132" y="245"/>
                  <a:pt x="141" y="252"/>
                  <a:pt x="150" y="258"/>
                </a:cubicBezTo>
                <a:cubicBezTo>
                  <a:pt x="150" y="155"/>
                  <a:pt x="150" y="155"/>
                  <a:pt x="150" y="155"/>
                </a:cubicBezTo>
                <a:cubicBezTo>
                  <a:pt x="117" y="155"/>
                  <a:pt x="117" y="155"/>
                  <a:pt x="117" y="155"/>
                </a:cubicBezTo>
                <a:cubicBezTo>
                  <a:pt x="105" y="181"/>
                  <a:pt x="107" y="212"/>
                  <a:pt x="125" y="236"/>
                </a:cubicBezTo>
                <a:close/>
                <a:moveTo>
                  <a:pt x="428" y="431"/>
                </a:moveTo>
                <a:cubicBezTo>
                  <a:pt x="371" y="354"/>
                  <a:pt x="371" y="354"/>
                  <a:pt x="371" y="354"/>
                </a:cubicBezTo>
                <a:cubicBezTo>
                  <a:pt x="361" y="341"/>
                  <a:pt x="345" y="334"/>
                  <a:pt x="329" y="335"/>
                </a:cubicBezTo>
                <a:cubicBezTo>
                  <a:pt x="329" y="332"/>
                  <a:pt x="328" y="328"/>
                  <a:pt x="326" y="326"/>
                </a:cubicBezTo>
                <a:cubicBezTo>
                  <a:pt x="317" y="314"/>
                  <a:pt x="317" y="314"/>
                  <a:pt x="317" y="314"/>
                </a:cubicBezTo>
                <a:cubicBezTo>
                  <a:pt x="315" y="310"/>
                  <a:pt x="310" y="308"/>
                  <a:pt x="305" y="308"/>
                </a:cubicBezTo>
                <a:cubicBezTo>
                  <a:pt x="364" y="251"/>
                  <a:pt x="373" y="157"/>
                  <a:pt x="323" y="90"/>
                </a:cubicBezTo>
                <a:cubicBezTo>
                  <a:pt x="268" y="16"/>
                  <a:pt x="164" y="0"/>
                  <a:pt x="90" y="55"/>
                </a:cubicBezTo>
                <a:cubicBezTo>
                  <a:pt x="16" y="110"/>
                  <a:pt x="0" y="214"/>
                  <a:pt x="55" y="288"/>
                </a:cubicBezTo>
                <a:cubicBezTo>
                  <a:pt x="105" y="356"/>
                  <a:pt x="197" y="375"/>
                  <a:pt x="269" y="335"/>
                </a:cubicBezTo>
                <a:cubicBezTo>
                  <a:pt x="268" y="340"/>
                  <a:pt x="268" y="345"/>
                  <a:pt x="271" y="348"/>
                </a:cubicBezTo>
                <a:cubicBezTo>
                  <a:pt x="280" y="360"/>
                  <a:pt x="280" y="360"/>
                  <a:pt x="280" y="360"/>
                </a:cubicBezTo>
                <a:cubicBezTo>
                  <a:pt x="282" y="363"/>
                  <a:pt x="285" y="364"/>
                  <a:pt x="288" y="365"/>
                </a:cubicBezTo>
                <a:cubicBezTo>
                  <a:pt x="282" y="380"/>
                  <a:pt x="284" y="397"/>
                  <a:pt x="294" y="411"/>
                </a:cubicBezTo>
                <a:cubicBezTo>
                  <a:pt x="351" y="488"/>
                  <a:pt x="351" y="488"/>
                  <a:pt x="351" y="488"/>
                </a:cubicBezTo>
                <a:cubicBezTo>
                  <a:pt x="367" y="509"/>
                  <a:pt x="397" y="514"/>
                  <a:pt x="418" y="498"/>
                </a:cubicBezTo>
                <a:cubicBezTo>
                  <a:pt x="439" y="482"/>
                  <a:pt x="443" y="452"/>
                  <a:pt x="428" y="431"/>
                </a:cubicBezTo>
                <a:close/>
                <a:moveTo>
                  <a:pt x="250" y="271"/>
                </a:moveTo>
                <a:cubicBezTo>
                  <a:pt x="204" y="305"/>
                  <a:pt x="140" y="296"/>
                  <a:pt x="106" y="250"/>
                </a:cubicBezTo>
                <a:cubicBezTo>
                  <a:pt x="73" y="204"/>
                  <a:pt x="82" y="140"/>
                  <a:pt x="128" y="106"/>
                </a:cubicBezTo>
                <a:cubicBezTo>
                  <a:pt x="173" y="73"/>
                  <a:pt x="238" y="82"/>
                  <a:pt x="271" y="128"/>
                </a:cubicBezTo>
                <a:cubicBezTo>
                  <a:pt x="305" y="173"/>
                  <a:pt x="296" y="238"/>
                  <a:pt x="250" y="271"/>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Freeform 21">
            <a:extLst>
              <a:ext uri="{FF2B5EF4-FFF2-40B4-BE49-F238E27FC236}">
                <a16:creationId xmlns:a16="http://schemas.microsoft.com/office/drawing/2014/main" id="{A084B33E-6CC0-4A3D-8128-E0673CBC962F}"/>
              </a:ext>
            </a:extLst>
          </p:cNvPr>
          <p:cNvSpPr>
            <a:spLocks/>
          </p:cNvSpPr>
          <p:nvPr/>
        </p:nvSpPr>
        <p:spPr bwMode="auto">
          <a:xfrm>
            <a:off x="9292977" y="2325510"/>
            <a:ext cx="1133724" cy="737276"/>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26" name="组合 25">
            <a:extLst>
              <a:ext uri="{FF2B5EF4-FFF2-40B4-BE49-F238E27FC236}">
                <a16:creationId xmlns:a16="http://schemas.microsoft.com/office/drawing/2014/main" id="{77841D39-DA74-4E85-83F7-C7A8517E522A}"/>
              </a:ext>
            </a:extLst>
          </p:cNvPr>
          <p:cNvGrpSpPr/>
          <p:nvPr/>
        </p:nvGrpSpPr>
        <p:grpSpPr>
          <a:xfrm>
            <a:off x="1553291" y="2309136"/>
            <a:ext cx="1671707" cy="1119864"/>
            <a:chOff x="1490589" y="1634881"/>
            <a:chExt cx="1964298" cy="1315869"/>
          </a:xfrm>
        </p:grpSpPr>
        <p:sp>
          <p:nvSpPr>
            <p:cNvPr id="30" name="任意多边形 43">
              <a:extLst>
                <a:ext uri="{FF2B5EF4-FFF2-40B4-BE49-F238E27FC236}">
                  <a16:creationId xmlns:a16="http://schemas.microsoft.com/office/drawing/2014/main" id="{9FEB1D81-C981-42F6-BA82-9593D9DD03F7}"/>
                </a:ext>
              </a:extLst>
            </p:cNvPr>
            <p:cNvSpPr/>
            <p:nvPr/>
          </p:nvSpPr>
          <p:spPr>
            <a:xfrm>
              <a:off x="1840002" y="1634881"/>
              <a:ext cx="1238703" cy="1315869"/>
            </a:xfrm>
            <a:custGeom>
              <a:avLst/>
              <a:gdLst>
                <a:gd name="connsiteX0" fmla="*/ 145116 w 4423901"/>
                <a:gd name="connsiteY0" fmla="*/ 235698 h 4699493"/>
                <a:gd name="connsiteX1" fmla="*/ 276873 w 4423901"/>
                <a:gd name="connsiteY1" fmla="*/ 264500 h 4699493"/>
                <a:gd name="connsiteX2" fmla="*/ 1118968 w 4423901"/>
                <a:gd name="connsiteY2" fmla="*/ 850437 h 4699493"/>
                <a:gd name="connsiteX3" fmla="*/ 1870446 w 4423901"/>
                <a:gd name="connsiteY3" fmla="*/ 985594 h 4699493"/>
                <a:gd name="connsiteX4" fmla="*/ 1869029 w 4423901"/>
                <a:gd name="connsiteY4" fmla="*/ 993473 h 4699493"/>
                <a:gd name="connsiteX5" fmla="*/ 2554873 w 4423901"/>
                <a:gd name="connsiteY5" fmla="*/ 993473 h 4699493"/>
                <a:gd name="connsiteX6" fmla="*/ 2553456 w 4423901"/>
                <a:gd name="connsiteY6" fmla="*/ 985594 h 4699493"/>
                <a:gd name="connsiteX7" fmla="*/ 3304933 w 4423901"/>
                <a:gd name="connsiteY7" fmla="*/ 850437 h 4699493"/>
                <a:gd name="connsiteX8" fmla="*/ 4147029 w 4423901"/>
                <a:gd name="connsiteY8" fmla="*/ 264500 h 4699493"/>
                <a:gd name="connsiteX9" fmla="*/ 4278785 w 4423901"/>
                <a:gd name="connsiteY9" fmla="*/ 235698 h 4699493"/>
                <a:gd name="connsiteX10" fmla="*/ 4392316 w 4423901"/>
                <a:gd name="connsiteY10" fmla="*/ 308499 h 4699493"/>
                <a:gd name="connsiteX11" fmla="*/ 4348317 w 4423901"/>
                <a:gd name="connsiteY11" fmla="*/ 553787 h 4699493"/>
                <a:gd name="connsiteX12" fmla="*/ 3502246 w 4423901"/>
                <a:gd name="connsiteY12" fmla="*/ 1142489 h 4699493"/>
                <a:gd name="connsiteX13" fmla="*/ 3438035 w 4423901"/>
                <a:gd name="connsiteY13" fmla="*/ 1170298 h 4699493"/>
                <a:gd name="connsiteX14" fmla="*/ 3400495 w 4423901"/>
                <a:gd name="connsiteY14" fmla="*/ 1170849 h 4699493"/>
                <a:gd name="connsiteX15" fmla="*/ 3401669 w 4423901"/>
                <a:gd name="connsiteY15" fmla="*/ 1177374 h 4699493"/>
                <a:gd name="connsiteX16" fmla="*/ 2670698 w 4423901"/>
                <a:gd name="connsiteY16" fmla="*/ 1308842 h 4699493"/>
                <a:gd name="connsiteX17" fmla="*/ 2670698 w 4423901"/>
                <a:gd name="connsiteY17" fmla="*/ 2685585 h 4699493"/>
                <a:gd name="connsiteX18" fmla="*/ 2670699 w 4423901"/>
                <a:gd name="connsiteY18" fmla="*/ 2685590 h 4699493"/>
                <a:gd name="connsiteX19" fmla="*/ 2670698 w 4423901"/>
                <a:gd name="connsiteY19" fmla="*/ 4523280 h 4699493"/>
                <a:gd name="connsiteX20" fmla="*/ 2494485 w 4423901"/>
                <a:gd name="connsiteY20" fmla="*/ 4699493 h 4699493"/>
                <a:gd name="connsiteX21" fmla="*/ 2494486 w 4423901"/>
                <a:gd name="connsiteY21" fmla="*/ 4699492 h 4699493"/>
                <a:gd name="connsiteX22" fmla="*/ 2318273 w 4423901"/>
                <a:gd name="connsiteY22" fmla="*/ 4523279 h 4699493"/>
                <a:gd name="connsiteX23" fmla="*/ 2318273 w 4423901"/>
                <a:gd name="connsiteY23" fmla="*/ 2831795 h 4699493"/>
                <a:gd name="connsiteX24" fmla="*/ 2310227 w 4423901"/>
                <a:gd name="connsiteY24" fmla="*/ 2791944 h 4699493"/>
                <a:gd name="connsiteX25" fmla="*/ 2215879 w 4423901"/>
                <a:gd name="connsiteY25" fmla="*/ 2729405 h 4699493"/>
                <a:gd name="connsiteX26" fmla="*/ 2121531 w 4423901"/>
                <a:gd name="connsiteY26" fmla="*/ 2791944 h 4699493"/>
                <a:gd name="connsiteX27" fmla="*/ 2113486 w 4423901"/>
                <a:gd name="connsiteY27" fmla="*/ 2831791 h 4699493"/>
                <a:gd name="connsiteX28" fmla="*/ 2113485 w 4423901"/>
                <a:gd name="connsiteY28" fmla="*/ 4523280 h 4699493"/>
                <a:gd name="connsiteX29" fmla="*/ 1937272 w 4423901"/>
                <a:gd name="connsiteY29" fmla="*/ 4699493 h 4699493"/>
                <a:gd name="connsiteX30" fmla="*/ 1937273 w 4423901"/>
                <a:gd name="connsiteY30" fmla="*/ 4699492 h 4699493"/>
                <a:gd name="connsiteX31" fmla="*/ 1761060 w 4423901"/>
                <a:gd name="connsiteY31" fmla="*/ 4523279 h 4699493"/>
                <a:gd name="connsiteX32" fmla="*/ 1761060 w 4423901"/>
                <a:gd name="connsiteY32" fmla="*/ 3157076 h 4699493"/>
                <a:gd name="connsiteX33" fmla="*/ 1761060 w 4423901"/>
                <a:gd name="connsiteY33" fmla="*/ 2685590 h 4699493"/>
                <a:gd name="connsiteX34" fmla="*/ 1761060 w 4423901"/>
                <a:gd name="connsiteY34" fmla="*/ 1310255 h 4699493"/>
                <a:gd name="connsiteX35" fmla="*/ 1022232 w 4423901"/>
                <a:gd name="connsiteY35" fmla="*/ 1177374 h 4699493"/>
                <a:gd name="connsiteX36" fmla="*/ 1023406 w 4423901"/>
                <a:gd name="connsiteY36" fmla="*/ 1170849 h 4699493"/>
                <a:gd name="connsiteX37" fmla="*/ 985866 w 4423901"/>
                <a:gd name="connsiteY37" fmla="*/ 1170298 h 4699493"/>
                <a:gd name="connsiteX38" fmla="*/ 921655 w 4423901"/>
                <a:gd name="connsiteY38" fmla="*/ 1142489 h 4699493"/>
                <a:gd name="connsiteX39" fmla="*/ 75584 w 4423901"/>
                <a:gd name="connsiteY39" fmla="*/ 553787 h 4699493"/>
                <a:gd name="connsiteX40" fmla="*/ 31585 w 4423901"/>
                <a:gd name="connsiteY40" fmla="*/ 308499 h 4699493"/>
                <a:gd name="connsiteX41" fmla="*/ 145116 w 4423901"/>
                <a:gd name="connsiteY41" fmla="*/ 235698 h 4699493"/>
                <a:gd name="connsiteX42" fmla="*/ 2211950 w 4423901"/>
                <a:gd name="connsiteY42" fmla="*/ 0 h 4699493"/>
                <a:gd name="connsiteX43" fmla="*/ 2598204 w 4423901"/>
                <a:gd name="connsiteY43" fmla="*/ 386254 h 4699493"/>
                <a:gd name="connsiteX44" fmla="*/ 2211950 w 4423901"/>
                <a:gd name="connsiteY44" fmla="*/ 772508 h 4699493"/>
                <a:gd name="connsiteX45" fmla="*/ 1825696 w 4423901"/>
                <a:gd name="connsiteY45" fmla="*/ 386254 h 4699493"/>
                <a:gd name="connsiteX46" fmla="*/ 2211950 w 4423901"/>
                <a:gd name="connsiteY46" fmla="*/ 0 h 4699493"/>
                <a:gd name="connsiteX0-1" fmla="*/ 145116 w 4423901"/>
                <a:gd name="connsiteY0-2" fmla="*/ 235698 h 4699493"/>
                <a:gd name="connsiteX1-3" fmla="*/ 276873 w 4423901"/>
                <a:gd name="connsiteY1-4" fmla="*/ 264500 h 4699493"/>
                <a:gd name="connsiteX2-5" fmla="*/ 1118968 w 4423901"/>
                <a:gd name="connsiteY2-6" fmla="*/ 850437 h 4699493"/>
                <a:gd name="connsiteX3-7" fmla="*/ 1870446 w 4423901"/>
                <a:gd name="connsiteY3-8" fmla="*/ 985594 h 4699493"/>
                <a:gd name="connsiteX4-9" fmla="*/ 2554873 w 4423901"/>
                <a:gd name="connsiteY4-10" fmla="*/ 993473 h 4699493"/>
                <a:gd name="connsiteX5-11" fmla="*/ 2553456 w 4423901"/>
                <a:gd name="connsiteY5-12" fmla="*/ 985594 h 4699493"/>
                <a:gd name="connsiteX6-13" fmla="*/ 3304933 w 4423901"/>
                <a:gd name="connsiteY6-14" fmla="*/ 850437 h 4699493"/>
                <a:gd name="connsiteX7-15" fmla="*/ 4147029 w 4423901"/>
                <a:gd name="connsiteY7-16" fmla="*/ 264500 h 4699493"/>
                <a:gd name="connsiteX8-17" fmla="*/ 4278785 w 4423901"/>
                <a:gd name="connsiteY8-18" fmla="*/ 235698 h 4699493"/>
                <a:gd name="connsiteX9-19" fmla="*/ 4392316 w 4423901"/>
                <a:gd name="connsiteY9-20" fmla="*/ 308499 h 4699493"/>
                <a:gd name="connsiteX10-21" fmla="*/ 4348317 w 4423901"/>
                <a:gd name="connsiteY10-22" fmla="*/ 553787 h 4699493"/>
                <a:gd name="connsiteX11-23" fmla="*/ 3502246 w 4423901"/>
                <a:gd name="connsiteY11-24" fmla="*/ 1142489 h 4699493"/>
                <a:gd name="connsiteX12-25" fmla="*/ 3438035 w 4423901"/>
                <a:gd name="connsiteY12-26" fmla="*/ 1170298 h 4699493"/>
                <a:gd name="connsiteX13-27" fmla="*/ 3400495 w 4423901"/>
                <a:gd name="connsiteY13-28" fmla="*/ 1170849 h 4699493"/>
                <a:gd name="connsiteX14-29" fmla="*/ 3401669 w 4423901"/>
                <a:gd name="connsiteY14-30" fmla="*/ 1177374 h 4699493"/>
                <a:gd name="connsiteX15-31" fmla="*/ 2670698 w 4423901"/>
                <a:gd name="connsiteY15-32" fmla="*/ 1308842 h 4699493"/>
                <a:gd name="connsiteX16-33" fmla="*/ 2670698 w 4423901"/>
                <a:gd name="connsiteY16-34" fmla="*/ 2685585 h 4699493"/>
                <a:gd name="connsiteX17-35" fmla="*/ 2670699 w 4423901"/>
                <a:gd name="connsiteY17-36" fmla="*/ 2685590 h 4699493"/>
                <a:gd name="connsiteX18-37" fmla="*/ 2670698 w 4423901"/>
                <a:gd name="connsiteY18-38" fmla="*/ 4523280 h 4699493"/>
                <a:gd name="connsiteX19-39" fmla="*/ 2494485 w 4423901"/>
                <a:gd name="connsiteY19-40" fmla="*/ 4699493 h 4699493"/>
                <a:gd name="connsiteX20-41" fmla="*/ 2494486 w 4423901"/>
                <a:gd name="connsiteY20-42" fmla="*/ 4699492 h 4699493"/>
                <a:gd name="connsiteX21-43" fmla="*/ 2318273 w 4423901"/>
                <a:gd name="connsiteY21-44" fmla="*/ 4523279 h 4699493"/>
                <a:gd name="connsiteX22-45" fmla="*/ 2318273 w 4423901"/>
                <a:gd name="connsiteY22-46" fmla="*/ 2831795 h 4699493"/>
                <a:gd name="connsiteX23-47" fmla="*/ 2310227 w 4423901"/>
                <a:gd name="connsiteY23-48" fmla="*/ 2791944 h 4699493"/>
                <a:gd name="connsiteX24-49" fmla="*/ 2215879 w 4423901"/>
                <a:gd name="connsiteY24-50" fmla="*/ 2729405 h 4699493"/>
                <a:gd name="connsiteX25-51" fmla="*/ 2121531 w 4423901"/>
                <a:gd name="connsiteY25-52" fmla="*/ 2791944 h 4699493"/>
                <a:gd name="connsiteX26-53" fmla="*/ 2113486 w 4423901"/>
                <a:gd name="connsiteY26-54" fmla="*/ 2831791 h 4699493"/>
                <a:gd name="connsiteX27-55" fmla="*/ 2113485 w 4423901"/>
                <a:gd name="connsiteY27-56" fmla="*/ 4523280 h 4699493"/>
                <a:gd name="connsiteX28-57" fmla="*/ 1937272 w 4423901"/>
                <a:gd name="connsiteY28-58" fmla="*/ 4699493 h 4699493"/>
                <a:gd name="connsiteX29-59" fmla="*/ 1937273 w 4423901"/>
                <a:gd name="connsiteY29-60" fmla="*/ 4699492 h 4699493"/>
                <a:gd name="connsiteX30-61" fmla="*/ 1761060 w 4423901"/>
                <a:gd name="connsiteY30-62" fmla="*/ 4523279 h 4699493"/>
                <a:gd name="connsiteX31-63" fmla="*/ 1761060 w 4423901"/>
                <a:gd name="connsiteY31-64" fmla="*/ 3157076 h 4699493"/>
                <a:gd name="connsiteX32-65" fmla="*/ 1761060 w 4423901"/>
                <a:gd name="connsiteY32-66" fmla="*/ 2685590 h 4699493"/>
                <a:gd name="connsiteX33-67" fmla="*/ 1761060 w 4423901"/>
                <a:gd name="connsiteY33-68" fmla="*/ 1310255 h 4699493"/>
                <a:gd name="connsiteX34-69" fmla="*/ 1022232 w 4423901"/>
                <a:gd name="connsiteY34-70" fmla="*/ 1177374 h 4699493"/>
                <a:gd name="connsiteX35-71" fmla="*/ 1023406 w 4423901"/>
                <a:gd name="connsiteY35-72" fmla="*/ 1170849 h 4699493"/>
                <a:gd name="connsiteX36-73" fmla="*/ 985866 w 4423901"/>
                <a:gd name="connsiteY36-74" fmla="*/ 1170298 h 4699493"/>
                <a:gd name="connsiteX37-75" fmla="*/ 921655 w 4423901"/>
                <a:gd name="connsiteY37-76" fmla="*/ 1142489 h 4699493"/>
                <a:gd name="connsiteX38-77" fmla="*/ 75584 w 4423901"/>
                <a:gd name="connsiteY38-78" fmla="*/ 553787 h 4699493"/>
                <a:gd name="connsiteX39-79" fmla="*/ 31585 w 4423901"/>
                <a:gd name="connsiteY39-80" fmla="*/ 308499 h 4699493"/>
                <a:gd name="connsiteX40-81" fmla="*/ 145116 w 4423901"/>
                <a:gd name="connsiteY40-82" fmla="*/ 235698 h 4699493"/>
                <a:gd name="connsiteX41-83" fmla="*/ 2211950 w 4423901"/>
                <a:gd name="connsiteY41-84" fmla="*/ 0 h 4699493"/>
                <a:gd name="connsiteX42-85" fmla="*/ 2598204 w 4423901"/>
                <a:gd name="connsiteY42-86" fmla="*/ 386254 h 4699493"/>
                <a:gd name="connsiteX43-87" fmla="*/ 2211950 w 4423901"/>
                <a:gd name="connsiteY43-88" fmla="*/ 772508 h 4699493"/>
                <a:gd name="connsiteX44-89" fmla="*/ 1825696 w 4423901"/>
                <a:gd name="connsiteY44-90" fmla="*/ 386254 h 4699493"/>
                <a:gd name="connsiteX45-91" fmla="*/ 2211950 w 4423901"/>
                <a:gd name="connsiteY45-92" fmla="*/ 0 h 4699493"/>
                <a:gd name="connsiteX0-93" fmla="*/ 145116 w 4423901"/>
                <a:gd name="connsiteY0-94" fmla="*/ 235698 h 4699493"/>
                <a:gd name="connsiteX1-95" fmla="*/ 276873 w 4423901"/>
                <a:gd name="connsiteY1-96" fmla="*/ 264500 h 4699493"/>
                <a:gd name="connsiteX2-97" fmla="*/ 1118968 w 4423901"/>
                <a:gd name="connsiteY2-98" fmla="*/ 850437 h 4699493"/>
                <a:gd name="connsiteX3-99" fmla="*/ 1870446 w 4423901"/>
                <a:gd name="connsiteY3-100" fmla="*/ 985594 h 4699493"/>
                <a:gd name="connsiteX4-101" fmla="*/ 2553456 w 4423901"/>
                <a:gd name="connsiteY4-102" fmla="*/ 985594 h 4699493"/>
                <a:gd name="connsiteX5-103" fmla="*/ 3304933 w 4423901"/>
                <a:gd name="connsiteY5-104" fmla="*/ 850437 h 4699493"/>
                <a:gd name="connsiteX6-105" fmla="*/ 4147029 w 4423901"/>
                <a:gd name="connsiteY6-106" fmla="*/ 264500 h 4699493"/>
                <a:gd name="connsiteX7-107" fmla="*/ 4278785 w 4423901"/>
                <a:gd name="connsiteY7-108" fmla="*/ 235698 h 4699493"/>
                <a:gd name="connsiteX8-109" fmla="*/ 4392316 w 4423901"/>
                <a:gd name="connsiteY8-110" fmla="*/ 308499 h 4699493"/>
                <a:gd name="connsiteX9-111" fmla="*/ 4348317 w 4423901"/>
                <a:gd name="connsiteY9-112" fmla="*/ 553787 h 4699493"/>
                <a:gd name="connsiteX10-113" fmla="*/ 3502246 w 4423901"/>
                <a:gd name="connsiteY10-114" fmla="*/ 1142489 h 4699493"/>
                <a:gd name="connsiteX11-115" fmla="*/ 3438035 w 4423901"/>
                <a:gd name="connsiteY11-116" fmla="*/ 1170298 h 4699493"/>
                <a:gd name="connsiteX12-117" fmla="*/ 3400495 w 4423901"/>
                <a:gd name="connsiteY12-118" fmla="*/ 1170849 h 4699493"/>
                <a:gd name="connsiteX13-119" fmla="*/ 3401669 w 4423901"/>
                <a:gd name="connsiteY13-120" fmla="*/ 1177374 h 4699493"/>
                <a:gd name="connsiteX14-121" fmla="*/ 2670698 w 4423901"/>
                <a:gd name="connsiteY14-122" fmla="*/ 1308842 h 4699493"/>
                <a:gd name="connsiteX15-123" fmla="*/ 2670698 w 4423901"/>
                <a:gd name="connsiteY15-124" fmla="*/ 2685585 h 4699493"/>
                <a:gd name="connsiteX16-125" fmla="*/ 2670699 w 4423901"/>
                <a:gd name="connsiteY16-126" fmla="*/ 2685590 h 4699493"/>
                <a:gd name="connsiteX17-127" fmla="*/ 2670698 w 4423901"/>
                <a:gd name="connsiteY17-128" fmla="*/ 4523280 h 4699493"/>
                <a:gd name="connsiteX18-129" fmla="*/ 2494485 w 4423901"/>
                <a:gd name="connsiteY18-130" fmla="*/ 4699493 h 4699493"/>
                <a:gd name="connsiteX19-131" fmla="*/ 2494486 w 4423901"/>
                <a:gd name="connsiteY19-132" fmla="*/ 4699492 h 4699493"/>
                <a:gd name="connsiteX20-133" fmla="*/ 2318273 w 4423901"/>
                <a:gd name="connsiteY20-134" fmla="*/ 4523279 h 4699493"/>
                <a:gd name="connsiteX21-135" fmla="*/ 2318273 w 4423901"/>
                <a:gd name="connsiteY21-136" fmla="*/ 2831795 h 4699493"/>
                <a:gd name="connsiteX22-137" fmla="*/ 2310227 w 4423901"/>
                <a:gd name="connsiteY22-138" fmla="*/ 2791944 h 4699493"/>
                <a:gd name="connsiteX23-139" fmla="*/ 2215879 w 4423901"/>
                <a:gd name="connsiteY23-140" fmla="*/ 2729405 h 4699493"/>
                <a:gd name="connsiteX24-141" fmla="*/ 2121531 w 4423901"/>
                <a:gd name="connsiteY24-142" fmla="*/ 2791944 h 4699493"/>
                <a:gd name="connsiteX25-143" fmla="*/ 2113486 w 4423901"/>
                <a:gd name="connsiteY25-144" fmla="*/ 2831791 h 4699493"/>
                <a:gd name="connsiteX26-145" fmla="*/ 2113485 w 4423901"/>
                <a:gd name="connsiteY26-146" fmla="*/ 4523280 h 4699493"/>
                <a:gd name="connsiteX27-147" fmla="*/ 1937272 w 4423901"/>
                <a:gd name="connsiteY27-148" fmla="*/ 4699493 h 4699493"/>
                <a:gd name="connsiteX28-149" fmla="*/ 1937273 w 4423901"/>
                <a:gd name="connsiteY28-150" fmla="*/ 4699492 h 4699493"/>
                <a:gd name="connsiteX29-151" fmla="*/ 1761060 w 4423901"/>
                <a:gd name="connsiteY29-152" fmla="*/ 4523279 h 4699493"/>
                <a:gd name="connsiteX30-153" fmla="*/ 1761060 w 4423901"/>
                <a:gd name="connsiteY30-154" fmla="*/ 3157076 h 4699493"/>
                <a:gd name="connsiteX31-155" fmla="*/ 1761060 w 4423901"/>
                <a:gd name="connsiteY31-156" fmla="*/ 2685590 h 4699493"/>
                <a:gd name="connsiteX32-157" fmla="*/ 1761060 w 4423901"/>
                <a:gd name="connsiteY32-158" fmla="*/ 1310255 h 4699493"/>
                <a:gd name="connsiteX33-159" fmla="*/ 1022232 w 4423901"/>
                <a:gd name="connsiteY33-160" fmla="*/ 1177374 h 4699493"/>
                <a:gd name="connsiteX34-161" fmla="*/ 1023406 w 4423901"/>
                <a:gd name="connsiteY34-162" fmla="*/ 1170849 h 4699493"/>
                <a:gd name="connsiteX35-163" fmla="*/ 985866 w 4423901"/>
                <a:gd name="connsiteY35-164" fmla="*/ 1170298 h 4699493"/>
                <a:gd name="connsiteX36-165" fmla="*/ 921655 w 4423901"/>
                <a:gd name="connsiteY36-166" fmla="*/ 1142489 h 4699493"/>
                <a:gd name="connsiteX37-167" fmla="*/ 75584 w 4423901"/>
                <a:gd name="connsiteY37-168" fmla="*/ 553787 h 4699493"/>
                <a:gd name="connsiteX38-169" fmla="*/ 31585 w 4423901"/>
                <a:gd name="connsiteY38-170" fmla="*/ 308499 h 4699493"/>
                <a:gd name="connsiteX39-171" fmla="*/ 145116 w 4423901"/>
                <a:gd name="connsiteY39-172" fmla="*/ 235698 h 4699493"/>
                <a:gd name="connsiteX40-173" fmla="*/ 2211950 w 4423901"/>
                <a:gd name="connsiteY40-174" fmla="*/ 0 h 4699493"/>
                <a:gd name="connsiteX41-175" fmla="*/ 2598204 w 4423901"/>
                <a:gd name="connsiteY41-176" fmla="*/ 386254 h 4699493"/>
                <a:gd name="connsiteX42-177" fmla="*/ 2211950 w 4423901"/>
                <a:gd name="connsiteY42-178" fmla="*/ 772508 h 4699493"/>
                <a:gd name="connsiteX43-179" fmla="*/ 1825696 w 4423901"/>
                <a:gd name="connsiteY43-180" fmla="*/ 386254 h 4699493"/>
                <a:gd name="connsiteX44-181" fmla="*/ 2211950 w 4423901"/>
                <a:gd name="connsiteY44-182" fmla="*/ 0 h 4699493"/>
                <a:gd name="connsiteX0-183" fmla="*/ 145116 w 4423901"/>
                <a:gd name="connsiteY0-184" fmla="*/ 235698 h 4699493"/>
                <a:gd name="connsiteX1-185" fmla="*/ 276873 w 4423901"/>
                <a:gd name="connsiteY1-186" fmla="*/ 264500 h 4699493"/>
                <a:gd name="connsiteX2-187" fmla="*/ 1118968 w 4423901"/>
                <a:gd name="connsiteY2-188" fmla="*/ 850437 h 4699493"/>
                <a:gd name="connsiteX3-189" fmla="*/ 1870446 w 4423901"/>
                <a:gd name="connsiteY3-190" fmla="*/ 985594 h 4699493"/>
                <a:gd name="connsiteX4-191" fmla="*/ 2553456 w 4423901"/>
                <a:gd name="connsiteY4-192" fmla="*/ 985594 h 4699493"/>
                <a:gd name="connsiteX5-193" fmla="*/ 3304933 w 4423901"/>
                <a:gd name="connsiteY5-194" fmla="*/ 850437 h 4699493"/>
                <a:gd name="connsiteX6-195" fmla="*/ 4147029 w 4423901"/>
                <a:gd name="connsiteY6-196" fmla="*/ 264500 h 4699493"/>
                <a:gd name="connsiteX7-197" fmla="*/ 4278785 w 4423901"/>
                <a:gd name="connsiteY7-198" fmla="*/ 235698 h 4699493"/>
                <a:gd name="connsiteX8-199" fmla="*/ 4392316 w 4423901"/>
                <a:gd name="connsiteY8-200" fmla="*/ 308499 h 4699493"/>
                <a:gd name="connsiteX9-201" fmla="*/ 4348317 w 4423901"/>
                <a:gd name="connsiteY9-202" fmla="*/ 553787 h 4699493"/>
                <a:gd name="connsiteX10-203" fmla="*/ 3502246 w 4423901"/>
                <a:gd name="connsiteY10-204" fmla="*/ 1142489 h 4699493"/>
                <a:gd name="connsiteX11-205" fmla="*/ 3438035 w 4423901"/>
                <a:gd name="connsiteY11-206" fmla="*/ 1170298 h 4699493"/>
                <a:gd name="connsiteX12-207" fmla="*/ 3400495 w 4423901"/>
                <a:gd name="connsiteY12-208" fmla="*/ 1170849 h 4699493"/>
                <a:gd name="connsiteX13-209" fmla="*/ 3401669 w 4423901"/>
                <a:gd name="connsiteY13-210" fmla="*/ 1177374 h 4699493"/>
                <a:gd name="connsiteX14-211" fmla="*/ 2670698 w 4423901"/>
                <a:gd name="connsiteY14-212" fmla="*/ 1308842 h 4699493"/>
                <a:gd name="connsiteX15-213" fmla="*/ 2670698 w 4423901"/>
                <a:gd name="connsiteY15-214" fmla="*/ 2685585 h 4699493"/>
                <a:gd name="connsiteX16-215" fmla="*/ 2670699 w 4423901"/>
                <a:gd name="connsiteY16-216" fmla="*/ 2685590 h 4699493"/>
                <a:gd name="connsiteX17-217" fmla="*/ 2670698 w 4423901"/>
                <a:gd name="connsiteY17-218" fmla="*/ 4523280 h 4699493"/>
                <a:gd name="connsiteX18-219" fmla="*/ 2494485 w 4423901"/>
                <a:gd name="connsiteY18-220" fmla="*/ 4699493 h 4699493"/>
                <a:gd name="connsiteX19-221" fmla="*/ 2494486 w 4423901"/>
                <a:gd name="connsiteY19-222" fmla="*/ 4699492 h 4699493"/>
                <a:gd name="connsiteX20-223" fmla="*/ 2318273 w 4423901"/>
                <a:gd name="connsiteY20-224" fmla="*/ 4523279 h 4699493"/>
                <a:gd name="connsiteX21-225" fmla="*/ 2318273 w 4423901"/>
                <a:gd name="connsiteY21-226" fmla="*/ 2831795 h 4699493"/>
                <a:gd name="connsiteX22-227" fmla="*/ 2310227 w 4423901"/>
                <a:gd name="connsiteY22-228" fmla="*/ 2791944 h 4699493"/>
                <a:gd name="connsiteX23-229" fmla="*/ 2215879 w 4423901"/>
                <a:gd name="connsiteY23-230" fmla="*/ 2729405 h 4699493"/>
                <a:gd name="connsiteX24-231" fmla="*/ 2121531 w 4423901"/>
                <a:gd name="connsiteY24-232" fmla="*/ 2791944 h 4699493"/>
                <a:gd name="connsiteX25-233" fmla="*/ 2113486 w 4423901"/>
                <a:gd name="connsiteY25-234" fmla="*/ 2831791 h 4699493"/>
                <a:gd name="connsiteX26-235" fmla="*/ 2113485 w 4423901"/>
                <a:gd name="connsiteY26-236" fmla="*/ 4523280 h 4699493"/>
                <a:gd name="connsiteX27-237" fmla="*/ 1937272 w 4423901"/>
                <a:gd name="connsiteY27-238" fmla="*/ 4699493 h 4699493"/>
                <a:gd name="connsiteX28-239" fmla="*/ 1937273 w 4423901"/>
                <a:gd name="connsiteY28-240" fmla="*/ 4699492 h 4699493"/>
                <a:gd name="connsiteX29-241" fmla="*/ 1761060 w 4423901"/>
                <a:gd name="connsiteY29-242" fmla="*/ 4523279 h 4699493"/>
                <a:gd name="connsiteX30-243" fmla="*/ 1761060 w 4423901"/>
                <a:gd name="connsiteY30-244" fmla="*/ 3157076 h 4699493"/>
                <a:gd name="connsiteX31-245" fmla="*/ 1761060 w 4423901"/>
                <a:gd name="connsiteY31-246" fmla="*/ 2685590 h 4699493"/>
                <a:gd name="connsiteX32-247" fmla="*/ 1761060 w 4423901"/>
                <a:gd name="connsiteY32-248" fmla="*/ 1310255 h 4699493"/>
                <a:gd name="connsiteX33-249" fmla="*/ 1022232 w 4423901"/>
                <a:gd name="connsiteY33-250" fmla="*/ 1177374 h 4699493"/>
                <a:gd name="connsiteX34-251" fmla="*/ 985866 w 4423901"/>
                <a:gd name="connsiteY34-252" fmla="*/ 1170298 h 4699493"/>
                <a:gd name="connsiteX35-253" fmla="*/ 921655 w 4423901"/>
                <a:gd name="connsiteY35-254" fmla="*/ 1142489 h 4699493"/>
                <a:gd name="connsiteX36-255" fmla="*/ 75584 w 4423901"/>
                <a:gd name="connsiteY36-256" fmla="*/ 553787 h 4699493"/>
                <a:gd name="connsiteX37-257" fmla="*/ 31585 w 4423901"/>
                <a:gd name="connsiteY37-258" fmla="*/ 308499 h 4699493"/>
                <a:gd name="connsiteX38-259" fmla="*/ 145116 w 4423901"/>
                <a:gd name="connsiteY38-260" fmla="*/ 235698 h 4699493"/>
                <a:gd name="connsiteX39-261" fmla="*/ 2211950 w 4423901"/>
                <a:gd name="connsiteY39-262" fmla="*/ 0 h 4699493"/>
                <a:gd name="connsiteX40-263" fmla="*/ 2598204 w 4423901"/>
                <a:gd name="connsiteY40-264" fmla="*/ 386254 h 4699493"/>
                <a:gd name="connsiteX41-265" fmla="*/ 2211950 w 4423901"/>
                <a:gd name="connsiteY41-266" fmla="*/ 772508 h 4699493"/>
                <a:gd name="connsiteX42-267" fmla="*/ 1825696 w 4423901"/>
                <a:gd name="connsiteY42-268" fmla="*/ 386254 h 4699493"/>
                <a:gd name="connsiteX43-269" fmla="*/ 2211950 w 4423901"/>
                <a:gd name="connsiteY43-270" fmla="*/ 0 h 4699493"/>
                <a:gd name="connsiteX0-271" fmla="*/ 145116 w 4423901"/>
                <a:gd name="connsiteY0-272" fmla="*/ 235698 h 4699493"/>
                <a:gd name="connsiteX1-273" fmla="*/ 276873 w 4423901"/>
                <a:gd name="connsiteY1-274" fmla="*/ 264500 h 4699493"/>
                <a:gd name="connsiteX2-275" fmla="*/ 1118968 w 4423901"/>
                <a:gd name="connsiteY2-276" fmla="*/ 850437 h 4699493"/>
                <a:gd name="connsiteX3-277" fmla="*/ 1870446 w 4423901"/>
                <a:gd name="connsiteY3-278" fmla="*/ 985594 h 4699493"/>
                <a:gd name="connsiteX4-279" fmla="*/ 2553456 w 4423901"/>
                <a:gd name="connsiteY4-280" fmla="*/ 985594 h 4699493"/>
                <a:gd name="connsiteX5-281" fmla="*/ 3304933 w 4423901"/>
                <a:gd name="connsiteY5-282" fmla="*/ 850437 h 4699493"/>
                <a:gd name="connsiteX6-283" fmla="*/ 4147029 w 4423901"/>
                <a:gd name="connsiteY6-284" fmla="*/ 264500 h 4699493"/>
                <a:gd name="connsiteX7-285" fmla="*/ 4278785 w 4423901"/>
                <a:gd name="connsiteY7-286" fmla="*/ 235698 h 4699493"/>
                <a:gd name="connsiteX8-287" fmla="*/ 4392316 w 4423901"/>
                <a:gd name="connsiteY8-288" fmla="*/ 308499 h 4699493"/>
                <a:gd name="connsiteX9-289" fmla="*/ 4348317 w 4423901"/>
                <a:gd name="connsiteY9-290" fmla="*/ 553787 h 4699493"/>
                <a:gd name="connsiteX10-291" fmla="*/ 3502246 w 4423901"/>
                <a:gd name="connsiteY10-292" fmla="*/ 1142489 h 4699493"/>
                <a:gd name="connsiteX11-293" fmla="*/ 3438035 w 4423901"/>
                <a:gd name="connsiteY11-294" fmla="*/ 1170298 h 4699493"/>
                <a:gd name="connsiteX12-295" fmla="*/ 3400495 w 4423901"/>
                <a:gd name="connsiteY12-296" fmla="*/ 1170849 h 4699493"/>
                <a:gd name="connsiteX13-297" fmla="*/ 2670698 w 4423901"/>
                <a:gd name="connsiteY13-298" fmla="*/ 1308842 h 4699493"/>
                <a:gd name="connsiteX14-299" fmla="*/ 2670698 w 4423901"/>
                <a:gd name="connsiteY14-300" fmla="*/ 2685585 h 4699493"/>
                <a:gd name="connsiteX15-301" fmla="*/ 2670699 w 4423901"/>
                <a:gd name="connsiteY15-302" fmla="*/ 2685590 h 4699493"/>
                <a:gd name="connsiteX16-303" fmla="*/ 2670698 w 4423901"/>
                <a:gd name="connsiteY16-304" fmla="*/ 4523280 h 4699493"/>
                <a:gd name="connsiteX17-305" fmla="*/ 2494485 w 4423901"/>
                <a:gd name="connsiteY17-306" fmla="*/ 4699493 h 4699493"/>
                <a:gd name="connsiteX18-307" fmla="*/ 2494486 w 4423901"/>
                <a:gd name="connsiteY18-308" fmla="*/ 4699492 h 4699493"/>
                <a:gd name="connsiteX19-309" fmla="*/ 2318273 w 4423901"/>
                <a:gd name="connsiteY19-310" fmla="*/ 4523279 h 4699493"/>
                <a:gd name="connsiteX20-311" fmla="*/ 2318273 w 4423901"/>
                <a:gd name="connsiteY20-312" fmla="*/ 2831795 h 4699493"/>
                <a:gd name="connsiteX21-313" fmla="*/ 2310227 w 4423901"/>
                <a:gd name="connsiteY21-314" fmla="*/ 2791944 h 4699493"/>
                <a:gd name="connsiteX22-315" fmla="*/ 2215879 w 4423901"/>
                <a:gd name="connsiteY22-316" fmla="*/ 2729405 h 4699493"/>
                <a:gd name="connsiteX23-317" fmla="*/ 2121531 w 4423901"/>
                <a:gd name="connsiteY23-318" fmla="*/ 2791944 h 4699493"/>
                <a:gd name="connsiteX24-319" fmla="*/ 2113486 w 4423901"/>
                <a:gd name="connsiteY24-320" fmla="*/ 2831791 h 4699493"/>
                <a:gd name="connsiteX25-321" fmla="*/ 2113485 w 4423901"/>
                <a:gd name="connsiteY25-322" fmla="*/ 4523280 h 4699493"/>
                <a:gd name="connsiteX26-323" fmla="*/ 1937272 w 4423901"/>
                <a:gd name="connsiteY26-324" fmla="*/ 4699493 h 4699493"/>
                <a:gd name="connsiteX27-325" fmla="*/ 1937273 w 4423901"/>
                <a:gd name="connsiteY27-326" fmla="*/ 4699492 h 4699493"/>
                <a:gd name="connsiteX28-327" fmla="*/ 1761060 w 4423901"/>
                <a:gd name="connsiteY28-328" fmla="*/ 4523279 h 4699493"/>
                <a:gd name="connsiteX29-329" fmla="*/ 1761060 w 4423901"/>
                <a:gd name="connsiteY29-330" fmla="*/ 3157076 h 4699493"/>
                <a:gd name="connsiteX30-331" fmla="*/ 1761060 w 4423901"/>
                <a:gd name="connsiteY30-332" fmla="*/ 2685590 h 4699493"/>
                <a:gd name="connsiteX31-333" fmla="*/ 1761060 w 4423901"/>
                <a:gd name="connsiteY31-334" fmla="*/ 1310255 h 4699493"/>
                <a:gd name="connsiteX32-335" fmla="*/ 1022232 w 4423901"/>
                <a:gd name="connsiteY32-336" fmla="*/ 1177374 h 4699493"/>
                <a:gd name="connsiteX33-337" fmla="*/ 985866 w 4423901"/>
                <a:gd name="connsiteY33-338" fmla="*/ 1170298 h 4699493"/>
                <a:gd name="connsiteX34-339" fmla="*/ 921655 w 4423901"/>
                <a:gd name="connsiteY34-340" fmla="*/ 1142489 h 4699493"/>
                <a:gd name="connsiteX35-341" fmla="*/ 75584 w 4423901"/>
                <a:gd name="connsiteY35-342" fmla="*/ 553787 h 4699493"/>
                <a:gd name="connsiteX36-343" fmla="*/ 31585 w 4423901"/>
                <a:gd name="connsiteY36-344" fmla="*/ 308499 h 4699493"/>
                <a:gd name="connsiteX37-345" fmla="*/ 145116 w 4423901"/>
                <a:gd name="connsiteY37-346" fmla="*/ 235698 h 4699493"/>
                <a:gd name="connsiteX38-347" fmla="*/ 2211950 w 4423901"/>
                <a:gd name="connsiteY38-348" fmla="*/ 0 h 4699493"/>
                <a:gd name="connsiteX39-349" fmla="*/ 2598204 w 4423901"/>
                <a:gd name="connsiteY39-350" fmla="*/ 386254 h 4699493"/>
                <a:gd name="connsiteX40-351" fmla="*/ 2211950 w 4423901"/>
                <a:gd name="connsiteY40-352" fmla="*/ 772508 h 4699493"/>
                <a:gd name="connsiteX41-353" fmla="*/ 1825696 w 4423901"/>
                <a:gd name="connsiteY41-354" fmla="*/ 386254 h 4699493"/>
                <a:gd name="connsiteX42-355" fmla="*/ 2211950 w 4423901"/>
                <a:gd name="connsiteY42-356" fmla="*/ 0 h 4699493"/>
                <a:gd name="connsiteX0-357" fmla="*/ 145116 w 4423901"/>
                <a:gd name="connsiteY0-358" fmla="*/ 235698 h 4699493"/>
                <a:gd name="connsiteX1-359" fmla="*/ 276873 w 4423901"/>
                <a:gd name="connsiteY1-360" fmla="*/ 264500 h 4699493"/>
                <a:gd name="connsiteX2-361" fmla="*/ 1118968 w 4423901"/>
                <a:gd name="connsiteY2-362" fmla="*/ 850437 h 4699493"/>
                <a:gd name="connsiteX3-363" fmla="*/ 1870446 w 4423901"/>
                <a:gd name="connsiteY3-364" fmla="*/ 985594 h 4699493"/>
                <a:gd name="connsiteX4-365" fmla="*/ 2553456 w 4423901"/>
                <a:gd name="connsiteY4-366" fmla="*/ 985594 h 4699493"/>
                <a:gd name="connsiteX5-367" fmla="*/ 3304933 w 4423901"/>
                <a:gd name="connsiteY5-368" fmla="*/ 850437 h 4699493"/>
                <a:gd name="connsiteX6-369" fmla="*/ 4147029 w 4423901"/>
                <a:gd name="connsiteY6-370" fmla="*/ 264500 h 4699493"/>
                <a:gd name="connsiteX7-371" fmla="*/ 4278785 w 4423901"/>
                <a:gd name="connsiteY7-372" fmla="*/ 235698 h 4699493"/>
                <a:gd name="connsiteX8-373" fmla="*/ 4392316 w 4423901"/>
                <a:gd name="connsiteY8-374" fmla="*/ 308499 h 4699493"/>
                <a:gd name="connsiteX9-375" fmla="*/ 4348317 w 4423901"/>
                <a:gd name="connsiteY9-376" fmla="*/ 553787 h 4699493"/>
                <a:gd name="connsiteX10-377" fmla="*/ 3502246 w 4423901"/>
                <a:gd name="connsiteY10-378" fmla="*/ 1142489 h 4699493"/>
                <a:gd name="connsiteX11-379" fmla="*/ 3438035 w 4423901"/>
                <a:gd name="connsiteY11-380" fmla="*/ 1170298 h 4699493"/>
                <a:gd name="connsiteX12-381" fmla="*/ 2670698 w 4423901"/>
                <a:gd name="connsiteY12-382" fmla="*/ 1308842 h 4699493"/>
                <a:gd name="connsiteX13-383" fmla="*/ 2670698 w 4423901"/>
                <a:gd name="connsiteY13-384" fmla="*/ 2685585 h 4699493"/>
                <a:gd name="connsiteX14-385" fmla="*/ 2670699 w 4423901"/>
                <a:gd name="connsiteY14-386" fmla="*/ 2685590 h 4699493"/>
                <a:gd name="connsiteX15-387" fmla="*/ 2670698 w 4423901"/>
                <a:gd name="connsiteY15-388" fmla="*/ 4523280 h 4699493"/>
                <a:gd name="connsiteX16-389" fmla="*/ 2494485 w 4423901"/>
                <a:gd name="connsiteY16-390" fmla="*/ 4699493 h 4699493"/>
                <a:gd name="connsiteX17-391" fmla="*/ 2494486 w 4423901"/>
                <a:gd name="connsiteY17-392" fmla="*/ 4699492 h 4699493"/>
                <a:gd name="connsiteX18-393" fmla="*/ 2318273 w 4423901"/>
                <a:gd name="connsiteY18-394" fmla="*/ 4523279 h 4699493"/>
                <a:gd name="connsiteX19-395" fmla="*/ 2318273 w 4423901"/>
                <a:gd name="connsiteY19-396" fmla="*/ 2831795 h 4699493"/>
                <a:gd name="connsiteX20-397" fmla="*/ 2310227 w 4423901"/>
                <a:gd name="connsiteY20-398" fmla="*/ 2791944 h 4699493"/>
                <a:gd name="connsiteX21-399" fmla="*/ 2215879 w 4423901"/>
                <a:gd name="connsiteY21-400" fmla="*/ 2729405 h 4699493"/>
                <a:gd name="connsiteX22-401" fmla="*/ 2121531 w 4423901"/>
                <a:gd name="connsiteY22-402" fmla="*/ 2791944 h 4699493"/>
                <a:gd name="connsiteX23-403" fmla="*/ 2113486 w 4423901"/>
                <a:gd name="connsiteY23-404" fmla="*/ 2831791 h 4699493"/>
                <a:gd name="connsiteX24-405" fmla="*/ 2113485 w 4423901"/>
                <a:gd name="connsiteY24-406" fmla="*/ 4523280 h 4699493"/>
                <a:gd name="connsiteX25-407" fmla="*/ 1937272 w 4423901"/>
                <a:gd name="connsiteY25-408" fmla="*/ 4699493 h 4699493"/>
                <a:gd name="connsiteX26-409" fmla="*/ 1937273 w 4423901"/>
                <a:gd name="connsiteY26-410" fmla="*/ 4699492 h 4699493"/>
                <a:gd name="connsiteX27-411" fmla="*/ 1761060 w 4423901"/>
                <a:gd name="connsiteY27-412" fmla="*/ 4523279 h 4699493"/>
                <a:gd name="connsiteX28-413" fmla="*/ 1761060 w 4423901"/>
                <a:gd name="connsiteY28-414" fmla="*/ 3157076 h 4699493"/>
                <a:gd name="connsiteX29-415" fmla="*/ 1761060 w 4423901"/>
                <a:gd name="connsiteY29-416" fmla="*/ 2685590 h 4699493"/>
                <a:gd name="connsiteX30-417" fmla="*/ 1761060 w 4423901"/>
                <a:gd name="connsiteY30-418" fmla="*/ 1310255 h 4699493"/>
                <a:gd name="connsiteX31-419" fmla="*/ 1022232 w 4423901"/>
                <a:gd name="connsiteY31-420" fmla="*/ 1177374 h 4699493"/>
                <a:gd name="connsiteX32-421" fmla="*/ 985866 w 4423901"/>
                <a:gd name="connsiteY32-422" fmla="*/ 1170298 h 4699493"/>
                <a:gd name="connsiteX33-423" fmla="*/ 921655 w 4423901"/>
                <a:gd name="connsiteY33-424" fmla="*/ 1142489 h 4699493"/>
                <a:gd name="connsiteX34-425" fmla="*/ 75584 w 4423901"/>
                <a:gd name="connsiteY34-426" fmla="*/ 553787 h 4699493"/>
                <a:gd name="connsiteX35-427" fmla="*/ 31585 w 4423901"/>
                <a:gd name="connsiteY35-428" fmla="*/ 308499 h 4699493"/>
                <a:gd name="connsiteX36-429" fmla="*/ 145116 w 4423901"/>
                <a:gd name="connsiteY36-430" fmla="*/ 235698 h 4699493"/>
                <a:gd name="connsiteX37-431" fmla="*/ 2211950 w 4423901"/>
                <a:gd name="connsiteY37-432" fmla="*/ 0 h 4699493"/>
                <a:gd name="connsiteX38-433" fmla="*/ 2598204 w 4423901"/>
                <a:gd name="connsiteY38-434" fmla="*/ 386254 h 4699493"/>
                <a:gd name="connsiteX39-435" fmla="*/ 2211950 w 4423901"/>
                <a:gd name="connsiteY39-436" fmla="*/ 772508 h 4699493"/>
                <a:gd name="connsiteX40-437" fmla="*/ 1825696 w 4423901"/>
                <a:gd name="connsiteY40-438" fmla="*/ 386254 h 4699493"/>
                <a:gd name="connsiteX41-439" fmla="*/ 2211950 w 4423901"/>
                <a:gd name="connsiteY41-440" fmla="*/ 0 h 4699493"/>
                <a:gd name="connsiteX0-441" fmla="*/ 145116 w 4423901"/>
                <a:gd name="connsiteY0-442" fmla="*/ 235698 h 4699493"/>
                <a:gd name="connsiteX1-443" fmla="*/ 276873 w 4423901"/>
                <a:gd name="connsiteY1-444" fmla="*/ 264500 h 4699493"/>
                <a:gd name="connsiteX2-445" fmla="*/ 1118968 w 4423901"/>
                <a:gd name="connsiteY2-446" fmla="*/ 850437 h 4699493"/>
                <a:gd name="connsiteX3-447" fmla="*/ 1870446 w 4423901"/>
                <a:gd name="connsiteY3-448" fmla="*/ 985594 h 4699493"/>
                <a:gd name="connsiteX4-449" fmla="*/ 2553456 w 4423901"/>
                <a:gd name="connsiteY4-450" fmla="*/ 985594 h 4699493"/>
                <a:gd name="connsiteX5-451" fmla="*/ 3304933 w 4423901"/>
                <a:gd name="connsiteY5-452" fmla="*/ 850437 h 4699493"/>
                <a:gd name="connsiteX6-453" fmla="*/ 4147029 w 4423901"/>
                <a:gd name="connsiteY6-454" fmla="*/ 264500 h 4699493"/>
                <a:gd name="connsiteX7-455" fmla="*/ 4278785 w 4423901"/>
                <a:gd name="connsiteY7-456" fmla="*/ 235698 h 4699493"/>
                <a:gd name="connsiteX8-457" fmla="*/ 4392316 w 4423901"/>
                <a:gd name="connsiteY8-458" fmla="*/ 308499 h 4699493"/>
                <a:gd name="connsiteX9-459" fmla="*/ 4348317 w 4423901"/>
                <a:gd name="connsiteY9-460" fmla="*/ 553787 h 4699493"/>
                <a:gd name="connsiteX10-461" fmla="*/ 3502246 w 4423901"/>
                <a:gd name="connsiteY10-462" fmla="*/ 1142489 h 4699493"/>
                <a:gd name="connsiteX11-463" fmla="*/ 3438035 w 4423901"/>
                <a:gd name="connsiteY11-464" fmla="*/ 1170298 h 4699493"/>
                <a:gd name="connsiteX12-465" fmla="*/ 2670698 w 4423901"/>
                <a:gd name="connsiteY12-466" fmla="*/ 1308842 h 4699493"/>
                <a:gd name="connsiteX13-467" fmla="*/ 2670698 w 4423901"/>
                <a:gd name="connsiteY13-468" fmla="*/ 2685585 h 4699493"/>
                <a:gd name="connsiteX14-469" fmla="*/ 2670699 w 4423901"/>
                <a:gd name="connsiteY14-470" fmla="*/ 2685590 h 4699493"/>
                <a:gd name="connsiteX15-471" fmla="*/ 2670698 w 4423901"/>
                <a:gd name="connsiteY15-472" fmla="*/ 4523280 h 4699493"/>
                <a:gd name="connsiteX16-473" fmla="*/ 2494485 w 4423901"/>
                <a:gd name="connsiteY16-474" fmla="*/ 4699493 h 4699493"/>
                <a:gd name="connsiteX17-475" fmla="*/ 2494486 w 4423901"/>
                <a:gd name="connsiteY17-476" fmla="*/ 4699492 h 4699493"/>
                <a:gd name="connsiteX18-477" fmla="*/ 2318273 w 4423901"/>
                <a:gd name="connsiteY18-478" fmla="*/ 4523279 h 4699493"/>
                <a:gd name="connsiteX19-479" fmla="*/ 2318273 w 4423901"/>
                <a:gd name="connsiteY19-480" fmla="*/ 2831795 h 4699493"/>
                <a:gd name="connsiteX20-481" fmla="*/ 2310227 w 4423901"/>
                <a:gd name="connsiteY20-482" fmla="*/ 2791944 h 4699493"/>
                <a:gd name="connsiteX21-483" fmla="*/ 2215879 w 4423901"/>
                <a:gd name="connsiteY21-484" fmla="*/ 2729405 h 4699493"/>
                <a:gd name="connsiteX22-485" fmla="*/ 2121531 w 4423901"/>
                <a:gd name="connsiteY22-486" fmla="*/ 2791944 h 4699493"/>
                <a:gd name="connsiteX23-487" fmla="*/ 2113486 w 4423901"/>
                <a:gd name="connsiteY23-488" fmla="*/ 2831791 h 4699493"/>
                <a:gd name="connsiteX24-489" fmla="*/ 2113485 w 4423901"/>
                <a:gd name="connsiteY24-490" fmla="*/ 4523280 h 4699493"/>
                <a:gd name="connsiteX25-491" fmla="*/ 1937272 w 4423901"/>
                <a:gd name="connsiteY25-492" fmla="*/ 4699493 h 4699493"/>
                <a:gd name="connsiteX26-493" fmla="*/ 1937273 w 4423901"/>
                <a:gd name="connsiteY26-494" fmla="*/ 4699492 h 4699493"/>
                <a:gd name="connsiteX27-495" fmla="*/ 1761060 w 4423901"/>
                <a:gd name="connsiteY27-496" fmla="*/ 4523279 h 4699493"/>
                <a:gd name="connsiteX28-497" fmla="*/ 1761060 w 4423901"/>
                <a:gd name="connsiteY28-498" fmla="*/ 3157076 h 4699493"/>
                <a:gd name="connsiteX29-499" fmla="*/ 1761060 w 4423901"/>
                <a:gd name="connsiteY29-500" fmla="*/ 2685590 h 4699493"/>
                <a:gd name="connsiteX30-501" fmla="*/ 1761060 w 4423901"/>
                <a:gd name="connsiteY30-502" fmla="*/ 1310255 h 4699493"/>
                <a:gd name="connsiteX31-503" fmla="*/ 985866 w 4423901"/>
                <a:gd name="connsiteY31-504" fmla="*/ 1170298 h 4699493"/>
                <a:gd name="connsiteX32-505" fmla="*/ 921655 w 4423901"/>
                <a:gd name="connsiteY32-506" fmla="*/ 1142489 h 4699493"/>
                <a:gd name="connsiteX33-507" fmla="*/ 75584 w 4423901"/>
                <a:gd name="connsiteY33-508" fmla="*/ 553787 h 4699493"/>
                <a:gd name="connsiteX34-509" fmla="*/ 31585 w 4423901"/>
                <a:gd name="connsiteY34-510" fmla="*/ 308499 h 4699493"/>
                <a:gd name="connsiteX35-511" fmla="*/ 145116 w 4423901"/>
                <a:gd name="connsiteY35-512" fmla="*/ 235698 h 4699493"/>
                <a:gd name="connsiteX36-513" fmla="*/ 2211950 w 4423901"/>
                <a:gd name="connsiteY36-514" fmla="*/ 0 h 4699493"/>
                <a:gd name="connsiteX37-515" fmla="*/ 2598204 w 4423901"/>
                <a:gd name="connsiteY37-516" fmla="*/ 386254 h 4699493"/>
                <a:gd name="connsiteX38-517" fmla="*/ 2211950 w 4423901"/>
                <a:gd name="connsiteY38-518" fmla="*/ 772508 h 4699493"/>
                <a:gd name="connsiteX39-519" fmla="*/ 1825696 w 4423901"/>
                <a:gd name="connsiteY39-520" fmla="*/ 386254 h 4699493"/>
                <a:gd name="connsiteX40-521" fmla="*/ 2211950 w 4423901"/>
                <a:gd name="connsiteY40-522" fmla="*/ 0 h 46994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423901" h="4699493">
                  <a:moveTo>
                    <a:pt x="145116" y="235698"/>
                  </a:moveTo>
                  <a:cubicBezTo>
                    <a:pt x="189504" y="227736"/>
                    <a:pt x="236930" y="236708"/>
                    <a:pt x="276873" y="264500"/>
                  </a:cubicBezTo>
                  <a:lnTo>
                    <a:pt x="1118968" y="850437"/>
                  </a:lnTo>
                  <a:lnTo>
                    <a:pt x="1870446" y="985594"/>
                  </a:lnTo>
                  <a:lnTo>
                    <a:pt x="2553456" y="985594"/>
                  </a:lnTo>
                  <a:lnTo>
                    <a:pt x="3304933" y="850437"/>
                  </a:lnTo>
                  <a:lnTo>
                    <a:pt x="4147029" y="264500"/>
                  </a:lnTo>
                  <a:cubicBezTo>
                    <a:pt x="4186971" y="236708"/>
                    <a:pt x="4234397" y="227736"/>
                    <a:pt x="4278785" y="235698"/>
                  </a:cubicBezTo>
                  <a:cubicBezTo>
                    <a:pt x="4323173" y="243661"/>
                    <a:pt x="4364524" y="268557"/>
                    <a:pt x="4392316" y="308499"/>
                  </a:cubicBezTo>
                  <a:cubicBezTo>
                    <a:pt x="4447901" y="388384"/>
                    <a:pt x="4428202" y="498202"/>
                    <a:pt x="4348317" y="553787"/>
                  </a:cubicBezTo>
                  <a:lnTo>
                    <a:pt x="3502246" y="1142489"/>
                  </a:lnTo>
                  <a:cubicBezTo>
                    <a:pt x="3482275" y="1156385"/>
                    <a:pt x="3460433" y="1165576"/>
                    <a:pt x="3438035" y="1170298"/>
                  </a:cubicBezTo>
                  <a:lnTo>
                    <a:pt x="2670698" y="1308842"/>
                  </a:lnTo>
                  <a:lnTo>
                    <a:pt x="2670698" y="2685585"/>
                  </a:lnTo>
                  <a:cubicBezTo>
                    <a:pt x="2670698" y="2685587"/>
                    <a:pt x="2670699" y="2685588"/>
                    <a:pt x="2670699" y="2685590"/>
                  </a:cubicBezTo>
                  <a:cubicBezTo>
                    <a:pt x="2670699" y="3298153"/>
                    <a:pt x="2670698" y="3910717"/>
                    <a:pt x="2670698" y="4523280"/>
                  </a:cubicBezTo>
                  <a:cubicBezTo>
                    <a:pt x="2670698" y="4620600"/>
                    <a:pt x="2591805" y="4699493"/>
                    <a:pt x="2494485" y="4699493"/>
                  </a:cubicBezTo>
                  <a:lnTo>
                    <a:pt x="2494486" y="4699492"/>
                  </a:lnTo>
                  <a:cubicBezTo>
                    <a:pt x="2397166" y="4699492"/>
                    <a:pt x="2318273" y="4620599"/>
                    <a:pt x="2318273" y="4523279"/>
                  </a:cubicBezTo>
                  <a:lnTo>
                    <a:pt x="2318273" y="2831795"/>
                  </a:lnTo>
                  <a:lnTo>
                    <a:pt x="2310227" y="2791944"/>
                  </a:lnTo>
                  <a:cubicBezTo>
                    <a:pt x="2294683" y="2755192"/>
                    <a:pt x="2258292" y="2729405"/>
                    <a:pt x="2215879" y="2729405"/>
                  </a:cubicBezTo>
                  <a:cubicBezTo>
                    <a:pt x="2173466" y="2729405"/>
                    <a:pt x="2137075" y="2755192"/>
                    <a:pt x="2121531" y="2791944"/>
                  </a:cubicBezTo>
                  <a:lnTo>
                    <a:pt x="2113486" y="2831791"/>
                  </a:lnTo>
                  <a:cubicBezTo>
                    <a:pt x="2113486" y="3395621"/>
                    <a:pt x="2113485" y="3959450"/>
                    <a:pt x="2113485" y="4523280"/>
                  </a:cubicBezTo>
                  <a:cubicBezTo>
                    <a:pt x="2113485" y="4620600"/>
                    <a:pt x="2034592" y="4699493"/>
                    <a:pt x="1937272" y="4699493"/>
                  </a:cubicBezTo>
                  <a:lnTo>
                    <a:pt x="1937273" y="4699492"/>
                  </a:lnTo>
                  <a:cubicBezTo>
                    <a:pt x="1839953" y="4699492"/>
                    <a:pt x="1761060" y="4620599"/>
                    <a:pt x="1761060" y="4523279"/>
                  </a:cubicBezTo>
                  <a:lnTo>
                    <a:pt x="1761060" y="3157076"/>
                  </a:lnTo>
                  <a:lnTo>
                    <a:pt x="1761060" y="2685590"/>
                  </a:lnTo>
                  <a:lnTo>
                    <a:pt x="1761060" y="1310255"/>
                  </a:lnTo>
                  <a:lnTo>
                    <a:pt x="985866" y="1170298"/>
                  </a:lnTo>
                  <a:cubicBezTo>
                    <a:pt x="963468" y="1165576"/>
                    <a:pt x="941626" y="1156385"/>
                    <a:pt x="921655" y="1142489"/>
                  </a:cubicBezTo>
                  <a:lnTo>
                    <a:pt x="75584" y="553787"/>
                  </a:lnTo>
                  <a:cubicBezTo>
                    <a:pt x="-4301" y="498202"/>
                    <a:pt x="-24000" y="388384"/>
                    <a:pt x="31585" y="308499"/>
                  </a:cubicBezTo>
                  <a:cubicBezTo>
                    <a:pt x="59377" y="268557"/>
                    <a:pt x="100728" y="243661"/>
                    <a:pt x="145116" y="235698"/>
                  </a:cubicBezTo>
                  <a:close/>
                  <a:moveTo>
                    <a:pt x="2211950" y="0"/>
                  </a:moveTo>
                  <a:cubicBezTo>
                    <a:pt x="2425272" y="0"/>
                    <a:pt x="2598204" y="172932"/>
                    <a:pt x="2598204" y="386254"/>
                  </a:cubicBezTo>
                  <a:cubicBezTo>
                    <a:pt x="2598204" y="599576"/>
                    <a:pt x="2425272" y="772508"/>
                    <a:pt x="2211950" y="772508"/>
                  </a:cubicBezTo>
                  <a:cubicBezTo>
                    <a:pt x="1998628" y="772508"/>
                    <a:pt x="1825696" y="599576"/>
                    <a:pt x="1825696" y="386254"/>
                  </a:cubicBezTo>
                  <a:cubicBezTo>
                    <a:pt x="1825696" y="172932"/>
                    <a:pt x="1998628" y="0"/>
                    <a:pt x="2211950" y="0"/>
                  </a:cubicBezTo>
                  <a:close/>
                </a:path>
              </a:pathLst>
            </a:custGeom>
            <a:solidFill>
              <a:srgbClr val="1672FB"/>
            </a:solidFill>
            <a:ln w="12700" cap="flat" cmpd="sng" algn="ctr">
              <a:solidFill>
                <a:srgbClr val="1672FB"/>
              </a:solidFill>
              <a:prstDash val="solid"/>
              <a:miter lim="800000"/>
            </a:ln>
            <a:effectLst/>
          </p:spPr>
          <p:txBody>
            <a:bodyPr rtlCol="0" anchor="ctr"/>
            <a:lstStyle/>
            <a:p>
              <a:pPr algn="ctr">
                <a:defRPr/>
              </a:pPr>
              <a:endParaRPr lang="zh-CN" altLang="en-US" kern="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31" name="组合 30">
              <a:extLst>
                <a:ext uri="{FF2B5EF4-FFF2-40B4-BE49-F238E27FC236}">
                  <a16:creationId xmlns:a16="http://schemas.microsoft.com/office/drawing/2014/main" id="{F97997AF-3860-41B7-B647-142DC8A8DDC0}"/>
                </a:ext>
              </a:extLst>
            </p:cNvPr>
            <p:cNvGrpSpPr/>
            <p:nvPr/>
          </p:nvGrpSpPr>
          <p:grpSpPr>
            <a:xfrm>
              <a:off x="1490589" y="1781663"/>
              <a:ext cx="698825" cy="1006450"/>
              <a:chOff x="2974210" y="2424457"/>
              <a:chExt cx="2246428" cy="3235312"/>
            </a:xfrm>
          </p:grpSpPr>
          <p:grpSp>
            <p:nvGrpSpPr>
              <p:cNvPr id="32" name="组合 31">
                <a:extLst>
                  <a:ext uri="{FF2B5EF4-FFF2-40B4-BE49-F238E27FC236}">
                    <a16:creationId xmlns:a16="http://schemas.microsoft.com/office/drawing/2014/main" id="{731145BA-5FE4-449E-BD19-486D1BE921E7}"/>
                  </a:ext>
                </a:extLst>
              </p:cNvPr>
              <p:cNvGrpSpPr/>
              <p:nvPr/>
            </p:nvGrpSpPr>
            <p:grpSpPr>
              <a:xfrm>
                <a:off x="2974210" y="2424457"/>
                <a:ext cx="2246428" cy="2737921"/>
                <a:chOff x="2974210" y="2514687"/>
                <a:chExt cx="2246428" cy="2737921"/>
              </a:xfrm>
            </p:grpSpPr>
            <p:sp>
              <p:nvSpPr>
                <p:cNvPr id="34" name="任意多边形 48">
                  <a:extLst>
                    <a:ext uri="{FF2B5EF4-FFF2-40B4-BE49-F238E27FC236}">
                      <a16:creationId xmlns:a16="http://schemas.microsoft.com/office/drawing/2014/main" id="{E6D789D5-C667-40EC-8CDF-E928388FADA7}"/>
                    </a:ext>
                  </a:extLst>
                </p:cNvPr>
                <p:cNvSpPr/>
                <p:nvPr/>
              </p:nvSpPr>
              <p:spPr>
                <a:xfrm>
                  <a:off x="2976834" y="4451262"/>
                  <a:ext cx="2243804" cy="801346"/>
                </a:xfrm>
                <a:custGeom>
                  <a:avLst/>
                  <a:gdLst>
                    <a:gd name="connsiteX0" fmla="*/ 0 w 2243804"/>
                    <a:gd name="connsiteY0" fmla="*/ 0 h 801346"/>
                    <a:gd name="connsiteX1" fmla="*/ 2243804 w 2243804"/>
                    <a:gd name="connsiteY1" fmla="*/ 0 h 801346"/>
                    <a:gd name="connsiteX2" fmla="*/ 2215921 w 2243804"/>
                    <a:gd name="connsiteY2" fmla="*/ 76182 h 801346"/>
                    <a:gd name="connsiteX3" fmla="*/ 1121902 w 2243804"/>
                    <a:gd name="connsiteY3" fmla="*/ 801346 h 801346"/>
                    <a:gd name="connsiteX4" fmla="*/ 27883 w 2243804"/>
                    <a:gd name="connsiteY4" fmla="*/ 76182 h 80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804" h="801346">
                      <a:moveTo>
                        <a:pt x="0" y="0"/>
                      </a:moveTo>
                      <a:lnTo>
                        <a:pt x="2243804" y="0"/>
                      </a:lnTo>
                      <a:lnTo>
                        <a:pt x="2215921" y="76182"/>
                      </a:lnTo>
                      <a:cubicBezTo>
                        <a:pt x="2035675" y="502330"/>
                        <a:pt x="1613708" y="801346"/>
                        <a:pt x="1121902" y="801346"/>
                      </a:cubicBezTo>
                      <a:cubicBezTo>
                        <a:pt x="630096" y="801346"/>
                        <a:pt x="208129" y="502330"/>
                        <a:pt x="27883" y="76182"/>
                      </a:cubicBezTo>
                      <a:close/>
                    </a:path>
                  </a:pathLst>
                </a:custGeom>
                <a:solidFill>
                  <a:srgbClr val="1672FB"/>
                </a:solidFill>
                <a:ln w="12700" cap="flat" cmpd="sng" algn="ctr">
                  <a:noFill/>
                  <a:prstDash val="solid"/>
                  <a:miter lim="800000"/>
                </a:ln>
                <a:effectLst/>
                <a:scene3d>
                  <a:camera prst="orthographicFront"/>
                  <a:lightRig rig="threePt" dir="t"/>
                </a:scene3d>
                <a:sp3d>
                  <a:bevelT w="425450" prst="angle"/>
                </a:sp3d>
              </p:spPr>
              <p:txBody>
                <a:bodyPr rtlCol="0" anchor="ctr"/>
                <a:lstStyle/>
                <a:p>
                  <a:pPr algn="ctr">
                    <a:defRPr/>
                  </a:pPr>
                  <a:endParaRPr lang="zh-CN" altLang="en-US" sz="1600" kern="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5" name="等腰三角形 20">
                  <a:extLst>
                    <a:ext uri="{FF2B5EF4-FFF2-40B4-BE49-F238E27FC236}">
                      <a16:creationId xmlns:a16="http://schemas.microsoft.com/office/drawing/2014/main" id="{868D7CD4-3B94-4307-98D3-AA7FA9DFA039}"/>
                    </a:ext>
                  </a:extLst>
                </p:cNvPr>
                <p:cNvSpPr/>
                <p:nvPr/>
              </p:nvSpPr>
              <p:spPr>
                <a:xfrm>
                  <a:off x="2974210" y="2514687"/>
                  <a:ext cx="2246428" cy="1936575"/>
                </a:xfrm>
                <a:custGeom>
                  <a:avLst/>
                  <a:gdLst>
                    <a:gd name="connsiteX0" fmla="*/ 0 w 2246428"/>
                    <a:gd name="connsiteY0" fmla="*/ 1936575 h 1936575"/>
                    <a:gd name="connsiteX1" fmla="*/ 1123214 w 2246428"/>
                    <a:gd name="connsiteY1" fmla="*/ 0 h 1936575"/>
                    <a:gd name="connsiteX2" fmla="*/ 2246428 w 2246428"/>
                    <a:gd name="connsiteY2" fmla="*/ 1936575 h 1936575"/>
                    <a:gd name="connsiteX3" fmla="*/ 0 w 2246428"/>
                    <a:gd name="connsiteY3" fmla="*/ 1936575 h 1936575"/>
                    <a:gd name="connsiteX0-1" fmla="*/ 0 w 2246428"/>
                    <a:gd name="connsiteY0-2" fmla="*/ 1936575 h 2028015"/>
                    <a:gd name="connsiteX1-3" fmla="*/ 1123214 w 2246428"/>
                    <a:gd name="connsiteY1-4" fmla="*/ 0 h 2028015"/>
                    <a:gd name="connsiteX2-5" fmla="*/ 2246428 w 2246428"/>
                    <a:gd name="connsiteY2-6" fmla="*/ 1936575 h 2028015"/>
                    <a:gd name="connsiteX3-7" fmla="*/ 91440 w 2246428"/>
                    <a:gd name="connsiteY3-8" fmla="*/ 2028015 h 2028015"/>
                    <a:gd name="connsiteX0-9" fmla="*/ 0 w 2246428"/>
                    <a:gd name="connsiteY0-10" fmla="*/ 1936575 h 1936575"/>
                    <a:gd name="connsiteX1-11" fmla="*/ 1123214 w 2246428"/>
                    <a:gd name="connsiteY1-12" fmla="*/ 0 h 1936575"/>
                    <a:gd name="connsiteX2-13" fmla="*/ 2246428 w 2246428"/>
                    <a:gd name="connsiteY2-14" fmla="*/ 1936575 h 1936575"/>
                  </a:gdLst>
                  <a:ahLst/>
                  <a:cxnLst>
                    <a:cxn ang="0">
                      <a:pos x="connsiteX0-1" y="connsiteY0-2"/>
                    </a:cxn>
                    <a:cxn ang="0">
                      <a:pos x="connsiteX1-3" y="connsiteY1-4"/>
                    </a:cxn>
                    <a:cxn ang="0">
                      <a:pos x="connsiteX2-5" y="connsiteY2-6"/>
                    </a:cxn>
                  </a:cxnLst>
                  <a:rect l="l" t="t" r="r" b="b"/>
                  <a:pathLst>
                    <a:path w="2246428" h="1936575">
                      <a:moveTo>
                        <a:pt x="0" y="1936575"/>
                      </a:moveTo>
                      <a:lnTo>
                        <a:pt x="1123214" y="0"/>
                      </a:lnTo>
                      <a:lnTo>
                        <a:pt x="2246428" y="1936575"/>
                      </a:lnTo>
                    </a:path>
                  </a:pathLst>
                </a:custGeom>
                <a:noFill/>
                <a:ln w="6350" cap="flat" cmpd="sng" algn="ctr">
                  <a:solidFill>
                    <a:sysClr val="windowText" lastClr="000000">
                      <a:lumMod val="65000"/>
                      <a:lumOff val="35000"/>
                    </a:sysClr>
                  </a:solidFill>
                  <a:prstDash val="solid"/>
                  <a:miter lim="800000"/>
                </a:ln>
                <a:effectLst/>
              </p:spPr>
              <p:txBody>
                <a:bodyPr rtlCol="0" anchor="ctr"/>
                <a:lstStyle/>
                <a:p>
                  <a:pPr algn="ctr">
                    <a:defRPr/>
                  </a:pPr>
                  <a:endParaRPr lang="zh-CN" altLang="en-US" sz="1600" kern="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33" name="文本框 31">
                <a:extLst>
                  <a:ext uri="{FF2B5EF4-FFF2-40B4-BE49-F238E27FC236}">
                    <a16:creationId xmlns:a16="http://schemas.microsoft.com/office/drawing/2014/main" id="{8C729210-BFF3-49B8-9B07-FA035709872C}"/>
                  </a:ext>
                </a:extLst>
              </p:cNvPr>
              <p:cNvSpPr txBox="1"/>
              <p:nvPr/>
            </p:nvSpPr>
            <p:spPr>
              <a:xfrm>
                <a:off x="3461259" y="3450949"/>
                <a:ext cx="1324018" cy="2208820"/>
              </a:xfrm>
              <a:prstGeom prst="rect">
                <a:avLst/>
              </a:prstGeom>
              <a:noFill/>
            </p:spPr>
            <p:txBody>
              <a:bodyPr wrap="square" rtlCol="0">
                <a:spAutoFit/>
              </a:bodyPr>
              <a:lstStyle/>
              <a:p>
                <a:pPr algn="ctr"/>
                <a:r>
                  <a:rPr lang="zh-CN" altLang="en-US"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业务</a:t>
                </a:r>
              </a:p>
            </p:txBody>
          </p:sp>
        </p:grpSp>
        <p:grpSp>
          <p:nvGrpSpPr>
            <p:cNvPr id="36" name="组合 35">
              <a:extLst>
                <a:ext uri="{FF2B5EF4-FFF2-40B4-BE49-F238E27FC236}">
                  <a16:creationId xmlns:a16="http://schemas.microsoft.com/office/drawing/2014/main" id="{B76C4B78-4CF8-4D90-A4CA-D47D0B3D4DB6}"/>
                </a:ext>
              </a:extLst>
            </p:cNvPr>
            <p:cNvGrpSpPr/>
            <p:nvPr/>
          </p:nvGrpSpPr>
          <p:grpSpPr>
            <a:xfrm>
              <a:off x="2756062" y="1781663"/>
              <a:ext cx="698825" cy="974556"/>
              <a:chOff x="6957431" y="2424457"/>
              <a:chExt cx="2246428" cy="3132787"/>
            </a:xfrm>
          </p:grpSpPr>
          <p:grpSp>
            <p:nvGrpSpPr>
              <p:cNvPr id="37" name="组合 36">
                <a:extLst>
                  <a:ext uri="{FF2B5EF4-FFF2-40B4-BE49-F238E27FC236}">
                    <a16:creationId xmlns:a16="http://schemas.microsoft.com/office/drawing/2014/main" id="{A635E04D-F608-4CD2-890E-DFEB755E116B}"/>
                  </a:ext>
                </a:extLst>
              </p:cNvPr>
              <p:cNvGrpSpPr/>
              <p:nvPr/>
            </p:nvGrpSpPr>
            <p:grpSpPr>
              <a:xfrm>
                <a:off x="6957431" y="2424457"/>
                <a:ext cx="2246428" cy="2737921"/>
                <a:chOff x="2974210" y="2514687"/>
                <a:chExt cx="2246428" cy="2737921"/>
              </a:xfrm>
            </p:grpSpPr>
            <p:sp>
              <p:nvSpPr>
                <p:cNvPr id="39" name="任意多边形 54">
                  <a:extLst>
                    <a:ext uri="{FF2B5EF4-FFF2-40B4-BE49-F238E27FC236}">
                      <a16:creationId xmlns:a16="http://schemas.microsoft.com/office/drawing/2014/main" id="{A7E980BA-628F-41E7-9712-63ADEC8CA6BC}"/>
                    </a:ext>
                  </a:extLst>
                </p:cNvPr>
                <p:cNvSpPr/>
                <p:nvPr/>
              </p:nvSpPr>
              <p:spPr>
                <a:xfrm>
                  <a:off x="2976834" y="4451262"/>
                  <a:ext cx="2243804" cy="801346"/>
                </a:xfrm>
                <a:custGeom>
                  <a:avLst/>
                  <a:gdLst>
                    <a:gd name="connsiteX0" fmla="*/ 0 w 2243804"/>
                    <a:gd name="connsiteY0" fmla="*/ 0 h 801346"/>
                    <a:gd name="connsiteX1" fmla="*/ 2243804 w 2243804"/>
                    <a:gd name="connsiteY1" fmla="*/ 0 h 801346"/>
                    <a:gd name="connsiteX2" fmla="*/ 2215921 w 2243804"/>
                    <a:gd name="connsiteY2" fmla="*/ 76182 h 801346"/>
                    <a:gd name="connsiteX3" fmla="*/ 1121902 w 2243804"/>
                    <a:gd name="connsiteY3" fmla="*/ 801346 h 801346"/>
                    <a:gd name="connsiteX4" fmla="*/ 27883 w 2243804"/>
                    <a:gd name="connsiteY4" fmla="*/ 76182 h 80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804" h="801346">
                      <a:moveTo>
                        <a:pt x="0" y="0"/>
                      </a:moveTo>
                      <a:lnTo>
                        <a:pt x="2243804" y="0"/>
                      </a:lnTo>
                      <a:lnTo>
                        <a:pt x="2215921" y="76182"/>
                      </a:lnTo>
                      <a:cubicBezTo>
                        <a:pt x="2035675" y="502330"/>
                        <a:pt x="1613708" y="801346"/>
                        <a:pt x="1121902" y="801346"/>
                      </a:cubicBezTo>
                      <a:cubicBezTo>
                        <a:pt x="630096" y="801346"/>
                        <a:pt x="208129" y="502330"/>
                        <a:pt x="27883" y="76182"/>
                      </a:cubicBezTo>
                      <a:close/>
                    </a:path>
                  </a:pathLst>
                </a:custGeom>
                <a:solidFill>
                  <a:srgbClr val="1672FB"/>
                </a:solidFill>
                <a:ln w="12700" cap="flat" cmpd="sng" algn="ctr">
                  <a:solidFill>
                    <a:srgbClr val="1672FB"/>
                  </a:solidFill>
                  <a:prstDash val="solid"/>
                  <a:miter lim="800000"/>
                </a:ln>
                <a:effectLst/>
                <a:scene3d>
                  <a:camera prst="orthographicFront"/>
                  <a:lightRig rig="threePt" dir="t"/>
                </a:scene3d>
                <a:sp3d>
                  <a:bevelT w="425450" prst="angle"/>
                </a:sp3d>
              </p:spPr>
              <p:txBody>
                <a:bodyPr rtlCol="0" anchor="ctr"/>
                <a:lstStyle/>
                <a:p>
                  <a:pPr algn="ctr">
                    <a:defRPr/>
                  </a:pPr>
                  <a:endParaRPr lang="zh-CN" altLang="en-US" sz="1600" kern="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0" name="等腰三角形 20">
                  <a:extLst>
                    <a:ext uri="{FF2B5EF4-FFF2-40B4-BE49-F238E27FC236}">
                      <a16:creationId xmlns:a16="http://schemas.microsoft.com/office/drawing/2014/main" id="{55DB0E51-C5D8-4773-8622-B5AB2C4C376E}"/>
                    </a:ext>
                  </a:extLst>
                </p:cNvPr>
                <p:cNvSpPr/>
                <p:nvPr/>
              </p:nvSpPr>
              <p:spPr>
                <a:xfrm>
                  <a:off x="2974210" y="2514687"/>
                  <a:ext cx="2246428" cy="1936575"/>
                </a:xfrm>
                <a:custGeom>
                  <a:avLst/>
                  <a:gdLst>
                    <a:gd name="connsiteX0" fmla="*/ 0 w 2246428"/>
                    <a:gd name="connsiteY0" fmla="*/ 1936575 h 1936575"/>
                    <a:gd name="connsiteX1" fmla="*/ 1123214 w 2246428"/>
                    <a:gd name="connsiteY1" fmla="*/ 0 h 1936575"/>
                    <a:gd name="connsiteX2" fmla="*/ 2246428 w 2246428"/>
                    <a:gd name="connsiteY2" fmla="*/ 1936575 h 1936575"/>
                    <a:gd name="connsiteX3" fmla="*/ 0 w 2246428"/>
                    <a:gd name="connsiteY3" fmla="*/ 1936575 h 1936575"/>
                    <a:gd name="connsiteX0-1" fmla="*/ 0 w 2246428"/>
                    <a:gd name="connsiteY0-2" fmla="*/ 1936575 h 2028015"/>
                    <a:gd name="connsiteX1-3" fmla="*/ 1123214 w 2246428"/>
                    <a:gd name="connsiteY1-4" fmla="*/ 0 h 2028015"/>
                    <a:gd name="connsiteX2-5" fmla="*/ 2246428 w 2246428"/>
                    <a:gd name="connsiteY2-6" fmla="*/ 1936575 h 2028015"/>
                    <a:gd name="connsiteX3-7" fmla="*/ 91440 w 2246428"/>
                    <a:gd name="connsiteY3-8" fmla="*/ 2028015 h 2028015"/>
                    <a:gd name="connsiteX0-9" fmla="*/ 0 w 2246428"/>
                    <a:gd name="connsiteY0-10" fmla="*/ 1936575 h 1936575"/>
                    <a:gd name="connsiteX1-11" fmla="*/ 1123214 w 2246428"/>
                    <a:gd name="connsiteY1-12" fmla="*/ 0 h 1936575"/>
                    <a:gd name="connsiteX2-13" fmla="*/ 2246428 w 2246428"/>
                    <a:gd name="connsiteY2-14" fmla="*/ 1936575 h 1936575"/>
                  </a:gdLst>
                  <a:ahLst/>
                  <a:cxnLst>
                    <a:cxn ang="0">
                      <a:pos x="connsiteX0-1" y="connsiteY0-2"/>
                    </a:cxn>
                    <a:cxn ang="0">
                      <a:pos x="connsiteX1-3" y="connsiteY1-4"/>
                    </a:cxn>
                    <a:cxn ang="0">
                      <a:pos x="connsiteX2-5" y="connsiteY2-6"/>
                    </a:cxn>
                  </a:cxnLst>
                  <a:rect l="l" t="t" r="r" b="b"/>
                  <a:pathLst>
                    <a:path w="2246428" h="1936575">
                      <a:moveTo>
                        <a:pt x="0" y="1936575"/>
                      </a:moveTo>
                      <a:lnTo>
                        <a:pt x="1123214" y="0"/>
                      </a:lnTo>
                      <a:lnTo>
                        <a:pt x="2246428" y="1936575"/>
                      </a:lnTo>
                    </a:path>
                  </a:pathLst>
                </a:custGeom>
                <a:noFill/>
                <a:ln w="6350" cap="flat" cmpd="sng" algn="ctr">
                  <a:solidFill>
                    <a:srgbClr val="1672FB"/>
                  </a:solidFill>
                  <a:prstDash val="solid"/>
                  <a:miter lim="800000"/>
                </a:ln>
                <a:effectLst/>
              </p:spPr>
              <p:txBody>
                <a:bodyPr rtlCol="0" anchor="ctr"/>
                <a:lstStyle/>
                <a:p>
                  <a:pPr algn="ctr">
                    <a:defRPr/>
                  </a:pPr>
                  <a:endParaRPr lang="zh-CN" altLang="en-US" sz="1600" kern="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38" name="文本框 32">
                <a:extLst>
                  <a:ext uri="{FF2B5EF4-FFF2-40B4-BE49-F238E27FC236}">
                    <a16:creationId xmlns:a16="http://schemas.microsoft.com/office/drawing/2014/main" id="{EF30719B-2ED6-440A-94AE-5D2C7488BC18}"/>
                  </a:ext>
                </a:extLst>
              </p:cNvPr>
              <p:cNvSpPr txBox="1"/>
              <p:nvPr/>
            </p:nvSpPr>
            <p:spPr>
              <a:xfrm>
                <a:off x="7461666" y="3348424"/>
                <a:ext cx="1324018" cy="2208820"/>
              </a:xfrm>
              <a:prstGeom prst="rect">
                <a:avLst/>
              </a:prstGeom>
              <a:noFill/>
            </p:spPr>
            <p:txBody>
              <a:bodyPr wrap="square" rtlCol="0">
                <a:spAutoFit/>
              </a:bodyPr>
              <a:lstStyle/>
              <a:p>
                <a:pPr algn="ctr"/>
                <a:r>
                  <a:rPr lang="zh-CN" altLang="en-US"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运维</a:t>
                </a:r>
              </a:p>
            </p:txBody>
          </p:sp>
        </p:grpSp>
      </p:grpSp>
    </p:spTree>
    <p:extLst>
      <p:ext uri="{BB962C8B-B14F-4D97-AF65-F5344CB8AC3E}">
        <p14:creationId xmlns:p14="http://schemas.microsoft.com/office/powerpoint/2010/main" val="237656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成果 </a:t>
            </a:r>
            <a:r>
              <a:rPr lang="zh-CN" altLang="en-US" sz="1200" dirty="0"/>
              <a:t>发布系统</a:t>
            </a:r>
            <a:r>
              <a:rPr lang="en-US" altLang="zh-CN" sz="1200" dirty="0"/>
              <a:t>1.0</a:t>
            </a:r>
            <a:endParaRPr lang="zh-CN" altLang="en-US" sz="1200" dirty="0"/>
          </a:p>
        </p:txBody>
      </p:sp>
      <p:pic>
        <p:nvPicPr>
          <p:cNvPr id="31" name="图片 30">
            <a:extLst>
              <a:ext uri="{FF2B5EF4-FFF2-40B4-BE49-F238E27FC236}">
                <a16:creationId xmlns:a16="http://schemas.microsoft.com/office/drawing/2014/main" id="{70CD6F3C-D83B-41D6-8989-ED63B6D86C05}"/>
              </a:ext>
            </a:extLst>
          </p:cNvPr>
          <p:cNvPicPr>
            <a:picLocks noChangeAspect="1"/>
          </p:cNvPicPr>
          <p:nvPr/>
        </p:nvPicPr>
        <p:blipFill rotWithShape="1">
          <a:blip r:embed="rId2"/>
          <a:srcRect r="23423"/>
          <a:stretch/>
        </p:blipFill>
        <p:spPr>
          <a:xfrm>
            <a:off x="917822" y="1158745"/>
            <a:ext cx="2838450" cy="1217383"/>
          </a:xfrm>
          <a:prstGeom prst="rect">
            <a:avLst/>
          </a:prstGeom>
        </p:spPr>
      </p:pic>
      <p:pic>
        <p:nvPicPr>
          <p:cNvPr id="35" name="图片 34">
            <a:extLst>
              <a:ext uri="{FF2B5EF4-FFF2-40B4-BE49-F238E27FC236}">
                <a16:creationId xmlns:a16="http://schemas.microsoft.com/office/drawing/2014/main" id="{741EAEFA-5539-4C97-9503-7033F52D9873}"/>
              </a:ext>
            </a:extLst>
          </p:cNvPr>
          <p:cNvPicPr>
            <a:picLocks noChangeAspect="1"/>
          </p:cNvPicPr>
          <p:nvPr/>
        </p:nvPicPr>
        <p:blipFill rotWithShape="1">
          <a:blip r:embed="rId3"/>
          <a:srcRect r="21791"/>
          <a:stretch/>
        </p:blipFill>
        <p:spPr>
          <a:xfrm>
            <a:off x="917822" y="2738105"/>
            <a:ext cx="2838450" cy="1421746"/>
          </a:xfrm>
          <a:prstGeom prst="rect">
            <a:avLst/>
          </a:prstGeom>
        </p:spPr>
      </p:pic>
      <p:pic>
        <p:nvPicPr>
          <p:cNvPr id="37" name="图片 36">
            <a:extLst>
              <a:ext uri="{FF2B5EF4-FFF2-40B4-BE49-F238E27FC236}">
                <a16:creationId xmlns:a16="http://schemas.microsoft.com/office/drawing/2014/main" id="{73428880-D398-4EA7-A9D7-955EF5FAE9EA}"/>
              </a:ext>
            </a:extLst>
          </p:cNvPr>
          <p:cNvPicPr>
            <a:picLocks noChangeAspect="1"/>
          </p:cNvPicPr>
          <p:nvPr/>
        </p:nvPicPr>
        <p:blipFill rotWithShape="1">
          <a:blip r:embed="rId4"/>
          <a:srcRect r="13622"/>
          <a:stretch/>
        </p:blipFill>
        <p:spPr>
          <a:xfrm>
            <a:off x="917822" y="4574846"/>
            <a:ext cx="2838450" cy="1435361"/>
          </a:xfrm>
          <a:prstGeom prst="rect">
            <a:avLst/>
          </a:prstGeom>
        </p:spPr>
      </p:pic>
      <p:grpSp>
        <p:nvGrpSpPr>
          <p:cNvPr id="50" name="Group 3">
            <a:extLst>
              <a:ext uri="{FF2B5EF4-FFF2-40B4-BE49-F238E27FC236}">
                <a16:creationId xmlns:a16="http://schemas.microsoft.com/office/drawing/2014/main" id="{4CFB4379-321C-4381-AA74-38A0C62EF344}"/>
              </a:ext>
            </a:extLst>
          </p:cNvPr>
          <p:cNvGrpSpPr/>
          <p:nvPr/>
        </p:nvGrpSpPr>
        <p:grpSpPr>
          <a:xfrm>
            <a:off x="4711866" y="4707786"/>
            <a:ext cx="1011211" cy="535945"/>
            <a:chOff x="8043513" y="2216016"/>
            <a:chExt cx="2321270" cy="544650"/>
          </a:xfrm>
        </p:grpSpPr>
        <p:sp>
          <p:nvSpPr>
            <p:cNvPr id="51" name="TextBox 47">
              <a:extLst>
                <a:ext uri="{FF2B5EF4-FFF2-40B4-BE49-F238E27FC236}">
                  <a16:creationId xmlns:a16="http://schemas.microsoft.com/office/drawing/2014/main" id="{9CF7B6B4-6B69-45A7-B77F-D1834FE41313}"/>
                </a:ext>
              </a:extLst>
            </p:cNvPr>
            <p:cNvSpPr txBox="1"/>
            <p:nvPr/>
          </p:nvSpPr>
          <p:spPr>
            <a:xfrm>
              <a:off x="8043513" y="2216016"/>
              <a:ext cx="2321270" cy="437886"/>
            </a:xfrm>
            <a:prstGeom prst="rect">
              <a:avLst/>
            </a:prstGeom>
            <a:noFill/>
          </p:spPr>
          <p:txBody>
            <a:bodyPr wrap="square" rtlCol="0">
              <a:spAutoFit/>
            </a:bodyPr>
            <a:lstStyle/>
            <a:p>
              <a:pPr algn="ctr"/>
              <a:r>
                <a:rPr lang="zh-CN" altLang="en-US" sz="11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发布工具覆盖率</a:t>
              </a:r>
              <a:endParaRPr lang="en-US" sz="11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2" name="TextBox 48">
              <a:extLst>
                <a:ext uri="{FF2B5EF4-FFF2-40B4-BE49-F238E27FC236}">
                  <a16:creationId xmlns:a16="http://schemas.microsoft.com/office/drawing/2014/main" id="{3FE6910B-3B68-4BA4-B7B9-85844DD17B21}"/>
                </a:ext>
              </a:extLst>
            </p:cNvPr>
            <p:cNvSpPr txBox="1"/>
            <p:nvPr/>
          </p:nvSpPr>
          <p:spPr>
            <a:xfrm>
              <a:off x="8337995" y="2526085"/>
              <a:ext cx="1913254" cy="234581"/>
            </a:xfrm>
            <a:prstGeom prst="rect">
              <a:avLst/>
            </a:prstGeom>
            <a:noFill/>
          </p:spPr>
          <p:txBody>
            <a:bodyPr wrap="square" rtlCol="0">
              <a:spAutoFit/>
            </a:bodyPr>
            <a:lstStyle/>
            <a:p>
              <a:pPr algn="ctr"/>
              <a:endParaRPr lang="en-US" altLang="zh-CN" sz="9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65" name="文本框 64">
            <a:extLst>
              <a:ext uri="{FF2B5EF4-FFF2-40B4-BE49-F238E27FC236}">
                <a16:creationId xmlns:a16="http://schemas.microsoft.com/office/drawing/2014/main" id="{4EB115E0-D67E-4EC4-A1DE-A19565878B75}"/>
              </a:ext>
            </a:extLst>
          </p:cNvPr>
          <p:cNvSpPr txBox="1"/>
          <p:nvPr/>
        </p:nvSpPr>
        <p:spPr>
          <a:xfrm>
            <a:off x="4690556" y="1827060"/>
            <a:ext cx="3616323" cy="369332"/>
          </a:xfrm>
          <a:prstGeom prst="rect">
            <a:avLst/>
          </a:prstGeom>
          <a:noFill/>
        </p:spPr>
        <p:txBody>
          <a:bodyPr wrap="square" rtlCol="0">
            <a:spAutoFit/>
          </a:bodyPr>
          <a:lstStyle/>
          <a:p>
            <a:r>
              <a:rPr lang="zh-CN" altLang="en-US" dirty="0"/>
              <a:t>懒人发布系统</a:t>
            </a:r>
            <a:r>
              <a:rPr lang="en-US" altLang="zh-CN" dirty="0"/>
              <a:t>1.0</a:t>
            </a:r>
            <a:r>
              <a:rPr lang="zh-CN" altLang="en-US" dirty="0"/>
              <a:t>上线前后对比</a:t>
            </a:r>
          </a:p>
        </p:txBody>
      </p:sp>
      <p:grpSp>
        <p:nvGrpSpPr>
          <p:cNvPr id="89" name="组合 88">
            <a:extLst>
              <a:ext uri="{FF2B5EF4-FFF2-40B4-BE49-F238E27FC236}">
                <a16:creationId xmlns:a16="http://schemas.microsoft.com/office/drawing/2014/main" id="{DFCB9F38-0DA6-4291-942F-8129213AA1A6}"/>
              </a:ext>
            </a:extLst>
          </p:cNvPr>
          <p:cNvGrpSpPr/>
          <p:nvPr/>
        </p:nvGrpSpPr>
        <p:grpSpPr>
          <a:xfrm>
            <a:off x="4626090" y="2367026"/>
            <a:ext cx="1134892" cy="2236048"/>
            <a:chOff x="4831866" y="2158053"/>
            <a:chExt cx="1134892" cy="2236048"/>
          </a:xfrm>
        </p:grpSpPr>
        <p:sp>
          <p:nvSpPr>
            <p:cNvPr id="38" name="矩形 37">
              <a:extLst>
                <a:ext uri="{FF2B5EF4-FFF2-40B4-BE49-F238E27FC236}">
                  <a16:creationId xmlns:a16="http://schemas.microsoft.com/office/drawing/2014/main" id="{BAB87A43-1E57-443C-87B7-D2973DEC4D80}"/>
                </a:ext>
              </a:extLst>
            </p:cNvPr>
            <p:cNvSpPr/>
            <p:nvPr/>
          </p:nvSpPr>
          <p:spPr>
            <a:xfrm>
              <a:off x="5082568" y="2665909"/>
              <a:ext cx="268992" cy="1728192"/>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9" name="矩形 38">
              <a:extLst>
                <a:ext uri="{FF2B5EF4-FFF2-40B4-BE49-F238E27FC236}">
                  <a16:creationId xmlns:a16="http://schemas.microsoft.com/office/drawing/2014/main" id="{7AAA5FD6-DD10-465B-A906-2BE7EC76D1DB}"/>
                </a:ext>
              </a:extLst>
            </p:cNvPr>
            <p:cNvSpPr/>
            <p:nvPr/>
          </p:nvSpPr>
          <p:spPr>
            <a:xfrm>
              <a:off x="5449860" y="3796273"/>
              <a:ext cx="228334" cy="597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0" name="Text Box 7">
              <a:extLst>
                <a:ext uri="{FF2B5EF4-FFF2-40B4-BE49-F238E27FC236}">
                  <a16:creationId xmlns:a16="http://schemas.microsoft.com/office/drawing/2014/main" id="{1B969326-4FD8-4CD9-B8D8-F41214B5E61C}"/>
                </a:ext>
              </a:extLst>
            </p:cNvPr>
            <p:cNvSpPr txBox="1">
              <a:spLocks noChangeArrowheads="1"/>
            </p:cNvSpPr>
            <p:nvPr/>
          </p:nvSpPr>
          <p:spPr bwMode="gray">
            <a:xfrm>
              <a:off x="4831866" y="2411993"/>
              <a:ext cx="770395" cy="25391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100%</a:t>
              </a:r>
            </a:p>
          </p:txBody>
        </p:sp>
        <p:sp>
          <p:nvSpPr>
            <p:cNvPr id="41" name="Text Box 7">
              <a:extLst>
                <a:ext uri="{FF2B5EF4-FFF2-40B4-BE49-F238E27FC236}">
                  <a16:creationId xmlns:a16="http://schemas.microsoft.com/office/drawing/2014/main" id="{C9CF447F-8A30-4278-9D6F-3012C1FE2B57}"/>
                </a:ext>
              </a:extLst>
            </p:cNvPr>
            <p:cNvSpPr txBox="1">
              <a:spLocks noChangeArrowheads="1"/>
            </p:cNvSpPr>
            <p:nvPr/>
          </p:nvSpPr>
          <p:spPr bwMode="gray">
            <a:xfrm>
              <a:off x="5343519" y="3589210"/>
              <a:ext cx="540001" cy="276999"/>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字魂105号-简雅黑" panose="00000500000000000000" pitchFamily="2" charset="-122"/>
                  <a:ea typeface="字魂105号-简雅黑" panose="00000500000000000000" pitchFamily="2" charset="-122"/>
                  <a:sym typeface="字魂105号-简雅黑" panose="00000500000000000000" pitchFamily="2" charset="-122"/>
                </a:rPr>
                <a:t>30%</a:t>
              </a:r>
            </a:p>
          </p:txBody>
        </p:sp>
        <p:sp>
          <p:nvSpPr>
            <p:cNvPr id="67" name="文本框 66">
              <a:extLst>
                <a:ext uri="{FF2B5EF4-FFF2-40B4-BE49-F238E27FC236}">
                  <a16:creationId xmlns:a16="http://schemas.microsoft.com/office/drawing/2014/main" id="{AB291255-BACC-44D8-B03A-2FCA9C185752}"/>
                </a:ext>
              </a:extLst>
            </p:cNvPr>
            <p:cNvSpPr txBox="1"/>
            <p:nvPr/>
          </p:nvSpPr>
          <p:spPr>
            <a:xfrm>
              <a:off x="4918374" y="2158053"/>
              <a:ext cx="666759" cy="253916"/>
            </a:xfrm>
            <a:prstGeom prst="rect">
              <a:avLst/>
            </a:prstGeom>
            <a:noFill/>
          </p:spPr>
          <p:txBody>
            <a:bodyPr wrap="square" rtlCol="0">
              <a:spAutoFit/>
            </a:bodyPr>
            <a:lstStyle/>
            <a:p>
              <a:r>
                <a:rPr lang="zh-CN" altLang="en-US" sz="1050" dirty="0">
                  <a:solidFill>
                    <a:schemeClr val="bg2">
                      <a:lumMod val="50000"/>
                    </a:schemeClr>
                  </a:solidFill>
                </a:rPr>
                <a:t>上线后</a:t>
              </a:r>
            </a:p>
          </p:txBody>
        </p:sp>
        <p:sp>
          <p:nvSpPr>
            <p:cNvPr id="68" name="文本框 67">
              <a:extLst>
                <a:ext uri="{FF2B5EF4-FFF2-40B4-BE49-F238E27FC236}">
                  <a16:creationId xmlns:a16="http://schemas.microsoft.com/office/drawing/2014/main" id="{6A28DA79-90BF-4AB8-9342-E861155382C6}"/>
                </a:ext>
              </a:extLst>
            </p:cNvPr>
            <p:cNvSpPr txBox="1"/>
            <p:nvPr/>
          </p:nvSpPr>
          <p:spPr>
            <a:xfrm>
              <a:off x="5338766" y="3374819"/>
              <a:ext cx="627992" cy="253916"/>
            </a:xfrm>
            <a:prstGeom prst="rect">
              <a:avLst/>
            </a:prstGeom>
            <a:noFill/>
          </p:spPr>
          <p:txBody>
            <a:bodyPr wrap="square" rtlCol="0">
              <a:spAutoFit/>
            </a:bodyPr>
            <a:lstStyle/>
            <a:p>
              <a:r>
                <a:rPr lang="zh-CN" altLang="en-US" sz="1050" dirty="0">
                  <a:solidFill>
                    <a:schemeClr val="bg2">
                      <a:lumMod val="50000"/>
                    </a:schemeClr>
                  </a:solidFill>
                </a:rPr>
                <a:t>上线前</a:t>
              </a:r>
            </a:p>
          </p:txBody>
        </p:sp>
      </p:grpSp>
      <p:grpSp>
        <p:nvGrpSpPr>
          <p:cNvPr id="57" name="Group 3">
            <a:extLst>
              <a:ext uri="{FF2B5EF4-FFF2-40B4-BE49-F238E27FC236}">
                <a16:creationId xmlns:a16="http://schemas.microsoft.com/office/drawing/2014/main" id="{E1A0ABCB-C62D-49CA-89BA-0E480521CDF7}"/>
              </a:ext>
            </a:extLst>
          </p:cNvPr>
          <p:cNvGrpSpPr/>
          <p:nvPr/>
        </p:nvGrpSpPr>
        <p:grpSpPr>
          <a:xfrm>
            <a:off x="6134307" y="4701423"/>
            <a:ext cx="1011211" cy="535945"/>
            <a:chOff x="8043513" y="2216016"/>
            <a:chExt cx="2321270" cy="544650"/>
          </a:xfrm>
        </p:grpSpPr>
        <p:sp>
          <p:nvSpPr>
            <p:cNvPr id="58" name="TextBox 47">
              <a:extLst>
                <a:ext uri="{FF2B5EF4-FFF2-40B4-BE49-F238E27FC236}">
                  <a16:creationId xmlns:a16="http://schemas.microsoft.com/office/drawing/2014/main" id="{E34CF282-5CB5-4EF7-B344-9441B5B8DD62}"/>
                </a:ext>
              </a:extLst>
            </p:cNvPr>
            <p:cNvSpPr txBox="1"/>
            <p:nvPr/>
          </p:nvSpPr>
          <p:spPr>
            <a:xfrm>
              <a:off x="8043513" y="2216016"/>
              <a:ext cx="2321270" cy="265859"/>
            </a:xfrm>
            <a:prstGeom prst="rect">
              <a:avLst/>
            </a:prstGeom>
            <a:noFill/>
          </p:spPr>
          <p:txBody>
            <a:bodyPr wrap="square" rtlCol="0">
              <a:spAutoFit/>
            </a:bodyPr>
            <a:lstStyle/>
            <a:p>
              <a:pPr algn="ctr"/>
              <a:r>
                <a:rPr lang="zh-CN" altLang="en-US" sz="11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发布次数</a:t>
              </a:r>
              <a:r>
                <a:rPr lang="en-US" altLang="zh-CN" sz="11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11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天</a:t>
              </a:r>
              <a:endParaRPr lang="en-US" sz="11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9" name="TextBox 48">
              <a:extLst>
                <a:ext uri="{FF2B5EF4-FFF2-40B4-BE49-F238E27FC236}">
                  <a16:creationId xmlns:a16="http://schemas.microsoft.com/office/drawing/2014/main" id="{C99FBF99-3751-4563-ACE8-3882E86B3F12}"/>
                </a:ext>
              </a:extLst>
            </p:cNvPr>
            <p:cNvSpPr txBox="1"/>
            <p:nvPr/>
          </p:nvSpPr>
          <p:spPr>
            <a:xfrm>
              <a:off x="8337995" y="2526085"/>
              <a:ext cx="1913254" cy="234581"/>
            </a:xfrm>
            <a:prstGeom prst="rect">
              <a:avLst/>
            </a:prstGeom>
            <a:noFill/>
          </p:spPr>
          <p:txBody>
            <a:bodyPr wrap="square" rtlCol="0">
              <a:spAutoFit/>
            </a:bodyPr>
            <a:lstStyle/>
            <a:p>
              <a:pPr algn="ctr"/>
              <a:endParaRPr lang="en-US" altLang="zh-CN" sz="9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8" name="组合 87">
            <a:extLst>
              <a:ext uri="{FF2B5EF4-FFF2-40B4-BE49-F238E27FC236}">
                <a16:creationId xmlns:a16="http://schemas.microsoft.com/office/drawing/2014/main" id="{23D14B35-15C3-4B05-9462-0452CA264FE8}"/>
              </a:ext>
            </a:extLst>
          </p:cNvPr>
          <p:cNvGrpSpPr/>
          <p:nvPr/>
        </p:nvGrpSpPr>
        <p:grpSpPr>
          <a:xfrm>
            <a:off x="6026602" y="2355762"/>
            <a:ext cx="1180333" cy="2219084"/>
            <a:chOff x="6606634" y="2146789"/>
            <a:chExt cx="1180333" cy="2219084"/>
          </a:xfrm>
        </p:grpSpPr>
        <p:sp>
          <p:nvSpPr>
            <p:cNvPr id="53" name="矩形 52">
              <a:extLst>
                <a:ext uri="{FF2B5EF4-FFF2-40B4-BE49-F238E27FC236}">
                  <a16:creationId xmlns:a16="http://schemas.microsoft.com/office/drawing/2014/main" id="{078E019A-BA9F-41EC-9DAF-344C8D15B657}"/>
                </a:ext>
              </a:extLst>
            </p:cNvPr>
            <p:cNvSpPr/>
            <p:nvPr/>
          </p:nvSpPr>
          <p:spPr>
            <a:xfrm>
              <a:off x="6872974" y="2637681"/>
              <a:ext cx="247234" cy="1728192"/>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4" name="矩形 53">
              <a:extLst>
                <a:ext uri="{FF2B5EF4-FFF2-40B4-BE49-F238E27FC236}">
                  <a16:creationId xmlns:a16="http://schemas.microsoft.com/office/drawing/2014/main" id="{7AB186FE-7B67-4329-BC70-AA7E177A7A17}"/>
                </a:ext>
              </a:extLst>
            </p:cNvPr>
            <p:cNvSpPr/>
            <p:nvPr/>
          </p:nvSpPr>
          <p:spPr>
            <a:xfrm>
              <a:off x="7224206" y="4104264"/>
              <a:ext cx="247234" cy="2616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5" name="Text Box 7">
              <a:extLst>
                <a:ext uri="{FF2B5EF4-FFF2-40B4-BE49-F238E27FC236}">
                  <a16:creationId xmlns:a16="http://schemas.microsoft.com/office/drawing/2014/main" id="{F2C32F1C-139D-4682-8589-C9F8C167910F}"/>
                </a:ext>
              </a:extLst>
            </p:cNvPr>
            <p:cNvSpPr txBox="1">
              <a:spLocks noChangeArrowheads="1"/>
            </p:cNvSpPr>
            <p:nvPr/>
          </p:nvSpPr>
          <p:spPr bwMode="gray">
            <a:xfrm>
              <a:off x="6606634" y="2376128"/>
              <a:ext cx="770395" cy="25391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98</a:t>
              </a:r>
              <a:r>
                <a:rPr lang="zh-CN" altLang="en-US"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次</a:t>
              </a:r>
              <a:r>
                <a:rPr lang="en-US" altLang="zh-CN"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天</a:t>
              </a:r>
              <a:endParaRPr lang="en-US" altLang="zh-CN" sz="105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6" name="Text Box 7">
              <a:extLst>
                <a:ext uri="{FF2B5EF4-FFF2-40B4-BE49-F238E27FC236}">
                  <a16:creationId xmlns:a16="http://schemas.microsoft.com/office/drawing/2014/main" id="{41D89528-D143-4AAD-B7AD-8E7133FEEC8B}"/>
                </a:ext>
              </a:extLst>
            </p:cNvPr>
            <p:cNvSpPr txBox="1">
              <a:spLocks noChangeArrowheads="1"/>
            </p:cNvSpPr>
            <p:nvPr/>
          </p:nvSpPr>
          <p:spPr bwMode="gray">
            <a:xfrm>
              <a:off x="7030221" y="3915197"/>
              <a:ext cx="667111" cy="25391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5</a:t>
              </a:r>
              <a:r>
                <a:rPr lang="zh-CN" altLang="en-US"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次</a:t>
              </a:r>
              <a:r>
                <a:rPr lang="en-US" altLang="zh-CN"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天</a:t>
              </a:r>
              <a:endParaRPr lang="en-US" altLang="zh-CN" sz="105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9" name="文本框 68">
              <a:extLst>
                <a:ext uri="{FF2B5EF4-FFF2-40B4-BE49-F238E27FC236}">
                  <a16:creationId xmlns:a16="http://schemas.microsoft.com/office/drawing/2014/main" id="{881B7405-37D8-4318-BA53-F4B4200052EF}"/>
                </a:ext>
              </a:extLst>
            </p:cNvPr>
            <p:cNvSpPr txBox="1"/>
            <p:nvPr/>
          </p:nvSpPr>
          <p:spPr>
            <a:xfrm>
              <a:off x="6710270" y="2146789"/>
              <a:ext cx="666759" cy="253916"/>
            </a:xfrm>
            <a:prstGeom prst="rect">
              <a:avLst/>
            </a:prstGeom>
            <a:noFill/>
          </p:spPr>
          <p:txBody>
            <a:bodyPr wrap="square" rtlCol="0">
              <a:spAutoFit/>
            </a:bodyPr>
            <a:lstStyle/>
            <a:p>
              <a:r>
                <a:rPr lang="zh-CN" altLang="en-US" sz="1050" dirty="0">
                  <a:solidFill>
                    <a:schemeClr val="bg2">
                      <a:lumMod val="50000"/>
                    </a:schemeClr>
                  </a:solidFill>
                </a:rPr>
                <a:t>上线后</a:t>
              </a:r>
            </a:p>
          </p:txBody>
        </p:sp>
        <p:sp>
          <p:nvSpPr>
            <p:cNvPr id="70" name="文本框 69">
              <a:extLst>
                <a:ext uri="{FF2B5EF4-FFF2-40B4-BE49-F238E27FC236}">
                  <a16:creationId xmlns:a16="http://schemas.microsoft.com/office/drawing/2014/main" id="{1186F192-BCC8-4B8A-9EB4-820CB428E12F}"/>
                </a:ext>
              </a:extLst>
            </p:cNvPr>
            <p:cNvSpPr txBox="1"/>
            <p:nvPr/>
          </p:nvSpPr>
          <p:spPr>
            <a:xfrm>
              <a:off x="7120208" y="3625330"/>
              <a:ext cx="666759" cy="253916"/>
            </a:xfrm>
            <a:prstGeom prst="rect">
              <a:avLst/>
            </a:prstGeom>
            <a:noFill/>
          </p:spPr>
          <p:txBody>
            <a:bodyPr wrap="square" rtlCol="0">
              <a:spAutoFit/>
            </a:bodyPr>
            <a:lstStyle/>
            <a:p>
              <a:r>
                <a:rPr lang="zh-CN" altLang="en-US" sz="1050" dirty="0">
                  <a:solidFill>
                    <a:schemeClr val="bg2">
                      <a:lumMod val="50000"/>
                    </a:schemeClr>
                  </a:solidFill>
                </a:rPr>
                <a:t>上线前</a:t>
              </a:r>
            </a:p>
          </p:txBody>
        </p:sp>
      </p:grpSp>
      <p:grpSp>
        <p:nvGrpSpPr>
          <p:cNvPr id="79" name="Group 13">
            <a:extLst>
              <a:ext uri="{FF2B5EF4-FFF2-40B4-BE49-F238E27FC236}">
                <a16:creationId xmlns:a16="http://schemas.microsoft.com/office/drawing/2014/main" id="{A0294709-B5A1-437A-8932-4364D44EE925}"/>
              </a:ext>
            </a:extLst>
          </p:cNvPr>
          <p:cNvGrpSpPr/>
          <p:nvPr/>
        </p:nvGrpSpPr>
        <p:grpSpPr>
          <a:xfrm>
            <a:off x="8929300" y="2738105"/>
            <a:ext cx="1736939" cy="1182462"/>
            <a:chOff x="3750201" y="3738291"/>
            <a:chExt cx="1302704" cy="886846"/>
          </a:xfrm>
        </p:grpSpPr>
        <p:sp>
          <p:nvSpPr>
            <p:cNvPr id="80" name="Rectangle 68">
              <a:extLst>
                <a:ext uri="{FF2B5EF4-FFF2-40B4-BE49-F238E27FC236}">
                  <a16:creationId xmlns:a16="http://schemas.microsoft.com/office/drawing/2014/main" id="{B7FFC0F9-EC01-4653-AB5A-63EF92296FD0}"/>
                </a:ext>
              </a:extLst>
            </p:cNvPr>
            <p:cNvSpPr/>
            <p:nvPr/>
          </p:nvSpPr>
          <p:spPr>
            <a:xfrm>
              <a:off x="3750201" y="3775158"/>
              <a:ext cx="1283712" cy="849979"/>
            </a:xfrm>
            <a:prstGeom prst="rect">
              <a:avLst/>
            </a:prstGeom>
            <a:solidFill>
              <a:srgbClr val="1672F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1" name="Rectangle 66">
              <a:extLst>
                <a:ext uri="{FF2B5EF4-FFF2-40B4-BE49-F238E27FC236}">
                  <a16:creationId xmlns:a16="http://schemas.microsoft.com/office/drawing/2014/main" id="{2B9FA230-21C2-499C-8CE7-30323D2BF444}"/>
                </a:ext>
              </a:extLst>
            </p:cNvPr>
            <p:cNvSpPr/>
            <p:nvPr/>
          </p:nvSpPr>
          <p:spPr>
            <a:xfrm>
              <a:off x="4181125" y="3738291"/>
              <a:ext cx="459850" cy="471716"/>
            </a:xfrm>
            <a:prstGeom prst="rect">
              <a:avLst/>
            </a:prstGeom>
          </p:spPr>
          <p:txBody>
            <a:bodyPr wrap="square">
              <a:spAutoFit/>
            </a:bodyPr>
            <a:lstStyle/>
            <a:p>
              <a:pPr defTabSz="1219170">
                <a:lnSpc>
                  <a:spcPct val="120000"/>
                </a:lnSpc>
              </a:pPr>
              <a:r>
                <a:rPr lang="en-US" sz="32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0</a:t>
              </a:r>
            </a:p>
          </p:txBody>
        </p:sp>
        <p:sp>
          <p:nvSpPr>
            <p:cNvPr id="82" name="Rectangle 67">
              <a:extLst>
                <a:ext uri="{FF2B5EF4-FFF2-40B4-BE49-F238E27FC236}">
                  <a16:creationId xmlns:a16="http://schemas.microsoft.com/office/drawing/2014/main" id="{5A384A7C-868D-40B0-830C-19990A8BB723}"/>
                </a:ext>
              </a:extLst>
            </p:cNvPr>
            <p:cNvSpPr/>
            <p:nvPr/>
          </p:nvSpPr>
          <p:spPr>
            <a:xfrm>
              <a:off x="3769193" y="4231557"/>
              <a:ext cx="1283712" cy="358416"/>
            </a:xfrm>
            <a:prstGeom prst="rect">
              <a:avLst/>
            </a:prstGeom>
          </p:spPr>
          <p:txBody>
            <a:bodyPr wrap="square">
              <a:spAutoFit/>
            </a:bodyPr>
            <a:lstStyle/>
            <a:p>
              <a:pPr defTabSz="1219170">
                <a:lnSpc>
                  <a:spcPct val="125000"/>
                </a:lnSpc>
              </a:pPr>
              <a:r>
                <a:rPr lang="zh-CN" altLang="en-US" sz="105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开发正常打包、发布、上线过程，运维</a:t>
              </a:r>
              <a:r>
                <a:rPr lang="en-US" altLang="zh-CN" sz="105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0</a:t>
              </a:r>
              <a:r>
                <a:rPr lang="zh-CN" altLang="en-US" sz="105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介入</a:t>
              </a:r>
              <a:endParaRPr lang="en-US" sz="105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3" name="Group 13">
            <a:extLst>
              <a:ext uri="{FF2B5EF4-FFF2-40B4-BE49-F238E27FC236}">
                <a16:creationId xmlns:a16="http://schemas.microsoft.com/office/drawing/2014/main" id="{D5CA3E12-0F2C-4810-BB52-30A9CDFF68D8}"/>
              </a:ext>
            </a:extLst>
          </p:cNvPr>
          <p:cNvGrpSpPr/>
          <p:nvPr/>
        </p:nvGrpSpPr>
        <p:grpSpPr>
          <a:xfrm>
            <a:off x="8976889" y="4552756"/>
            <a:ext cx="1711616" cy="1179621"/>
            <a:chOff x="3750201" y="3740421"/>
            <a:chExt cx="1283712" cy="884716"/>
          </a:xfrm>
        </p:grpSpPr>
        <p:sp>
          <p:nvSpPr>
            <p:cNvPr id="84" name="Rectangle 68">
              <a:extLst>
                <a:ext uri="{FF2B5EF4-FFF2-40B4-BE49-F238E27FC236}">
                  <a16:creationId xmlns:a16="http://schemas.microsoft.com/office/drawing/2014/main" id="{1912741B-F90F-4D1C-9401-7E1A39EAE8A9}"/>
                </a:ext>
              </a:extLst>
            </p:cNvPr>
            <p:cNvSpPr/>
            <p:nvPr/>
          </p:nvSpPr>
          <p:spPr>
            <a:xfrm>
              <a:off x="3750201" y="3775158"/>
              <a:ext cx="1283712" cy="849979"/>
            </a:xfrm>
            <a:prstGeom prst="rect">
              <a:avLst/>
            </a:prstGeom>
            <a:solidFill>
              <a:srgbClr val="1672F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5" name="Rectangle 66">
              <a:extLst>
                <a:ext uri="{FF2B5EF4-FFF2-40B4-BE49-F238E27FC236}">
                  <a16:creationId xmlns:a16="http://schemas.microsoft.com/office/drawing/2014/main" id="{1B88DFA9-DD59-4314-B8F8-A29E34F44D9C}"/>
                </a:ext>
              </a:extLst>
            </p:cNvPr>
            <p:cNvSpPr/>
            <p:nvPr/>
          </p:nvSpPr>
          <p:spPr>
            <a:xfrm>
              <a:off x="3845045" y="3740421"/>
              <a:ext cx="1094025" cy="474890"/>
            </a:xfrm>
            <a:prstGeom prst="rect">
              <a:avLst/>
            </a:prstGeom>
          </p:spPr>
          <p:txBody>
            <a:bodyPr wrap="square">
              <a:spAutoFit/>
            </a:bodyPr>
            <a:lstStyle/>
            <a:p>
              <a:pPr defTabSz="1219170">
                <a:lnSpc>
                  <a:spcPct val="120000"/>
                </a:lnSpc>
              </a:pPr>
              <a:r>
                <a:rPr lang="en-US" sz="32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47806</a:t>
              </a:r>
            </a:p>
          </p:txBody>
        </p:sp>
        <p:sp>
          <p:nvSpPr>
            <p:cNvPr id="86" name="Rectangle 67">
              <a:extLst>
                <a:ext uri="{FF2B5EF4-FFF2-40B4-BE49-F238E27FC236}">
                  <a16:creationId xmlns:a16="http://schemas.microsoft.com/office/drawing/2014/main" id="{C84A772C-A4F2-4E7A-A7B8-E361EB634CC5}"/>
                </a:ext>
              </a:extLst>
            </p:cNvPr>
            <p:cNvSpPr/>
            <p:nvPr/>
          </p:nvSpPr>
          <p:spPr>
            <a:xfrm>
              <a:off x="3750201" y="4216818"/>
              <a:ext cx="1283712" cy="358416"/>
            </a:xfrm>
            <a:prstGeom prst="rect">
              <a:avLst/>
            </a:prstGeom>
          </p:spPr>
          <p:txBody>
            <a:bodyPr wrap="square">
              <a:spAutoFit/>
            </a:bodyPr>
            <a:lstStyle/>
            <a:p>
              <a:pPr defTabSz="1219170">
                <a:lnSpc>
                  <a:spcPct val="125000"/>
                </a:lnSpc>
              </a:pPr>
              <a:r>
                <a:rPr lang="zh-CN" altLang="en-US" sz="105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累计成功发布应用次数</a:t>
              </a:r>
              <a:r>
                <a:rPr lang="en-US" altLang="zh-CN" sz="105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47806</a:t>
              </a:r>
              <a:r>
                <a:rPr lang="zh-CN" altLang="en-US" sz="105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次</a:t>
              </a:r>
              <a:endParaRPr lang="en-US" sz="1050"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6" name="图片 5">
            <a:extLst>
              <a:ext uri="{FF2B5EF4-FFF2-40B4-BE49-F238E27FC236}">
                <a16:creationId xmlns:a16="http://schemas.microsoft.com/office/drawing/2014/main" id="{8F214070-F914-4BE8-942F-1E946E940D76}"/>
              </a:ext>
            </a:extLst>
          </p:cNvPr>
          <p:cNvPicPr>
            <a:picLocks noChangeAspect="1"/>
          </p:cNvPicPr>
          <p:nvPr/>
        </p:nvPicPr>
        <p:blipFill>
          <a:blip r:embed="rId5"/>
          <a:stretch>
            <a:fillRect/>
          </a:stretch>
        </p:blipFill>
        <p:spPr>
          <a:xfrm>
            <a:off x="10500060" y="359497"/>
            <a:ext cx="1155933" cy="597828"/>
          </a:xfrm>
          <a:prstGeom prst="rect">
            <a:avLst/>
          </a:prstGeom>
        </p:spPr>
      </p:pic>
      <p:pic>
        <p:nvPicPr>
          <p:cNvPr id="8" name="图片 7">
            <a:extLst>
              <a:ext uri="{FF2B5EF4-FFF2-40B4-BE49-F238E27FC236}">
                <a16:creationId xmlns:a16="http://schemas.microsoft.com/office/drawing/2014/main" id="{75EBD9DA-4142-4D7D-86D0-1AC2160BC5EF}"/>
              </a:ext>
            </a:extLst>
          </p:cNvPr>
          <p:cNvPicPr>
            <a:picLocks noChangeAspect="1"/>
          </p:cNvPicPr>
          <p:nvPr/>
        </p:nvPicPr>
        <p:blipFill>
          <a:blip r:embed="rId6"/>
          <a:stretch>
            <a:fillRect/>
          </a:stretch>
        </p:blipFill>
        <p:spPr>
          <a:xfrm>
            <a:off x="8786938" y="359497"/>
            <a:ext cx="1433330" cy="628954"/>
          </a:xfrm>
          <a:prstGeom prst="rect">
            <a:avLst/>
          </a:prstGeom>
        </p:spPr>
      </p:pic>
      <p:sp>
        <p:nvSpPr>
          <p:cNvPr id="42" name="文本框 41">
            <a:extLst>
              <a:ext uri="{FF2B5EF4-FFF2-40B4-BE49-F238E27FC236}">
                <a16:creationId xmlns:a16="http://schemas.microsoft.com/office/drawing/2014/main" id="{60E0264B-6BCF-4F5A-AFA4-B806218DF49E}"/>
              </a:ext>
            </a:extLst>
          </p:cNvPr>
          <p:cNvSpPr txBox="1"/>
          <p:nvPr/>
        </p:nvSpPr>
        <p:spPr>
          <a:xfrm>
            <a:off x="8870964" y="1142179"/>
            <a:ext cx="2697960" cy="1402820"/>
          </a:xfrm>
          <a:prstGeom prst="rect">
            <a:avLst/>
          </a:prstGeom>
          <a:noFill/>
        </p:spPr>
        <p:txBody>
          <a:bodyPr wrap="square">
            <a:spAutoFit/>
          </a:bodyPr>
          <a:lstStyle/>
          <a:p>
            <a:pPr>
              <a:lnSpc>
                <a:spcPct val="120000"/>
              </a:lnSpc>
            </a:pPr>
            <a:r>
              <a:rPr lang="zh-CN" altLang="en-US" sz="1200" dirty="0"/>
              <a:t>与主流</a:t>
            </a:r>
            <a:r>
              <a:rPr lang="en-US" altLang="zh-CN" sz="1200" dirty="0"/>
              <a:t>CD</a:t>
            </a:r>
            <a:r>
              <a:rPr lang="zh-CN" altLang="en-US" sz="1200" dirty="0"/>
              <a:t>软件比较：</a:t>
            </a:r>
            <a:endParaRPr lang="en-US" altLang="zh-CN" sz="1200" dirty="0"/>
          </a:p>
          <a:p>
            <a:pPr marL="171450" indent="-171450">
              <a:lnSpc>
                <a:spcPct val="120000"/>
              </a:lnSpc>
              <a:buFont typeface="Wingdings" panose="05000000000000000000" pitchFamily="2" charset="2"/>
              <a:buChar char="l"/>
            </a:pPr>
            <a:r>
              <a:rPr lang="zh-CN" altLang="en-US" sz="1200" dirty="0"/>
              <a:t>易用性：一分钟学会发布部署</a:t>
            </a:r>
          </a:p>
          <a:p>
            <a:pPr marL="171450" indent="-171450">
              <a:lnSpc>
                <a:spcPct val="120000"/>
              </a:lnSpc>
              <a:buFont typeface="Wingdings" panose="05000000000000000000" pitchFamily="2" charset="2"/>
              <a:buChar char="l"/>
            </a:pPr>
            <a:r>
              <a:rPr lang="zh-CN" altLang="en-US" sz="1200" dirty="0"/>
              <a:t>安全性：完整的检查闭环，将发布者操作失误带来的影响接近</a:t>
            </a:r>
            <a:r>
              <a:rPr lang="en-US" altLang="zh-CN" sz="1200" dirty="0"/>
              <a:t>0</a:t>
            </a:r>
            <a:endParaRPr lang="zh-CN" altLang="en-US" sz="1200" dirty="0"/>
          </a:p>
          <a:p>
            <a:pPr marL="171450" indent="-171450">
              <a:lnSpc>
                <a:spcPct val="120000"/>
              </a:lnSpc>
              <a:buFont typeface="Wingdings" panose="05000000000000000000" pitchFamily="2" charset="2"/>
              <a:buChar char="l"/>
            </a:pPr>
            <a:r>
              <a:rPr lang="zh-CN" altLang="en-US" sz="1200" dirty="0"/>
              <a:t>免运维：从创建项目到发布上线，全程无须运维介入</a:t>
            </a:r>
          </a:p>
        </p:txBody>
      </p:sp>
    </p:spTree>
    <p:extLst>
      <p:ext uri="{BB962C8B-B14F-4D97-AF65-F5344CB8AC3E}">
        <p14:creationId xmlns:p14="http://schemas.microsoft.com/office/powerpoint/2010/main" val="1099064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弧形 28">
            <a:extLst>
              <a:ext uri="{FF2B5EF4-FFF2-40B4-BE49-F238E27FC236}">
                <a16:creationId xmlns:a16="http://schemas.microsoft.com/office/drawing/2014/main" id="{9B89DA79-DF77-4A95-9848-1145093869F4}"/>
              </a:ext>
            </a:extLst>
          </p:cNvPr>
          <p:cNvSpPr/>
          <p:nvPr/>
        </p:nvSpPr>
        <p:spPr>
          <a:xfrm>
            <a:off x="-3381829" y="0"/>
            <a:ext cx="8223472" cy="6476749"/>
          </a:xfrm>
          <a:prstGeom prst="arc">
            <a:avLst>
              <a:gd name="adj1" fmla="val 16200000"/>
              <a:gd name="adj2" fmla="val 5043274"/>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标题 3">
            <a:extLst>
              <a:ext uri="{FF2B5EF4-FFF2-40B4-BE49-F238E27FC236}">
                <a16:creationId xmlns:a16="http://schemas.microsoft.com/office/drawing/2014/main" id="{99DA7597-2ABF-4B37-A366-021FF14087CB}"/>
              </a:ext>
            </a:extLst>
          </p:cNvPr>
          <p:cNvSpPr txBox="1">
            <a:spLocks noGrp="1"/>
          </p:cNvSpPr>
          <p:nvPr>
            <p:ph type="title"/>
          </p:nvPr>
        </p:nvSpPr>
        <p:spPr>
          <a:xfrm>
            <a:off x="1235597" y="2702843"/>
            <a:ext cx="1492670" cy="535531"/>
          </a:xfrm>
          <a:prstGeom prst="rect">
            <a:avLst/>
          </a:prstGeom>
          <a:noFill/>
        </p:spPr>
        <p:txBody>
          <a:bodyPr wrap="square" rtlCol="0">
            <a:spAutoFit/>
          </a:bodyPr>
          <a:lstStyle/>
          <a:p>
            <a:r>
              <a:rPr lang="zh-CN" altLang="en-US" dirty="0">
                <a:latin typeface="TTTGB Medium" panose="020C06030202040F0204" pitchFamily="34" charset="-122"/>
                <a:ea typeface="TTTGB Medium" panose="020C06030202040F0204" pitchFamily="34" charset="-122"/>
              </a:rPr>
              <a:t>目 </a:t>
            </a:r>
            <a:r>
              <a:rPr lang="en-US" altLang="zh-CN" dirty="0"/>
              <a:t>  </a:t>
            </a:r>
            <a:r>
              <a:rPr lang="zh-CN" altLang="en-US" dirty="0">
                <a:latin typeface="TTTGB Medium" panose="020C06030202040F0204" pitchFamily="34" charset="-122"/>
                <a:ea typeface="TTTGB Medium" panose="020C06030202040F0204" pitchFamily="34" charset="-122"/>
              </a:rPr>
              <a:t>录</a:t>
            </a:r>
            <a:endParaRPr kumimoji="1" lang="zh-CN" altLang="en-US" dirty="0">
              <a:solidFill>
                <a:srgbClr val="00C47C"/>
              </a:solidFill>
              <a:latin typeface="TTTGB Medium" panose="020C06030202040F0204" pitchFamily="34" charset="-122"/>
              <a:ea typeface="TTTGB Medium" panose="020C06030202040F0204" pitchFamily="34" charset="-122"/>
              <a:cs typeface="TTTGB Medium" charset="-122"/>
            </a:endParaRPr>
          </a:p>
        </p:txBody>
      </p:sp>
      <p:grpSp>
        <p:nvGrpSpPr>
          <p:cNvPr id="10" name="组合 9">
            <a:extLst>
              <a:ext uri="{FF2B5EF4-FFF2-40B4-BE49-F238E27FC236}">
                <a16:creationId xmlns:a16="http://schemas.microsoft.com/office/drawing/2014/main" id="{F7E42DEC-222A-4419-B449-9E0D494E0599}"/>
              </a:ext>
            </a:extLst>
          </p:cNvPr>
          <p:cNvGrpSpPr/>
          <p:nvPr/>
        </p:nvGrpSpPr>
        <p:grpSpPr>
          <a:xfrm>
            <a:off x="7651432" y="-2211917"/>
            <a:ext cx="540385" cy="251"/>
            <a:chOff x="11042" y="4550"/>
            <a:chExt cx="851" cy="251"/>
          </a:xfrm>
        </p:grpSpPr>
        <p:cxnSp>
          <p:nvCxnSpPr>
            <p:cNvPr id="14" name="直接连接符 13">
              <a:extLst>
                <a:ext uri="{FF2B5EF4-FFF2-40B4-BE49-F238E27FC236}">
                  <a16:creationId xmlns:a16="http://schemas.microsoft.com/office/drawing/2014/main" id="{18FEC0EA-D7AE-4259-8922-F6A30DCC5025}"/>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9CB12DA-A0AF-4D92-8D56-0509FA779908}"/>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F609CE52-E98E-4DE0-AF1A-2F7691F30526}"/>
              </a:ext>
            </a:extLst>
          </p:cNvPr>
          <p:cNvGrpSpPr/>
          <p:nvPr/>
        </p:nvGrpSpPr>
        <p:grpSpPr>
          <a:xfrm flipH="1">
            <a:off x="4254177" y="-2211282"/>
            <a:ext cx="541021" cy="251"/>
            <a:chOff x="11042" y="4550"/>
            <a:chExt cx="851" cy="251"/>
          </a:xfrm>
        </p:grpSpPr>
        <p:cxnSp>
          <p:nvCxnSpPr>
            <p:cNvPr id="12" name="直接连接符 11">
              <a:extLst>
                <a:ext uri="{FF2B5EF4-FFF2-40B4-BE49-F238E27FC236}">
                  <a16:creationId xmlns:a16="http://schemas.microsoft.com/office/drawing/2014/main" id="{2AA0C484-34FC-41B2-BBD0-BBFECC95229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530FA31-49E1-454E-AD60-28D047E2CB1B}"/>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矩形 20">
            <a:extLst>
              <a:ext uri="{FF2B5EF4-FFF2-40B4-BE49-F238E27FC236}">
                <a16:creationId xmlns:a16="http://schemas.microsoft.com/office/drawing/2014/main" id="{90D77F22-9E3E-4807-86E1-FB7DED688DFE}"/>
              </a:ext>
            </a:extLst>
          </p:cNvPr>
          <p:cNvSpPr/>
          <p:nvPr/>
        </p:nvSpPr>
        <p:spPr>
          <a:xfrm>
            <a:off x="395926" y="113122"/>
            <a:ext cx="696796" cy="950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721E445D-33C9-4CF2-90D3-6068CB29390B}"/>
              </a:ext>
            </a:extLst>
          </p:cNvPr>
          <p:cNvSpPr txBox="1"/>
          <p:nvPr/>
        </p:nvSpPr>
        <p:spPr>
          <a:xfrm>
            <a:off x="3911097" y="624075"/>
            <a:ext cx="2670891" cy="461665"/>
          </a:xfrm>
          <a:prstGeom prst="rect">
            <a:avLst/>
          </a:prstGeom>
          <a:noFill/>
        </p:spPr>
        <p:txBody>
          <a:bodyPr wrap="square" rtlCol="0">
            <a:spAutoFit/>
          </a:bodyPr>
          <a:lstStyle/>
          <a:p>
            <a:r>
              <a:rPr lang="zh-CN" altLang="en-US" sz="2400" dirty="0"/>
              <a:t>一、个人介绍</a:t>
            </a:r>
          </a:p>
        </p:txBody>
      </p:sp>
      <p:sp>
        <p:nvSpPr>
          <p:cNvPr id="89" name="文本框 88">
            <a:extLst>
              <a:ext uri="{FF2B5EF4-FFF2-40B4-BE49-F238E27FC236}">
                <a16:creationId xmlns:a16="http://schemas.microsoft.com/office/drawing/2014/main" id="{BFC1CAEF-D281-49DC-9D57-43019645E858}"/>
              </a:ext>
            </a:extLst>
          </p:cNvPr>
          <p:cNvSpPr txBox="1"/>
          <p:nvPr/>
        </p:nvSpPr>
        <p:spPr>
          <a:xfrm>
            <a:off x="4878021" y="1716579"/>
            <a:ext cx="3079163" cy="461665"/>
          </a:xfrm>
          <a:prstGeom prst="rect">
            <a:avLst/>
          </a:prstGeom>
          <a:noFill/>
        </p:spPr>
        <p:txBody>
          <a:bodyPr wrap="square" rtlCol="0">
            <a:spAutoFit/>
          </a:bodyPr>
          <a:lstStyle/>
          <a:p>
            <a:r>
              <a:rPr lang="zh-CN" altLang="en-US" sz="2400" dirty="0"/>
              <a:t>二、近期工作内容</a:t>
            </a:r>
          </a:p>
        </p:txBody>
      </p:sp>
      <p:sp>
        <p:nvSpPr>
          <p:cNvPr id="92" name="文本框 91">
            <a:extLst>
              <a:ext uri="{FF2B5EF4-FFF2-40B4-BE49-F238E27FC236}">
                <a16:creationId xmlns:a16="http://schemas.microsoft.com/office/drawing/2014/main" id="{82FB51D1-B2F7-42F8-9641-DA0701104180}"/>
              </a:ext>
            </a:extLst>
          </p:cNvPr>
          <p:cNvSpPr txBox="1"/>
          <p:nvPr/>
        </p:nvSpPr>
        <p:spPr>
          <a:xfrm>
            <a:off x="5319534" y="3181829"/>
            <a:ext cx="3441124" cy="461665"/>
          </a:xfrm>
          <a:prstGeom prst="rect">
            <a:avLst/>
          </a:prstGeom>
          <a:noFill/>
        </p:spPr>
        <p:txBody>
          <a:bodyPr wrap="square" rtlCol="0">
            <a:spAutoFit/>
          </a:bodyPr>
          <a:lstStyle/>
          <a:p>
            <a:r>
              <a:rPr lang="zh-CN" altLang="en-US" sz="2400" dirty="0"/>
              <a:t>三、主要工作成果</a:t>
            </a:r>
          </a:p>
        </p:txBody>
      </p:sp>
      <p:sp>
        <p:nvSpPr>
          <p:cNvPr id="95" name="文本框 94">
            <a:extLst>
              <a:ext uri="{FF2B5EF4-FFF2-40B4-BE49-F238E27FC236}">
                <a16:creationId xmlns:a16="http://schemas.microsoft.com/office/drawing/2014/main" id="{94C2402A-1BFF-43FA-9546-4890DD98DDAD}"/>
              </a:ext>
            </a:extLst>
          </p:cNvPr>
          <p:cNvSpPr txBox="1"/>
          <p:nvPr/>
        </p:nvSpPr>
        <p:spPr>
          <a:xfrm>
            <a:off x="4875693" y="4383933"/>
            <a:ext cx="2670891" cy="461665"/>
          </a:xfrm>
          <a:prstGeom prst="rect">
            <a:avLst/>
          </a:prstGeom>
          <a:noFill/>
        </p:spPr>
        <p:txBody>
          <a:bodyPr wrap="square" rtlCol="0">
            <a:spAutoFit/>
          </a:bodyPr>
          <a:lstStyle/>
          <a:p>
            <a:r>
              <a:rPr lang="zh-CN" altLang="en-US" sz="2400" dirty="0"/>
              <a:t>四、影响与贡献</a:t>
            </a:r>
          </a:p>
        </p:txBody>
      </p:sp>
      <p:sp>
        <p:nvSpPr>
          <p:cNvPr id="98" name="文本框 97">
            <a:extLst>
              <a:ext uri="{FF2B5EF4-FFF2-40B4-BE49-F238E27FC236}">
                <a16:creationId xmlns:a16="http://schemas.microsoft.com/office/drawing/2014/main" id="{1F6F23AF-C90C-430D-B598-CF9BE9ABD606}"/>
              </a:ext>
            </a:extLst>
          </p:cNvPr>
          <p:cNvSpPr txBox="1"/>
          <p:nvPr/>
        </p:nvSpPr>
        <p:spPr>
          <a:xfrm>
            <a:off x="4184840" y="5589776"/>
            <a:ext cx="2670891" cy="461665"/>
          </a:xfrm>
          <a:prstGeom prst="rect">
            <a:avLst/>
          </a:prstGeom>
          <a:noFill/>
        </p:spPr>
        <p:txBody>
          <a:bodyPr wrap="square" rtlCol="0">
            <a:spAutoFit/>
          </a:bodyPr>
          <a:lstStyle/>
          <a:p>
            <a:r>
              <a:rPr lang="zh-CN" altLang="en-US" sz="2400" dirty="0"/>
              <a:t>五、未来规划</a:t>
            </a:r>
          </a:p>
        </p:txBody>
      </p:sp>
      <p:sp>
        <p:nvSpPr>
          <p:cNvPr id="28" name="椭圆 27">
            <a:extLst>
              <a:ext uri="{FF2B5EF4-FFF2-40B4-BE49-F238E27FC236}">
                <a16:creationId xmlns:a16="http://schemas.microsoft.com/office/drawing/2014/main" id="{33B8ADFB-AE78-45BE-9746-19DB898182EE}"/>
              </a:ext>
            </a:extLst>
          </p:cNvPr>
          <p:cNvSpPr/>
          <p:nvPr/>
        </p:nvSpPr>
        <p:spPr>
          <a:xfrm>
            <a:off x="4184840" y="2482517"/>
            <a:ext cx="901570" cy="901570"/>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A83F2E5-6093-4B36-A130-A905C73B21E1}"/>
              </a:ext>
            </a:extLst>
          </p:cNvPr>
          <p:cNvSpPr/>
          <p:nvPr/>
        </p:nvSpPr>
        <p:spPr>
          <a:xfrm>
            <a:off x="4609641" y="2628195"/>
            <a:ext cx="626676" cy="626676"/>
          </a:xfrm>
          <a:prstGeom prst="ellipse">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连接符 108">
            <a:extLst>
              <a:ext uri="{FF2B5EF4-FFF2-40B4-BE49-F238E27FC236}">
                <a16:creationId xmlns:a16="http://schemas.microsoft.com/office/drawing/2014/main" id="{D383C4FE-0228-4EDE-A5FE-AB1ADC9B6AD1}"/>
              </a:ext>
            </a:extLst>
          </p:cNvPr>
          <p:cNvCxnSpPr>
            <a:cxnSpLocks/>
          </p:cNvCxnSpPr>
          <p:nvPr/>
        </p:nvCxnSpPr>
        <p:spPr>
          <a:xfrm>
            <a:off x="4184840" y="1192849"/>
            <a:ext cx="19244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1" name="组合 110">
            <a:extLst>
              <a:ext uri="{FF2B5EF4-FFF2-40B4-BE49-F238E27FC236}">
                <a16:creationId xmlns:a16="http://schemas.microsoft.com/office/drawing/2014/main" id="{1176ADD5-ABA2-4858-9E67-15609A23352B}"/>
              </a:ext>
            </a:extLst>
          </p:cNvPr>
          <p:cNvGrpSpPr/>
          <p:nvPr/>
        </p:nvGrpSpPr>
        <p:grpSpPr>
          <a:xfrm>
            <a:off x="4976554" y="2252564"/>
            <a:ext cx="2570030" cy="77816"/>
            <a:chOff x="5270222" y="2412708"/>
            <a:chExt cx="2570030" cy="77816"/>
          </a:xfrm>
        </p:grpSpPr>
        <p:cxnSp>
          <p:nvCxnSpPr>
            <p:cNvPr id="112" name="直接连接符 111">
              <a:extLst>
                <a:ext uri="{FF2B5EF4-FFF2-40B4-BE49-F238E27FC236}">
                  <a16:creationId xmlns:a16="http://schemas.microsoft.com/office/drawing/2014/main" id="{5C7B296A-D10C-4A22-B7E2-024354495AB8}"/>
                </a:ext>
              </a:extLst>
            </p:cNvPr>
            <p:cNvCxnSpPr>
              <a:cxnSpLocks/>
            </p:cNvCxnSpPr>
            <p:nvPr/>
          </p:nvCxnSpPr>
          <p:spPr>
            <a:xfrm>
              <a:off x="5336561" y="2453942"/>
              <a:ext cx="25036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椭圆 112">
              <a:extLst>
                <a:ext uri="{FF2B5EF4-FFF2-40B4-BE49-F238E27FC236}">
                  <a16:creationId xmlns:a16="http://schemas.microsoft.com/office/drawing/2014/main" id="{04DCFBA6-44CC-454F-938C-CB083F30F4FB}"/>
                </a:ext>
              </a:extLst>
            </p:cNvPr>
            <p:cNvSpPr/>
            <p:nvPr/>
          </p:nvSpPr>
          <p:spPr>
            <a:xfrm>
              <a:off x="5270222" y="2412708"/>
              <a:ext cx="77816" cy="77816"/>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5" name="直接连接符 114">
            <a:extLst>
              <a:ext uri="{FF2B5EF4-FFF2-40B4-BE49-F238E27FC236}">
                <a16:creationId xmlns:a16="http://schemas.microsoft.com/office/drawing/2014/main" id="{6DB9E416-B123-43CE-8423-76628080C8CE}"/>
              </a:ext>
            </a:extLst>
          </p:cNvPr>
          <p:cNvCxnSpPr>
            <a:cxnSpLocks/>
          </p:cNvCxnSpPr>
          <p:nvPr/>
        </p:nvCxnSpPr>
        <p:spPr>
          <a:xfrm>
            <a:off x="5466517" y="3749926"/>
            <a:ext cx="293276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9E67A2D1-8EA9-49FA-BD9D-A1765D77D167}"/>
              </a:ext>
            </a:extLst>
          </p:cNvPr>
          <p:cNvCxnSpPr>
            <a:cxnSpLocks/>
          </p:cNvCxnSpPr>
          <p:nvPr/>
        </p:nvCxnSpPr>
        <p:spPr>
          <a:xfrm>
            <a:off x="5091907" y="4957804"/>
            <a:ext cx="23175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C4614EDD-B62F-4212-A72C-A2DAEF1C4FB5}"/>
              </a:ext>
            </a:extLst>
          </p:cNvPr>
          <p:cNvCxnSpPr>
            <a:cxnSpLocks/>
          </p:cNvCxnSpPr>
          <p:nvPr/>
        </p:nvCxnSpPr>
        <p:spPr>
          <a:xfrm>
            <a:off x="4355075" y="6104592"/>
            <a:ext cx="213056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椭圆 125">
            <a:extLst>
              <a:ext uri="{FF2B5EF4-FFF2-40B4-BE49-F238E27FC236}">
                <a16:creationId xmlns:a16="http://schemas.microsoft.com/office/drawing/2014/main" id="{93532CB6-B2EA-4863-A6A1-BB484B5A2BB5}"/>
              </a:ext>
            </a:extLst>
          </p:cNvPr>
          <p:cNvSpPr/>
          <p:nvPr/>
        </p:nvSpPr>
        <p:spPr>
          <a:xfrm>
            <a:off x="4107024" y="1153941"/>
            <a:ext cx="77816" cy="77816"/>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37163733-BE8E-4EA6-ACAF-2B2BA3E9B0DD}"/>
              </a:ext>
            </a:extLst>
          </p:cNvPr>
          <p:cNvSpPr/>
          <p:nvPr/>
        </p:nvSpPr>
        <p:spPr>
          <a:xfrm>
            <a:off x="4319667" y="6065684"/>
            <a:ext cx="77816" cy="77816"/>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B5B33C2B-62CE-4D43-A2DA-2EEC919A0B7A}"/>
              </a:ext>
            </a:extLst>
          </p:cNvPr>
          <p:cNvSpPr/>
          <p:nvPr/>
        </p:nvSpPr>
        <p:spPr>
          <a:xfrm>
            <a:off x="5427609" y="3722481"/>
            <a:ext cx="77816" cy="77816"/>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BAEF6D7F-A56F-4594-BA79-6AD99A51A64E}"/>
              </a:ext>
            </a:extLst>
          </p:cNvPr>
          <p:cNvSpPr/>
          <p:nvPr/>
        </p:nvSpPr>
        <p:spPr>
          <a:xfrm>
            <a:off x="5017902" y="4936169"/>
            <a:ext cx="77816" cy="77816"/>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E80BD7F5-239C-4626-AD4B-3261A67B0E88}"/>
              </a:ext>
            </a:extLst>
          </p:cNvPr>
          <p:cNvSpPr/>
          <p:nvPr/>
        </p:nvSpPr>
        <p:spPr>
          <a:xfrm>
            <a:off x="10628171" y="-461"/>
            <a:ext cx="1563828" cy="1393135"/>
          </a:xfrm>
          <a:custGeom>
            <a:avLst/>
            <a:gdLst>
              <a:gd name="connsiteX0" fmla="*/ 167536 w 1563828"/>
              <a:gd name="connsiteY0" fmla="*/ 0 h 1393135"/>
              <a:gd name="connsiteX1" fmla="*/ 1563828 w 1563828"/>
              <a:gd name="connsiteY1" fmla="*/ 0 h 1393135"/>
              <a:gd name="connsiteX2" fmla="*/ 1563828 w 1563828"/>
              <a:gd name="connsiteY2" fmla="*/ 1061045 h 1393135"/>
              <a:gd name="connsiteX3" fmla="*/ 1502527 w 1563828"/>
              <a:gd name="connsiteY3" fmla="*/ 1135342 h 1393135"/>
              <a:gd name="connsiteX4" fmla="*/ 880160 w 1563828"/>
              <a:gd name="connsiteY4" fmla="*/ 1393135 h 1393135"/>
              <a:gd name="connsiteX5" fmla="*/ 0 w 1563828"/>
              <a:gd name="connsiteY5" fmla="*/ 512975 h 1393135"/>
              <a:gd name="connsiteX6" fmla="*/ 150317 w 1563828"/>
              <a:gd name="connsiteY6" fmla="*/ 20869 h 1393135"/>
              <a:gd name="connsiteX7" fmla="*/ 167536 w 1563828"/>
              <a:gd name="connsiteY7" fmla="*/ 0 h 139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3828" h="1393135">
                <a:moveTo>
                  <a:pt x="167536" y="0"/>
                </a:moveTo>
                <a:lnTo>
                  <a:pt x="1563828" y="0"/>
                </a:lnTo>
                <a:lnTo>
                  <a:pt x="1563828" y="1061045"/>
                </a:lnTo>
                <a:lnTo>
                  <a:pt x="1502527" y="1135342"/>
                </a:lnTo>
                <a:cubicBezTo>
                  <a:pt x="1343249" y="1294620"/>
                  <a:pt x="1123209" y="1393135"/>
                  <a:pt x="880160" y="1393135"/>
                </a:cubicBezTo>
                <a:cubicBezTo>
                  <a:pt x="394061" y="1393135"/>
                  <a:pt x="0" y="999074"/>
                  <a:pt x="0" y="512975"/>
                </a:cubicBezTo>
                <a:cubicBezTo>
                  <a:pt x="0" y="330688"/>
                  <a:pt x="55415" y="161344"/>
                  <a:pt x="150317" y="20869"/>
                </a:cubicBezTo>
                <a:lnTo>
                  <a:pt x="167536" y="0"/>
                </a:lnTo>
                <a:close/>
              </a:path>
            </a:pathLst>
          </a:cu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3" name="椭圆 142">
            <a:extLst>
              <a:ext uri="{FF2B5EF4-FFF2-40B4-BE49-F238E27FC236}">
                <a16:creationId xmlns:a16="http://schemas.microsoft.com/office/drawing/2014/main" id="{58482E05-CF9A-4497-963C-B5DBFBF30F84}"/>
              </a:ext>
            </a:extLst>
          </p:cNvPr>
          <p:cNvSpPr/>
          <p:nvPr/>
        </p:nvSpPr>
        <p:spPr>
          <a:xfrm>
            <a:off x="10748889" y="263951"/>
            <a:ext cx="1234619" cy="1234619"/>
          </a:xfrm>
          <a:prstGeom prst="ellipse">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353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D30251ED-221F-4F7F-A0E4-500D550894E3}"/>
              </a:ext>
            </a:extLst>
          </p:cNvPr>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408161">
            <a:off x="-1146793" y="-183871"/>
            <a:ext cx="6875408" cy="6364710"/>
          </a:xfrm>
          <a:prstGeom prst="rect">
            <a:avLst/>
          </a:prstGeom>
        </p:spPr>
      </p:pic>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6340115" cy="648000"/>
          </a:xfrm>
        </p:spPr>
        <p:txBody>
          <a:bodyPr/>
          <a:lstStyle/>
          <a:p>
            <a:r>
              <a:rPr lang="en-US" altLang="zh-CN" sz="2400" dirty="0"/>
              <a:t>OPS1.0 </a:t>
            </a:r>
            <a:r>
              <a:rPr lang="zh-CN" altLang="en-US" sz="2400" dirty="0"/>
              <a:t>成果 </a:t>
            </a:r>
            <a:r>
              <a:rPr lang="zh-CN" altLang="en-US" sz="1200" dirty="0"/>
              <a:t>可用性提升</a:t>
            </a:r>
          </a:p>
        </p:txBody>
      </p:sp>
      <p:grpSp>
        <p:nvGrpSpPr>
          <p:cNvPr id="42" name="组合 41">
            <a:extLst>
              <a:ext uri="{FF2B5EF4-FFF2-40B4-BE49-F238E27FC236}">
                <a16:creationId xmlns:a16="http://schemas.microsoft.com/office/drawing/2014/main" id="{C5981A4D-A108-472A-BF03-C5AE490C2ED6}"/>
              </a:ext>
            </a:extLst>
          </p:cNvPr>
          <p:cNvGrpSpPr/>
          <p:nvPr/>
        </p:nvGrpSpPr>
        <p:grpSpPr>
          <a:xfrm>
            <a:off x="1305484" y="5397387"/>
            <a:ext cx="3865882" cy="581349"/>
            <a:chOff x="2486520" y="3853980"/>
            <a:chExt cx="3359205" cy="505155"/>
          </a:xfrm>
        </p:grpSpPr>
        <p:sp>
          <p:nvSpPr>
            <p:cNvPr id="43" name="Rectangle 13" descr="FD1DDF730CE4456e89755B07FE1653D0# #Rectangle 13">
              <a:extLst>
                <a:ext uri="{FF2B5EF4-FFF2-40B4-BE49-F238E27FC236}">
                  <a16:creationId xmlns:a16="http://schemas.microsoft.com/office/drawing/2014/main" id="{02646916-AE1D-45E1-A8D2-026FD02CAE9F}"/>
                </a:ext>
              </a:extLst>
            </p:cNvPr>
            <p:cNvSpPr>
              <a:spLocks noChangeArrowheads="1"/>
            </p:cNvSpPr>
            <p:nvPr/>
          </p:nvSpPr>
          <p:spPr bwMode="auto">
            <a:xfrm>
              <a:off x="2486520" y="4145185"/>
              <a:ext cx="3359205" cy="21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just" eaLnBrk="1" hangingPunct="1">
                <a:spcBef>
                  <a:spcPct val="0"/>
                </a:spcBef>
                <a:buFont typeface="Arial" panose="020B0604020202020204" pitchFamily="34" charset="0"/>
                <a:buNone/>
                <a:defRPr/>
              </a:pPr>
              <a:r>
                <a:rPr lang="zh-CN" altLang="en-US" sz="1000" dirty="0">
                  <a:latin typeface="字魂105号-简雅黑" panose="00000500000000000000" pitchFamily="2" charset="-122"/>
                  <a:ea typeface="字魂105号-简雅黑" panose="00000500000000000000" pitchFamily="2" charset="-122"/>
                  <a:sym typeface="字魂105号-简雅黑" panose="00000500000000000000" pitchFamily="2" charset="-122"/>
                </a:rPr>
                <a:t>核心服务支持双机房，有效避免机房故障影造成核心服务中止</a:t>
              </a:r>
              <a:endParaRPr lang="en-US" altLang="zh-CN" sz="10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4" name="Rectangle 13" descr="FD1DDF730CE4456e89755B07FE1653D0# #Rectangle 13">
              <a:extLst>
                <a:ext uri="{FF2B5EF4-FFF2-40B4-BE49-F238E27FC236}">
                  <a16:creationId xmlns:a16="http://schemas.microsoft.com/office/drawing/2014/main" id="{D3EBF4EE-766F-49BC-A733-07A8C90A7F01}"/>
                </a:ext>
              </a:extLst>
            </p:cNvPr>
            <p:cNvSpPr>
              <a:spLocks noChangeArrowheads="1"/>
            </p:cNvSpPr>
            <p:nvPr/>
          </p:nvSpPr>
          <p:spPr bwMode="auto">
            <a:xfrm>
              <a:off x="2486522" y="3853980"/>
              <a:ext cx="1460088" cy="3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defRPr/>
              </a:pPr>
              <a:r>
                <a:rPr lang="zh-CN" altLang="en-US"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双机房</a:t>
              </a:r>
              <a:endParaRPr lang="en-US" altLang="zh-CN" sz="18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45" name="组合 44">
            <a:extLst>
              <a:ext uri="{FF2B5EF4-FFF2-40B4-BE49-F238E27FC236}">
                <a16:creationId xmlns:a16="http://schemas.microsoft.com/office/drawing/2014/main" id="{00B43647-755E-4196-AA41-1228064F2451}"/>
              </a:ext>
            </a:extLst>
          </p:cNvPr>
          <p:cNvGrpSpPr/>
          <p:nvPr/>
        </p:nvGrpSpPr>
        <p:grpSpPr>
          <a:xfrm>
            <a:off x="2757211" y="4310774"/>
            <a:ext cx="3865882" cy="591757"/>
            <a:chOff x="2987824" y="3207605"/>
            <a:chExt cx="3359205" cy="514199"/>
          </a:xfrm>
        </p:grpSpPr>
        <p:sp>
          <p:nvSpPr>
            <p:cNvPr id="46" name="Rectangle 13" descr="FD1DDF730CE4456e89755B07FE1653D0# #Rectangle 13">
              <a:extLst>
                <a:ext uri="{FF2B5EF4-FFF2-40B4-BE49-F238E27FC236}">
                  <a16:creationId xmlns:a16="http://schemas.microsoft.com/office/drawing/2014/main" id="{5415D2AF-DD7D-478F-89D8-91E43C438F7A}"/>
                </a:ext>
              </a:extLst>
            </p:cNvPr>
            <p:cNvSpPr>
              <a:spLocks noChangeArrowheads="1"/>
            </p:cNvSpPr>
            <p:nvPr/>
          </p:nvSpPr>
          <p:spPr bwMode="auto">
            <a:xfrm>
              <a:off x="2987826" y="3207605"/>
              <a:ext cx="1460088" cy="32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defRPr/>
              </a:pPr>
              <a:r>
                <a:rPr lang="zh-CN" altLang="en-US"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资源多云</a:t>
              </a:r>
              <a:endParaRPr lang="en-US" altLang="zh-CN" sz="18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7" name="Rectangle 13" descr="FD1DDF730CE4456e89755B07FE1653D0# #Rectangle 13">
              <a:extLst>
                <a:ext uri="{FF2B5EF4-FFF2-40B4-BE49-F238E27FC236}">
                  <a16:creationId xmlns:a16="http://schemas.microsoft.com/office/drawing/2014/main" id="{D4617816-A3B0-4E1E-8048-6B4649C1C465}"/>
                </a:ext>
              </a:extLst>
            </p:cNvPr>
            <p:cNvSpPr>
              <a:spLocks noChangeArrowheads="1"/>
            </p:cNvSpPr>
            <p:nvPr/>
          </p:nvSpPr>
          <p:spPr bwMode="auto">
            <a:xfrm>
              <a:off x="2987824" y="3507854"/>
              <a:ext cx="3359205" cy="21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just" eaLnBrk="1" hangingPunct="1">
                <a:spcBef>
                  <a:spcPct val="0"/>
                </a:spcBef>
                <a:buFont typeface="Arial" panose="020B0604020202020204" pitchFamily="34" charset="0"/>
                <a:buNone/>
                <a:defRPr/>
              </a:pPr>
              <a:r>
                <a:rPr lang="zh-CN" altLang="en-US" sz="1000" dirty="0">
                  <a:latin typeface="字魂105号-简雅黑" panose="00000500000000000000" pitchFamily="2" charset="-122"/>
                  <a:ea typeface="字魂105号-简雅黑" panose="00000500000000000000" pitchFamily="2" charset="-122"/>
                  <a:sym typeface="字魂105号-简雅黑" panose="00000500000000000000" pitchFamily="2" charset="-122"/>
                </a:rPr>
                <a:t>音频资源大流量服务上云，极大增强了弹性能力和故障容灾能力</a:t>
              </a:r>
              <a:endParaRPr lang="en-US" altLang="zh-CN" sz="10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48" name="组合 47">
            <a:extLst>
              <a:ext uri="{FF2B5EF4-FFF2-40B4-BE49-F238E27FC236}">
                <a16:creationId xmlns:a16="http://schemas.microsoft.com/office/drawing/2014/main" id="{75F36B3C-FA79-4974-A835-9CF68C9B7A8E}"/>
              </a:ext>
            </a:extLst>
          </p:cNvPr>
          <p:cNvGrpSpPr/>
          <p:nvPr/>
        </p:nvGrpSpPr>
        <p:grpSpPr>
          <a:xfrm>
            <a:off x="4341620" y="2951877"/>
            <a:ext cx="3865882" cy="701802"/>
            <a:chOff x="2987824" y="3245703"/>
            <a:chExt cx="3359205" cy="609821"/>
          </a:xfrm>
        </p:grpSpPr>
        <p:sp>
          <p:nvSpPr>
            <p:cNvPr id="49" name="Rectangle 13" descr="FD1DDF730CE4456e89755B07FE1653D0# #Rectangle 13">
              <a:extLst>
                <a:ext uri="{FF2B5EF4-FFF2-40B4-BE49-F238E27FC236}">
                  <a16:creationId xmlns:a16="http://schemas.microsoft.com/office/drawing/2014/main" id="{15F7611F-2769-4C14-BCFF-040F1C947182}"/>
                </a:ext>
              </a:extLst>
            </p:cNvPr>
            <p:cNvSpPr>
              <a:spLocks noChangeArrowheads="1"/>
            </p:cNvSpPr>
            <p:nvPr/>
          </p:nvSpPr>
          <p:spPr bwMode="auto">
            <a:xfrm>
              <a:off x="2987826" y="3245703"/>
              <a:ext cx="1460088" cy="3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defRPr/>
              </a:pPr>
              <a:r>
                <a:rPr lang="zh-CN" altLang="en-US" sz="1800" dirty="0">
                  <a:latin typeface="字魂105号-简雅黑" panose="00000500000000000000" pitchFamily="2" charset="-122"/>
                  <a:ea typeface="字魂105号-简雅黑" panose="00000500000000000000" pitchFamily="2" charset="-122"/>
                  <a:sym typeface="字魂105号-简雅黑" panose="00000500000000000000" pitchFamily="2" charset="-122"/>
                </a:rPr>
                <a:t>播放下载容灾</a:t>
              </a:r>
              <a:endParaRPr lang="en-US" altLang="zh-CN" sz="18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0" name="Rectangle 13" descr="FD1DDF730CE4456e89755B07FE1653D0# #Rectangle 13">
              <a:extLst>
                <a:ext uri="{FF2B5EF4-FFF2-40B4-BE49-F238E27FC236}">
                  <a16:creationId xmlns:a16="http://schemas.microsoft.com/office/drawing/2014/main" id="{B11B4193-E881-40E8-90D2-9B64C81FBC3B}"/>
                </a:ext>
              </a:extLst>
            </p:cNvPr>
            <p:cNvSpPr>
              <a:spLocks noChangeArrowheads="1"/>
            </p:cNvSpPr>
            <p:nvPr/>
          </p:nvSpPr>
          <p:spPr bwMode="auto">
            <a:xfrm>
              <a:off x="2987824" y="3507854"/>
              <a:ext cx="3359205" cy="34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just" eaLnBrk="1" hangingPunct="1">
                <a:spcBef>
                  <a:spcPct val="0"/>
                </a:spcBef>
                <a:buFont typeface="Arial" panose="020B0604020202020204" pitchFamily="34" charset="0"/>
                <a:buNone/>
                <a:defRPr/>
              </a:pPr>
              <a:r>
                <a:rPr lang="zh-CN" altLang="en-US" sz="1000" dirty="0">
                  <a:latin typeface="字魂105号-简雅黑" panose="00000500000000000000" pitchFamily="2" charset="-122"/>
                  <a:ea typeface="字魂105号-简雅黑" panose="00000500000000000000" pitchFamily="2" charset="-122"/>
                  <a:sym typeface="字魂105号-简雅黑" panose="00000500000000000000" pitchFamily="2" charset="-122"/>
                </a:rPr>
                <a:t>播放下载作为核心服务，不再因为单一的资源站点故障导致全局影响</a:t>
              </a:r>
              <a:endParaRPr lang="en-US" altLang="zh-CN" sz="10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61" name="组合 60">
            <a:extLst>
              <a:ext uri="{FF2B5EF4-FFF2-40B4-BE49-F238E27FC236}">
                <a16:creationId xmlns:a16="http://schemas.microsoft.com/office/drawing/2014/main" id="{D36B2726-2DBF-4C6E-A206-517B619F1D1F}"/>
              </a:ext>
            </a:extLst>
          </p:cNvPr>
          <p:cNvGrpSpPr/>
          <p:nvPr/>
        </p:nvGrpSpPr>
        <p:grpSpPr>
          <a:xfrm>
            <a:off x="5537098" y="1703030"/>
            <a:ext cx="3865882" cy="547908"/>
            <a:chOff x="2987824" y="3245707"/>
            <a:chExt cx="3359205" cy="476097"/>
          </a:xfrm>
        </p:grpSpPr>
        <p:sp>
          <p:nvSpPr>
            <p:cNvPr id="62" name="Rectangle 13" descr="FD1DDF730CE4456e89755B07FE1653D0# #Rectangle 13">
              <a:extLst>
                <a:ext uri="{FF2B5EF4-FFF2-40B4-BE49-F238E27FC236}">
                  <a16:creationId xmlns:a16="http://schemas.microsoft.com/office/drawing/2014/main" id="{32DF3867-40D7-4FED-8CB1-19BE39243B10}"/>
                </a:ext>
              </a:extLst>
            </p:cNvPr>
            <p:cNvSpPr>
              <a:spLocks noChangeArrowheads="1"/>
            </p:cNvSpPr>
            <p:nvPr/>
          </p:nvSpPr>
          <p:spPr bwMode="auto">
            <a:xfrm>
              <a:off x="2987826" y="3245707"/>
              <a:ext cx="1460088" cy="3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Font typeface="Arial" panose="020B0604020202020204" pitchFamily="34" charset="0"/>
                <a:buNone/>
                <a:defRPr/>
              </a:pPr>
              <a:r>
                <a:rPr lang="en-US" altLang="zh-CN" sz="1800" dirty="0" err="1">
                  <a:latin typeface="字魂105号-简雅黑" panose="00000500000000000000" pitchFamily="2" charset="-122"/>
                  <a:ea typeface="字魂105号-简雅黑" panose="00000500000000000000" pitchFamily="2" charset="-122"/>
                  <a:sym typeface="字魂105号-简雅黑" panose="00000500000000000000" pitchFamily="2" charset="-122"/>
                </a:rPr>
                <a:t>httpdns</a:t>
              </a:r>
              <a:endParaRPr lang="en-US" altLang="zh-CN" sz="18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3" name="Rectangle 13" descr="FD1DDF730CE4456e89755B07FE1653D0# #Rectangle 13">
              <a:extLst>
                <a:ext uri="{FF2B5EF4-FFF2-40B4-BE49-F238E27FC236}">
                  <a16:creationId xmlns:a16="http://schemas.microsoft.com/office/drawing/2014/main" id="{E32EE74E-7423-4C90-A879-0DDFD8DFBD00}"/>
                </a:ext>
              </a:extLst>
            </p:cNvPr>
            <p:cNvSpPr>
              <a:spLocks noChangeArrowheads="1"/>
            </p:cNvSpPr>
            <p:nvPr/>
          </p:nvSpPr>
          <p:spPr bwMode="auto">
            <a:xfrm>
              <a:off x="2987824" y="3507854"/>
              <a:ext cx="3359205" cy="21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just" eaLnBrk="1" hangingPunct="1">
                <a:spcBef>
                  <a:spcPct val="0"/>
                </a:spcBef>
                <a:buFont typeface="Arial" panose="020B0604020202020204" pitchFamily="34" charset="0"/>
                <a:buNone/>
                <a:defRPr/>
              </a:pPr>
              <a:r>
                <a:rPr lang="zh-CN" altLang="en-US" sz="1000" dirty="0">
                  <a:latin typeface="字魂105号-简雅黑" panose="00000500000000000000" pitchFamily="2" charset="-122"/>
                  <a:ea typeface="字魂105号-简雅黑" panose="00000500000000000000" pitchFamily="2" charset="-122"/>
                  <a:sym typeface="字魂105号-简雅黑" panose="00000500000000000000" pitchFamily="2" charset="-122"/>
                </a:rPr>
                <a:t>接入</a:t>
              </a:r>
              <a:r>
                <a:rPr lang="en-US" altLang="zh-CN" sz="1000" dirty="0" err="1">
                  <a:latin typeface="字魂105号-简雅黑" panose="00000500000000000000" pitchFamily="2" charset="-122"/>
                  <a:ea typeface="字魂105号-简雅黑" panose="00000500000000000000" pitchFamily="2" charset="-122"/>
                  <a:sym typeface="字魂105号-简雅黑" panose="00000500000000000000" pitchFamily="2" charset="-122"/>
                </a:rPr>
                <a:t>httpdns</a:t>
              </a:r>
              <a:r>
                <a:rPr lang="zh-CN" altLang="en-US" sz="1000" dirty="0">
                  <a:latin typeface="字魂105号-简雅黑" panose="00000500000000000000" pitchFamily="2" charset="-122"/>
                  <a:ea typeface="字魂105号-简雅黑" panose="00000500000000000000" pitchFamily="2" charset="-122"/>
                  <a:sym typeface="字魂105号-简雅黑" panose="00000500000000000000" pitchFamily="2" charset="-122"/>
                </a:rPr>
                <a:t>，解决域名劫持问题</a:t>
              </a:r>
              <a:endParaRPr lang="en-US" altLang="zh-CN" sz="10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64" name="组合 63">
            <a:extLst>
              <a:ext uri="{FF2B5EF4-FFF2-40B4-BE49-F238E27FC236}">
                <a16:creationId xmlns:a16="http://schemas.microsoft.com/office/drawing/2014/main" id="{E575D217-A15A-4AF5-B79E-99697D710CC2}"/>
              </a:ext>
            </a:extLst>
          </p:cNvPr>
          <p:cNvGrpSpPr/>
          <p:nvPr/>
        </p:nvGrpSpPr>
        <p:grpSpPr>
          <a:xfrm rot="10800000">
            <a:off x="8570089" y="1457054"/>
            <a:ext cx="803845" cy="3796881"/>
            <a:chOff x="10284741" y="1460557"/>
            <a:chExt cx="803845" cy="4560731"/>
          </a:xfrm>
        </p:grpSpPr>
        <p:grpSp>
          <p:nvGrpSpPr>
            <p:cNvPr id="66" name="组合 65">
              <a:extLst>
                <a:ext uri="{FF2B5EF4-FFF2-40B4-BE49-F238E27FC236}">
                  <a16:creationId xmlns:a16="http://schemas.microsoft.com/office/drawing/2014/main" id="{4F27FF7D-4218-4CA7-B168-C52605259C9F}"/>
                </a:ext>
              </a:extLst>
            </p:cNvPr>
            <p:cNvGrpSpPr/>
            <p:nvPr/>
          </p:nvGrpSpPr>
          <p:grpSpPr>
            <a:xfrm>
              <a:off x="10284741" y="1460557"/>
              <a:ext cx="803845" cy="4560731"/>
              <a:chOff x="7940485" y="1180515"/>
              <a:chExt cx="698490" cy="3962985"/>
            </a:xfrm>
            <a:solidFill>
              <a:schemeClr val="tx2"/>
            </a:solidFill>
          </p:grpSpPr>
          <p:sp>
            <p:nvSpPr>
              <p:cNvPr id="73" name="右箭头 34">
                <a:extLst>
                  <a:ext uri="{FF2B5EF4-FFF2-40B4-BE49-F238E27FC236}">
                    <a16:creationId xmlns:a16="http://schemas.microsoft.com/office/drawing/2014/main" id="{D5F84710-6CB0-4BB4-9E9E-7F9D15411FB5}"/>
                  </a:ext>
                </a:extLst>
              </p:cNvPr>
              <p:cNvSpPr/>
              <p:nvPr/>
            </p:nvSpPr>
            <p:spPr>
              <a:xfrm rot="16200000">
                <a:off x="6308237" y="2812763"/>
                <a:ext cx="3962985" cy="698490"/>
              </a:xfrm>
              <a:custGeom>
                <a:avLst/>
                <a:gdLst/>
                <a:ahLst/>
                <a:cxnLst/>
                <a:rect l="l" t="t" r="r" b="b"/>
                <a:pathLst>
                  <a:path w="3962985" h="698490">
                    <a:moveTo>
                      <a:pt x="3962985" y="349245"/>
                    </a:moveTo>
                    <a:lnTo>
                      <a:pt x="3613740" y="698490"/>
                    </a:lnTo>
                    <a:lnTo>
                      <a:pt x="3613740" y="584517"/>
                    </a:lnTo>
                    <a:lnTo>
                      <a:pt x="0" y="584517"/>
                    </a:lnTo>
                    <a:lnTo>
                      <a:pt x="0" y="113973"/>
                    </a:lnTo>
                    <a:lnTo>
                      <a:pt x="3613740" y="113973"/>
                    </a:lnTo>
                    <a:lnTo>
                      <a:pt x="3613740" y="0"/>
                    </a:lnTo>
                    <a:close/>
                  </a:path>
                </a:pathLst>
              </a:cu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71%</a:t>
                </a:r>
                <a:endParaRPr lang="zh-CN" altLang="en-US" sz="1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4" name="右箭头 35">
                <a:extLst>
                  <a:ext uri="{FF2B5EF4-FFF2-40B4-BE49-F238E27FC236}">
                    <a16:creationId xmlns:a16="http://schemas.microsoft.com/office/drawing/2014/main" id="{0C4E0CF8-D8A5-4EF7-B033-EDAE4BE77460}"/>
                  </a:ext>
                </a:extLst>
              </p:cNvPr>
              <p:cNvSpPr/>
              <p:nvPr/>
            </p:nvSpPr>
            <p:spPr>
              <a:xfrm rot="16200000">
                <a:off x="6336859" y="2927761"/>
                <a:ext cx="3905751" cy="525725"/>
              </a:xfrm>
              <a:custGeom>
                <a:avLst/>
                <a:gdLst/>
                <a:ahLst/>
                <a:cxnLst/>
                <a:rect l="l" t="t" r="r" b="b"/>
                <a:pathLst>
                  <a:path w="3905751" h="525725">
                    <a:moveTo>
                      <a:pt x="3905751" y="262863"/>
                    </a:moveTo>
                    <a:lnTo>
                      <a:pt x="3642889" y="525725"/>
                    </a:lnTo>
                    <a:lnTo>
                      <a:pt x="3642889" y="460263"/>
                    </a:lnTo>
                    <a:lnTo>
                      <a:pt x="0" y="460263"/>
                    </a:lnTo>
                    <a:lnTo>
                      <a:pt x="0" y="65463"/>
                    </a:lnTo>
                    <a:lnTo>
                      <a:pt x="3642889" y="65463"/>
                    </a:lnTo>
                    <a:lnTo>
                      <a:pt x="3642889" y="0"/>
                    </a:lnTo>
                    <a:close/>
                  </a:path>
                </a:pathLst>
              </a:custGeom>
              <a:noFill/>
              <a:ln w="6350">
                <a:solidFill>
                  <a:schemeClr val="accent4">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1" name="Rectangle 13" descr="FD1DDF730CE4456e89755B07FE1653D0# #Rectangle 13">
              <a:extLst>
                <a:ext uri="{FF2B5EF4-FFF2-40B4-BE49-F238E27FC236}">
                  <a16:creationId xmlns:a16="http://schemas.microsoft.com/office/drawing/2014/main" id="{9E9BE23D-21FF-4F95-8CF7-1532FCEC523F}"/>
                </a:ext>
              </a:extLst>
            </p:cNvPr>
            <p:cNvSpPr>
              <a:spLocks noChangeArrowheads="1"/>
            </p:cNvSpPr>
            <p:nvPr/>
          </p:nvSpPr>
          <p:spPr bwMode="auto">
            <a:xfrm>
              <a:off x="10472407" y="2112799"/>
              <a:ext cx="413161" cy="17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 typeface="Arial" panose="020B0604020202020204" pitchFamily="34" charset="0"/>
                <a:buNone/>
                <a:defRPr/>
              </a:pPr>
              <a:endParaRPr lang="en-US" altLang="zh-CN" sz="1100" dirty="0">
                <a:solidFill>
                  <a:prstClr val="white"/>
                </a:solidFill>
                <a:latin typeface="+mn-lt"/>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72" name="TextBox 41">
              <a:extLst>
                <a:ext uri="{FF2B5EF4-FFF2-40B4-BE49-F238E27FC236}">
                  <a16:creationId xmlns:a16="http://schemas.microsoft.com/office/drawing/2014/main" id="{43EB20B1-9706-4BA5-80DE-787B566AF4D6}"/>
                </a:ext>
              </a:extLst>
            </p:cNvPr>
            <p:cNvSpPr txBox="1"/>
            <p:nvPr/>
          </p:nvSpPr>
          <p:spPr>
            <a:xfrm>
              <a:off x="10687132" y="1848672"/>
              <a:ext cx="64" cy="158231"/>
            </a:xfrm>
            <a:prstGeom prst="rect">
              <a:avLst/>
            </a:prstGeom>
            <a:noFill/>
          </p:spPr>
          <p:txBody>
            <a:bodyPr vert="horz" wrap="none" lIns="0" tIns="0" rIns="0" bIns="0" rtlCol="0">
              <a:spAutoFit/>
            </a:bodyPr>
            <a:lstStyle/>
            <a:p>
              <a:pPr algn="ctr"/>
              <a:endParaRPr lang="zh-CN" altLang="en-US" sz="10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8" name="文本框 77">
            <a:extLst>
              <a:ext uri="{FF2B5EF4-FFF2-40B4-BE49-F238E27FC236}">
                <a16:creationId xmlns:a16="http://schemas.microsoft.com/office/drawing/2014/main" id="{590B0131-2717-4F43-B118-D95561E88808}"/>
              </a:ext>
            </a:extLst>
          </p:cNvPr>
          <p:cNvSpPr txBox="1"/>
          <p:nvPr/>
        </p:nvSpPr>
        <p:spPr>
          <a:xfrm>
            <a:off x="8383005" y="1077644"/>
            <a:ext cx="1312729" cy="307777"/>
          </a:xfrm>
          <a:prstGeom prst="rect">
            <a:avLst/>
          </a:prstGeom>
          <a:noFill/>
        </p:spPr>
        <p:txBody>
          <a:bodyPr wrap="square">
            <a:spAutoFit/>
          </a:bodyPr>
          <a:lstStyle/>
          <a:p>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故障时间减少</a:t>
            </a:r>
            <a:endParaRPr lang="zh-CN" altLang="en-US" sz="1400" dirty="0"/>
          </a:p>
        </p:txBody>
      </p:sp>
      <p:grpSp>
        <p:nvGrpSpPr>
          <p:cNvPr id="7" name="组合 6">
            <a:extLst>
              <a:ext uri="{FF2B5EF4-FFF2-40B4-BE49-F238E27FC236}">
                <a16:creationId xmlns:a16="http://schemas.microsoft.com/office/drawing/2014/main" id="{27247076-C44B-460F-9873-FFE1112052F1}"/>
              </a:ext>
            </a:extLst>
          </p:cNvPr>
          <p:cNvGrpSpPr/>
          <p:nvPr/>
        </p:nvGrpSpPr>
        <p:grpSpPr>
          <a:xfrm>
            <a:off x="9519057" y="1077644"/>
            <a:ext cx="2235200" cy="2175925"/>
            <a:chOff x="9519057" y="1548135"/>
            <a:chExt cx="2235200" cy="2175925"/>
          </a:xfrm>
        </p:grpSpPr>
        <p:grpSp>
          <p:nvGrpSpPr>
            <p:cNvPr id="4" name="组合 3">
              <a:extLst>
                <a:ext uri="{FF2B5EF4-FFF2-40B4-BE49-F238E27FC236}">
                  <a16:creationId xmlns:a16="http://schemas.microsoft.com/office/drawing/2014/main" id="{88FFDFB5-9062-4536-BA55-6FD305618485}"/>
                </a:ext>
              </a:extLst>
            </p:cNvPr>
            <p:cNvGrpSpPr/>
            <p:nvPr/>
          </p:nvGrpSpPr>
          <p:grpSpPr>
            <a:xfrm>
              <a:off x="9519057" y="1608071"/>
              <a:ext cx="2235200" cy="2115989"/>
              <a:chOff x="9519057" y="1608071"/>
              <a:chExt cx="2235200" cy="2115989"/>
            </a:xfrm>
          </p:grpSpPr>
          <p:graphicFrame>
            <p:nvGraphicFramePr>
              <p:cNvPr id="76" name="Chart 50">
                <a:extLst>
                  <a:ext uri="{FF2B5EF4-FFF2-40B4-BE49-F238E27FC236}">
                    <a16:creationId xmlns:a16="http://schemas.microsoft.com/office/drawing/2014/main" id="{5132622C-1454-4EFD-BDD0-0E8AB60B9E62}"/>
                  </a:ext>
                </a:extLst>
              </p:cNvPr>
              <p:cNvGraphicFramePr/>
              <p:nvPr>
                <p:extLst>
                  <p:ext uri="{D42A27DB-BD31-4B8C-83A1-F6EECF244321}">
                    <p14:modId xmlns:p14="http://schemas.microsoft.com/office/powerpoint/2010/main" val="556661030"/>
                  </p:ext>
                </p:extLst>
              </p:nvPr>
            </p:nvGraphicFramePr>
            <p:xfrm>
              <a:off x="9519057" y="1608071"/>
              <a:ext cx="2235200" cy="2115989"/>
            </p:xfrm>
            <a:graphic>
              <a:graphicData uri="http://schemas.openxmlformats.org/drawingml/2006/chart">
                <c:chart xmlns:c="http://schemas.openxmlformats.org/drawingml/2006/chart" xmlns:r="http://schemas.openxmlformats.org/officeDocument/2006/relationships" r:id="rId4"/>
              </a:graphicData>
            </a:graphic>
          </p:graphicFrame>
          <p:sp>
            <p:nvSpPr>
              <p:cNvPr id="77" name="Rectangle 69">
                <a:extLst>
                  <a:ext uri="{FF2B5EF4-FFF2-40B4-BE49-F238E27FC236}">
                    <a16:creationId xmlns:a16="http://schemas.microsoft.com/office/drawing/2014/main" id="{597231EC-1DE7-4F4C-B075-C7090194B0A1}"/>
                  </a:ext>
                </a:extLst>
              </p:cNvPr>
              <p:cNvSpPr/>
              <p:nvPr/>
            </p:nvSpPr>
            <p:spPr>
              <a:xfrm>
                <a:off x="10032662" y="2556568"/>
                <a:ext cx="1207989" cy="441916"/>
              </a:xfrm>
              <a:prstGeom prst="rect">
                <a:avLst/>
              </a:prstGeom>
            </p:spPr>
            <p:txBody>
              <a:bodyPr wrap="square" anchor="ctr">
                <a:spAutoFit/>
              </a:bodyPr>
              <a:lstStyle/>
              <a:p>
                <a:pPr algn="ctr" defTabSz="1219170">
                  <a:lnSpc>
                    <a:spcPct val="125000"/>
                  </a:lnSpc>
                </a:pPr>
                <a:r>
                  <a:rPr lang="en-US" sz="20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99.92%</a:t>
                </a:r>
              </a:p>
            </p:txBody>
          </p:sp>
        </p:grpSp>
        <p:sp>
          <p:nvSpPr>
            <p:cNvPr id="87" name="文本框 86">
              <a:extLst>
                <a:ext uri="{FF2B5EF4-FFF2-40B4-BE49-F238E27FC236}">
                  <a16:creationId xmlns:a16="http://schemas.microsoft.com/office/drawing/2014/main" id="{ACF175E6-8FDB-4F05-A4BB-76116134BAE7}"/>
                </a:ext>
              </a:extLst>
            </p:cNvPr>
            <p:cNvSpPr txBox="1"/>
            <p:nvPr/>
          </p:nvSpPr>
          <p:spPr>
            <a:xfrm>
              <a:off x="9783091" y="1548135"/>
              <a:ext cx="1457560" cy="307777"/>
            </a:xfrm>
            <a:prstGeom prst="rect">
              <a:avLst/>
            </a:prstGeom>
            <a:noFill/>
          </p:spPr>
          <p:txBody>
            <a:bodyPr wrap="square">
              <a:spAutoFit/>
            </a:bodyPr>
            <a:lstStyle/>
            <a:p>
              <a:r>
                <a:rPr lang="zh-CN" altLang="en-US"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可用性迈入</a:t>
              </a:r>
              <a:r>
                <a:rPr lang="en-US" altLang="zh-CN" sz="1400" dirty="0">
                  <a:latin typeface="字魂105号-简雅黑" panose="00000500000000000000" pitchFamily="2" charset="-122"/>
                  <a:ea typeface="字魂105号-简雅黑" panose="00000500000000000000" pitchFamily="2" charset="-122"/>
                  <a:sym typeface="字魂105号-简雅黑" panose="00000500000000000000" pitchFamily="2" charset="-122"/>
                </a:rPr>
                <a:t>999</a:t>
              </a:r>
              <a:endParaRPr lang="zh-CN" altLang="en-US" sz="1400" dirty="0"/>
            </a:p>
          </p:txBody>
        </p:sp>
      </p:grpSp>
    </p:spTree>
    <p:extLst>
      <p:ext uri="{BB962C8B-B14F-4D97-AF65-F5344CB8AC3E}">
        <p14:creationId xmlns:p14="http://schemas.microsoft.com/office/powerpoint/2010/main" val="12097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500"/>
                                  </p:stCondLst>
                                  <p:childTnLst>
                                    <p:set>
                                      <p:cBhvr>
                                        <p:cTn id="9" dur="1" fill="hold">
                                          <p:stCondLst>
                                            <p:cond delay="0"/>
                                          </p:stCondLst>
                                        </p:cTn>
                                        <p:tgtEl>
                                          <p:spTgt spid="64"/>
                                        </p:tgtEl>
                                        <p:attrNameLst>
                                          <p:attrName>style.visibility</p:attrName>
                                        </p:attrNameLst>
                                      </p:cBhvr>
                                      <p:to>
                                        <p:strVal val="visible"/>
                                      </p:to>
                                    </p:set>
                                    <p:animEffect transition="in" filter="wipe(down)">
                                      <p:cBhvr>
                                        <p:cTn id="10" dur="500"/>
                                        <p:tgtEl>
                                          <p:spTgt spid="64"/>
                                        </p:tgtEl>
                                      </p:cBhvr>
                                    </p:animEffect>
                                  </p:childTnLst>
                                </p:cTn>
                              </p:par>
                              <p:par>
                                <p:cTn id="11" presetID="42" presetClass="entr" presetSubtype="0" fill="hold" nodeType="withEffect">
                                  <p:stCondLst>
                                    <p:cond delay="10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00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anim calcmode="lin" valueType="num">
                                      <p:cBhvr>
                                        <p:cTn id="19" dur="1000" fill="hold"/>
                                        <p:tgtEl>
                                          <p:spTgt spid="45"/>
                                        </p:tgtEl>
                                        <p:attrNameLst>
                                          <p:attrName>ppt_x</p:attrName>
                                        </p:attrNameLst>
                                      </p:cBhvr>
                                      <p:tavLst>
                                        <p:tav tm="0">
                                          <p:val>
                                            <p:strVal val="#ppt_x"/>
                                          </p:val>
                                        </p:tav>
                                        <p:tav tm="100000">
                                          <p:val>
                                            <p:strVal val="#ppt_x"/>
                                          </p:val>
                                        </p:tav>
                                      </p:tavLst>
                                    </p:anim>
                                    <p:anim calcmode="lin" valueType="num">
                                      <p:cBhvr>
                                        <p:cTn id="20" dur="1000" fill="hold"/>
                                        <p:tgtEl>
                                          <p:spTgt spid="4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00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1000"/>
                                        <p:tgtEl>
                                          <p:spTgt spid="61"/>
                                        </p:tgtEl>
                                      </p:cBhvr>
                                    </p:animEffect>
                                    <p:anim calcmode="lin" valueType="num">
                                      <p:cBhvr>
                                        <p:cTn id="29" dur="1000" fill="hold"/>
                                        <p:tgtEl>
                                          <p:spTgt spid="61"/>
                                        </p:tgtEl>
                                        <p:attrNameLst>
                                          <p:attrName>ppt_x</p:attrName>
                                        </p:attrNameLst>
                                      </p:cBhvr>
                                      <p:tavLst>
                                        <p:tav tm="0">
                                          <p:val>
                                            <p:strVal val="#ppt_x"/>
                                          </p:val>
                                        </p:tav>
                                        <p:tav tm="100000">
                                          <p:val>
                                            <p:strVal val="#ppt_x"/>
                                          </p:val>
                                        </p:tav>
                                      </p:tavLst>
                                    </p:anim>
                                    <p:anim calcmode="lin" valueType="num">
                                      <p:cBhvr>
                                        <p:cTn id="30"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CC7E6841-B3F8-48FF-A624-6B418900A345}"/>
              </a:ext>
            </a:extLst>
          </p:cNvPr>
          <p:cNvSpPr txBox="1"/>
          <p:nvPr/>
        </p:nvSpPr>
        <p:spPr>
          <a:xfrm>
            <a:off x="4703255" y="227669"/>
            <a:ext cx="1496904" cy="6247864"/>
          </a:xfrm>
          <a:prstGeom prst="rect">
            <a:avLst/>
          </a:prstGeom>
          <a:noFill/>
        </p:spPr>
        <p:txBody>
          <a:bodyPr wrap="square">
            <a:spAutoFit/>
          </a:bodyPr>
          <a:lstStyle/>
          <a:p>
            <a:r>
              <a:rPr lang="zh-CN" altLang="en-US" sz="1000" dirty="0">
                <a:solidFill>
                  <a:schemeClr val="bg1">
                    <a:lumMod val="95000"/>
                  </a:schemeClr>
                </a:solidFill>
              </a:rPr>
              <a:t>音频：</a:t>
            </a:r>
          </a:p>
          <a:p>
            <a:r>
              <a:rPr lang="zh-CN" altLang="en-US" sz="1000" dirty="0">
                <a:solidFill>
                  <a:schemeClr val="bg1">
                    <a:lumMod val="95000"/>
                  </a:schemeClr>
                </a:solidFill>
              </a:rPr>
              <a:t>音频同步工具</a:t>
            </a:r>
          </a:p>
          <a:p>
            <a:r>
              <a:rPr lang="zh-CN" altLang="en-US" sz="1000" dirty="0">
                <a:solidFill>
                  <a:schemeClr val="bg1">
                    <a:lumMod val="95000"/>
                  </a:schemeClr>
                </a:solidFill>
              </a:rPr>
              <a:t>音频上线插队工具</a:t>
            </a:r>
          </a:p>
          <a:p>
            <a:r>
              <a:rPr lang="zh-CN" altLang="en-US" sz="1000" dirty="0">
                <a:solidFill>
                  <a:schemeClr val="bg1">
                    <a:lumMod val="95000"/>
                  </a:schemeClr>
                </a:solidFill>
              </a:rPr>
              <a:t>音频基础信息服务</a:t>
            </a:r>
          </a:p>
          <a:p>
            <a:r>
              <a:rPr lang="zh-CN" altLang="en-US" sz="1000" dirty="0">
                <a:solidFill>
                  <a:schemeClr val="bg1">
                    <a:lumMod val="95000"/>
                  </a:schemeClr>
                </a:solidFill>
              </a:rPr>
              <a:t>音频合并转码工具</a:t>
            </a:r>
          </a:p>
          <a:p>
            <a:r>
              <a:rPr lang="zh-CN" altLang="en-US" sz="1000" dirty="0">
                <a:solidFill>
                  <a:schemeClr val="bg1">
                    <a:lumMod val="95000"/>
                  </a:schemeClr>
                </a:solidFill>
              </a:rPr>
              <a:t>冗余音频检查工具</a:t>
            </a:r>
          </a:p>
          <a:p>
            <a:endParaRPr lang="zh-CN" altLang="en-US" sz="1000" dirty="0">
              <a:solidFill>
                <a:schemeClr val="bg1">
                  <a:lumMod val="95000"/>
                </a:schemeClr>
              </a:solidFill>
            </a:endParaRPr>
          </a:p>
          <a:p>
            <a:r>
              <a:rPr lang="zh-CN" altLang="en-US" sz="1000" dirty="0">
                <a:solidFill>
                  <a:schemeClr val="bg1">
                    <a:lumMod val="95000"/>
                  </a:schemeClr>
                </a:solidFill>
              </a:rPr>
              <a:t>cdn:</a:t>
            </a:r>
          </a:p>
          <a:p>
            <a:r>
              <a:rPr lang="zh-CN" altLang="en-US" sz="1000" dirty="0">
                <a:solidFill>
                  <a:schemeClr val="bg1">
                    <a:lumMod val="95000"/>
                  </a:schemeClr>
                </a:solidFill>
              </a:rPr>
              <a:t>cdn数据检查工具</a:t>
            </a:r>
          </a:p>
          <a:p>
            <a:r>
              <a:rPr lang="zh-CN" altLang="en-US" sz="1000" dirty="0">
                <a:solidFill>
                  <a:schemeClr val="bg1">
                    <a:lumMod val="95000"/>
                  </a:schemeClr>
                </a:solidFill>
              </a:rPr>
              <a:t>cdn账单核对工具</a:t>
            </a:r>
          </a:p>
          <a:p>
            <a:r>
              <a:rPr lang="zh-CN" altLang="en-US" sz="1000" dirty="0">
                <a:solidFill>
                  <a:schemeClr val="bg1">
                    <a:lumMod val="95000"/>
                  </a:schemeClr>
                </a:solidFill>
              </a:rPr>
              <a:t>cdn ip识别工具</a:t>
            </a:r>
          </a:p>
          <a:p>
            <a:endParaRPr lang="zh-CN" altLang="en-US" sz="1000" dirty="0">
              <a:solidFill>
                <a:schemeClr val="bg1">
                  <a:lumMod val="95000"/>
                </a:schemeClr>
              </a:solidFill>
            </a:endParaRPr>
          </a:p>
          <a:p>
            <a:r>
              <a:rPr lang="zh-CN" altLang="en-US" sz="1000" dirty="0">
                <a:solidFill>
                  <a:schemeClr val="bg1">
                    <a:lumMod val="95000"/>
                  </a:schemeClr>
                </a:solidFill>
              </a:rPr>
              <a:t>数据库：</a:t>
            </a:r>
          </a:p>
          <a:p>
            <a:r>
              <a:rPr lang="zh-CN" altLang="en-US" sz="1000" dirty="0">
                <a:solidFill>
                  <a:schemeClr val="bg1">
                    <a:lumMod val="95000"/>
                  </a:schemeClr>
                </a:solidFill>
              </a:rPr>
              <a:t>数据库同步修复工具</a:t>
            </a:r>
          </a:p>
          <a:p>
            <a:endParaRPr lang="zh-CN" altLang="en-US" sz="1000" dirty="0">
              <a:solidFill>
                <a:schemeClr val="bg1">
                  <a:lumMod val="95000"/>
                </a:schemeClr>
              </a:solidFill>
            </a:endParaRPr>
          </a:p>
          <a:p>
            <a:r>
              <a:rPr lang="zh-CN" altLang="en-US" sz="1000" dirty="0">
                <a:solidFill>
                  <a:schemeClr val="bg1">
                    <a:lumMod val="95000"/>
                  </a:schemeClr>
                </a:solidFill>
              </a:rPr>
              <a:t>备份：</a:t>
            </a:r>
          </a:p>
          <a:p>
            <a:r>
              <a:rPr lang="zh-CN" altLang="en-US" sz="1000" dirty="0">
                <a:solidFill>
                  <a:schemeClr val="bg1">
                    <a:lumMod val="95000"/>
                  </a:schemeClr>
                </a:solidFill>
              </a:rPr>
              <a:t>数据库热备工具</a:t>
            </a:r>
          </a:p>
          <a:p>
            <a:r>
              <a:rPr lang="zh-CN" altLang="en-US" sz="1000" dirty="0">
                <a:solidFill>
                  <a:schemeClr val="bg1">
                    <a:lumMod val="95000"/>
                  </a:schemeClr>
                </a:solidFill>
              </a:rPr>
              <a:t>svn热备工具</a:t>
            </a:r>
          </a:p>
          <a:p>
            <a:r>
              <a:rPr lang="zh-CN" altLang="en-US" sz="1000" dirty="0">
                <a:solidFill>
                  <a:schemeClr val="bg1">
                    <a:lumMod val="95000"/>
                  </a:schemeClr>
                </a:solidFill>
              </a:rPr>
              <a:t>sql来源分析工具</a:t>
            </a:r>
          </a:p>
          <a:p>
            <a:endParaRPr lang="zh-CN" altLang="en-US" sz="1000" dirty="0">
              <a:solidFill>
                <a:schemeClr val="bg1">
                  <a:lumMod val="95000"/>
                </a:schemeClr>
              </a:solidFill>
            </a:endParaRPr>
          </a:p>
          <a:p>
            <a:r>
              <a:rPr lang="zh-CN" altLang="en-US" sz="1000" dirty="0">
                <a:solidFill>
                  <a:schemeClr val="bg1">
                    <a:lumMod val="95000"/>
                  </a:schemeClr>
                </a:solidFill>
              </a:rPr>
              <a:t>网络：</a:t>
            </a:r>
          </a:p>
          <a:p>
            <a:r>
              <a:rPr lang="zh-CN" altLang="en-US" sz="1000" dirty="0">
                <a:solidFill>
                  <a:schemeClr val="bg1">
                    <a:lumMod val="95000"/>
                  </a:schemeClr>
                </a:solidFill>
              </a:rPr>
              <a:t>虚拟专线自动修复工具</a:t>
            </a:r>
          </a:p>
          <a:p>
            <a:endParaRPr lang="zh-CN" altLang="en-US" sz="1000" dirty="0">
              <a:solidFill>
                <a:schemeClr val="bg1">
                  <a:lumMod val="95000"/>
                </a:schemeClr>
              </a:solidFill>
            </a:endParaRPr>
          </a:p>
          <a:p>
            <a:endParaRPr lang="zh-CN" altLang="en-US" sz="1000" dirty="0">
              <a:solidFill>
                <a:schemeClr val="bg1">
                  <a:lumMod val="95000"/>
                </a:schemeClr>
              </a:solidFill>
            </a:endParaRPr>
          </a:p>
          <a:p>
            <a:r>
              <a:rPr lang="zh-CN" altLang="en-US" sz="1000" dirty="0">
                <a:solidFill>
                  <a:schemeClr val="bg1">
                    <a:lumMod val="95000"/>
                  </a:schemeClr>
                </a:solidFill>
              </a:rPr>
              <a:t>监控报警：</a:t>
            </a:r>
          </a:p>
          <a:p>
            <a:r>
              <a:rPr lang="zh-CN" altLang="en-US" sz="1000" dirty="0">
                <a:solidFill>
                  <a:schemeClr val="bg1">
                    <a:lumMod val="95000"/>
                  </a:schemeClr>
                </a:solidFill>
              </a:rPr>
              <a:t>报警配置生成工具</a:t>
            </a:r>
          </a:p>
          <a:p>
            <a:r>
              <a:rPr lang="zh-CN" altLang="en-US" sz="1000" dirty="0">
                <a:solidFill>
                  <a:schemeClr val="bg1">
                    <a:lumMod val="95000"/>
                  </a:schemeClr>
                </a:solidFill>
              </a:rPr>
              <a:t>批量暂停报警工具</a:t>
            </a:r>
          </a:p>
          <a:p>
            <a:r>
              <a:rPr lang="zh-CN" altLang="en-US" sz="1000" dirty="0">
                <a:solidFill>
                  <a:schemeClr val="bg1">
                    <a:lumMod val="95000"/>
                  </a:schemeClr>
                </a:solidFill>
              </a:rPr>
              <a:t>报警收敛与发送管理工具</a:t>
            </a:r>
          </a:p>
          <a:p>
            <a:r>
              <a:rPr lang="zh-CN" altLang="en-US" sz="1000" dirty="0">
                <a:solidFill>
                  <a:schemeClr val="bg1">
                    <a:lumMod val="95000"/>
                  </a:schemeClr>
                </a:solidFill>
              </a:rPr>
              <a:t>自动化监控分发工具</a:t>
            </a:r>
          </a:p>
          <a:p>
            <a:endParaRPr lang="zh-CN" altLang="en-US" sz="1000" dirty="0">
              <a:solidFill>
                <a:schemeClr val="bg1">
                  <a:lumMod val="95000"/>
                </a:schemeClr>
              </a:solidFill>
            </a:endParaRPr>
          </a:p>
          <a:p>
            <a:r>
              <a:rPr lang="zh-CN" altLang="en-US" sz="1000" dirty="0">
                <a:solidFill>
                  <a:schemeClr val="bg1">
                    <a:lumMod val="95000"/>
                  </a:schemeClr>
                </a:solidFill>
              </a:rPr>
              <a:t>系统：</a:t>
            </a:r>
          </a:p>
          <a:p>
            <a:r>
              <a:rPr lang="zh-CN" altLang="en-US" sz="1000" dirty="0">
                <a:solidFill>
                  <a:schemeClr val="bg1">
                    <a:lumMod val="95000"/>
                  </a:schemeClr>
                </a:solidFill>
              </a:rPr>
              <a:t>批量vm自动生成工具</a:t>
            </a:r>
          </a:p>
          <a:p>
            <a:r>
              <a:rPr lang="zh-CN" altLang="en-US" sz="1000" dirty="0">
                <a:solidFill>
                  <a:schemeClr val="bg1">
                    <a:lumMod val="95000"/>
                  </a:schemeClr>
                </a:solidFill>
              </a:rPr>
              <a:t>批量配置修改工具</a:t>
            </a:r>
          </a:p>
          <a:p>
            <a:r>
              <a:rPr lang="zh-CN" altLang="en-US" sz="1000" dirty="0">
                <a:solidFill>
                  <a:schemeClr val="bg1">
                    <a:lumMod val="95000"/>
                  </a:schemeClr>
                </a:solidFill>
              </a:rPr>
              <a:t>机器初始化工具</a:t>
            </a:r>
          </a:p>
          <a:p>
            <a:r>
              <a:rPr lang="zh-CN" altLang="en-US" sz="1000" dirty="0">
                <a:solidFill>
                  <a:schemeClr val="bg1">
                    <a:lumMod val="95000"/>
                  </a:schemeClr>
                </a:solidFill>
              </a:rPr>
              <a:t>通用日志切割与同步工具</a:t>
            </a:r>
          </a:p>
          <a:p>
            <a:endParaRPr lang="zh-CN" altLang="en-US" sz="1000" dirty="0">
              <a:solidFill>
                <a:schemeClr val="bg1">
                  <a:lumMod val="95000"/>
                </a:schemeClr>
              </a:solidFill>
            </a:endParaRPr>
          </a:p>
          <a:p>
            <a:r>
              <a:rPr lang="zh-CN" altLang="en-US" sz="1000" dirty="0">
                <a:solidFill>
                  <a:schemeClr val="bg1">
                    <a:lumMod val="95000"/>
                  </a:schemeClr>
                </a:solidFill>
              </a:rPr>
              <a:t>部署：</a:t>
            </a:r>
          </a:p>
          <a:p>
            <a:r>
              <a:rPr lang="zh-CN" altLang="en-US" sz="1000" dirty="0">
                <a:solidFill>
                  <a:schemeClr val="bg1">
                    <a:lumMod val="95000"/>
                  </a:schemeClr>
                </a:solidFill>
              </a:rPr>
              <a:t>发布系统1.0</a:t>
            </a:r>
          </a:p>
        </p:txBody>
      </p:sp>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OPS1.0 </a:t>
            </a:r>
            <a:r>
              <a:rPr lang="zh-CN" altLang="en-US" sz="2400" dirty="0"/>
              <a:t>成果 </a:t>
            </a:r>
            <a:r>
              <a:rPr lang="zh-CN" altLang="en-US" sz="1200" dirty="0"/>
              <a:t>其它</a:t>
            </a:r>
          </a:p>
        </p:txBody>
      </p:sp>
      <p:graphicFrame>
        <p:nvGraphicFramePr>
          <p:cNvPr id="27" name="Chart 1">
            <a:extLst>
              <a:ext uri="{FF2B5EF4-FFF2-40B4-BE49-F238E27FC236}">
                <a16:creationId xmlns:a16="http://schemas.microsoft.com/office/drawing/2014/main" id="{B968F392-9F24-41DA-98A2-50AF40321396}"/>
              </a:ext>
            </a:extLst>
          </p:cNvPr>
          <p:cNvGraphicFramePr/>
          <p:nvPr>
            <p:extLst>
              <p:ext uri="{D42A27DB-BD31-4B8C-83A1-F6EECF244321}">
                <p14:modId xmlns:p14="http://schemas.microsoft.com/office/powerpoint/2010/main" val="2083483072"/>
              </p:ext>
            </p:extLst>
          </p:nvPr>
        </p:nvGraphicFramePr>
        <p:xfrm>
          <a:off x="732610" y="1547406"/>
          <a:ext cx="2235200" cy="2115989"/>
        </p:xfrm>
        <a:graphic>
          <a:graphicData uri="http://schemas.openxmlformats.org/drawingml/2006/chart">
            <c:chart xmlns:c="http://schemas.openxmlformats.org/drawingml/2006/chart" xmlns:r="http://schemas.openxmlformats.org/officeDocument/2006/relationships" r:id="rId2"/>
          </a:graphicData>
        </a:graphic>
      </p:graphicFrame>
      <p:sp>
        <p:nvSpPr>
          <p:cNvPr id="28" name="Rectangle 43">
            <a:extLst>
              <a:ext uri="{FF2B5EF4-FFF2-40B4-BE49-F238E27FC236}">
                <a16:creationId xmlns:a16="http://schemas.microsoft.com/office/drawing/2014/main" id="{090CEF56-7404-481E-9CE6-17A80A957321}"/>
              </a:ext>
            </a:extLst>
          </p:cNvPr>
          <p:cNvSpPr/>
          <p:nvPr/>
        </p:nvSpPr>
        <p:spPr>
          <a:xfrm>
            <a:off x="1256308" y="2332586"/>
            <a:ext cx="1207989" cy="554960"/>
          </a:xfrm>
          <a:prstGeom prst="rect">
            <a:avLst/>
          </a:prstGeom>
        </p:spPr>
        <p:txBody>
          <a:bodyPr wrap="square" anchor="ctr">
            <a:spAutoFit/>
          </a:bodyPr>
          <a:lstStyle/>
          <a:p>
            <a:pPr algn="ctr" defTabSz="1219170">
              <a:lnSpc>
                <a:spcPct val="125000"/>
              </a:lnSpc>
            </a:pPr>
            <a:r>
              <a:rPr lang="en-US" sz="2667"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90%</a:t>
            </a:r>
          </a:p>
        </p:txBody>
      </p:sp>
      <p:sp>
        <p:nvSpPr>
          <p:cNvPr id="29" name="Rectangle 52">
            <a:extLst>
              <a:ext uri="{FF2B5EF4-FFF2-40B4-BE49-F238E27FC236}">
                <a16:creationId xmlns:a16="http://schemas.microsoft.com/office/drawing/2014/main" id="{EC84A922-C5CB-40C0-AA6C-40ADFAB98634}"/>
              </a:ext>
            </a:extLst>
          </p:cNvPr>
          <p:cNvSpPr/>
          <p:nvPr/>
        </p:nvSpPr>
        <p:spPr>
          <a:xfrm>
            <a:off x="769908" y="4293111"/>
            <a:ext cx="2146544" cy="532325"/>
          </a:xfrm>
          <a:prstGeom prst="rect">
            <a:avLst/>
          </a:prstGeom>
        </p:spPr>
        <p:txBody>
          <a:bodyPr wrap="square">
            <a:spAutoFit/>
          </a:bodyPr>
          <a:lstStyle/>
          <a:p>
            <a:pPr algn="ctr" defTabSz="1219170">
              <a:lnSpc>
                <a:spcPct val="125000"/>
              </a:lnSpc>
            </a:pPr>
            <a:r>
              <a:rPr lang="zh-CN" altLang="en-US" sz="1333"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线</a:t>
            </a:r>
            <a:r>
              <a:rPr lang="zh-CN" altLang="en-US" sz="105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上应用</a:t>
            </a:r>
            <a:r>
              <a:rPr lang="en-US" altLang="zh-CN" sz="1050"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90%</a:t>
            </a:r>
            <a:r>
              <a:rPr lang="zh-CN" altLang="en-US" sz="105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应用实现系统级隔离，</a:t>
            </a:r>
            <a:r>
              <a:rPr lang="en-US" altLang="zh-CN" sz="1050"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100%</a:t>
            </a:r>
            <a:r>
              <a:rPr lang="zh-CN" altLang="en-US" sz="105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实现虚拟化</a:t>
            </a:r>
            <a:endParaRPr lang="en-US" sz="105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0" name="Rectangle 53">
            <a:extLst>
              <a:ext uri="{FF2B5EF4-FFF2-40B4-BE49-F238E27FC236}">
                <a16:creationId xmlns:a16="http://schemas.microsoft.com/office/drawing/2014/main" id="{F4B6567B-7B09-4A0F-902E-5E798643C900}"/>
              </a:ext>
            </a:extLst>
          </p:cNvPr>
          <p:cNvSpPr/>
          <p:nvPr/>
        </p:nvSpPr>
        <p:spPr>
          <a:xfrm>
            <a:off x="759442" y="3724645"/>
            <a:ext cx="2158495" cy="430374"/>
          </a:xfrm>
          <a:prstGeom prst="rect">
            <a:avLst/>
          </a:prstGeom>
        </p:spPr>
        <p:txBody>
          <a:bodyPr wrap="square">
            <a:spAutoFit/>
          </a:bodyPr>
          <a:lstStyle/>
          <a:p>
            <a:pPr algn="ctr" defTabSz="1219170">
              <a:lnSpc>
                <a:spcPct val="120000"/>
              </a:lnSpc>
            </a:pPr>
            <a:r>
              <a:rPr lang="en-US" sz="20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90%</a:t>
            </a:r>
            <a:r>
              <a:rPr lang="zh-CN" altLang="en-US" sz="20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应用隔离</a:t>
            </a:r>
            <a:endParaRPr lang="en-US" sz="20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31" name="Straight Connector 72">
            <a:extLst>
              <a:ext uri="{FF2B5EF4-FFF2-40B4-BE49-F238E27FC236}">
                <a16:creationId xmlns:a16="http://schemas.microsoft.com/office/drawing/2014/main" id="{D4B5B463-C01C-45DC-8890-291207B73622}"/>
              </a:ext>
            </a:extLst>
          </p:cNvPr>
          <p:cNvCxnSpPr/>
          <p:nvPr/>
        </p:nvCxnSpPr>
        <p:spPr>
          <a:xfrm flipV="1">
            <a:off x="3247011" y="1603265"/>
            <a:ext cx="0" cy="3819116"/>
          </a:xfrm>
          <a:prstGeom prst="line">
            <a:avLst/>
          </a:prstGeom>
          <a:ln>
            <a:solidFill>
              <a:srgbClr val="1672FB"/>
            </a:solidFill>
          </a:ln>
        </p:spPr>
        <p:style>
          <a:lnRef idx="1">
            <a:schemeClr val="accent1"/>
          </a:lnRef>
          <a:fillRef idx="0">
            <a:schemeClr val="accent1"/>
          </a:fillRef>
          <a:effectRef idx="0">
            <a:schemeClr val="accent1"/>
          </a:effectRef>
          <a:fontRef idx="minor">
            <a:schemeClr val="tx1"/>
          </a:fontRef>
        </p:style>
      </p:cxnSp>
      <p:grpSp>
        <p:nvGrpSpPr>
          <p:cNvPr id="32" name="Group 12">
            <a:extLst>
              <a:ext uri="{FF2B5EF4-FFF2-40B4-BE49-F238E27FC236}">
                <a16:creationId xmlns:a16="http://schemas.microsoft.com/office/drawing/2014/main" id="{E53A33EA-D9B5-45A3-A940-EDAA3E03CD3A}"/>
              </a:ext>
            </a:extLst>
          </p:cNvPr>
          <p:cNvGrpSpPr/>
          <p:nvPr/>
        </p:nvGrpSpPr>
        <p:grpSpPr>
          <a:xfrm>
            <a:off x="6737128" y="1811311"/>
            <a:ext cx="4078623" cy="1381631"/>
            <a:chOff x="5208387" y="1495478"/>
            <a:chExt cx="3058967" cy="1036223"/>
          </a:xfrm>
        </p:grpSpPr>
        <p:sp>
          <p:nvSpPr>
            <p:cNvPr id="33" name="Rectangle 16">
              <a:extLst>
                <a:ext uri="{FF2B5EF4-FFF2-40B4-BE49-F238E27FC236}">
                  <a16:creationId xmlns:a16="http://schemas.microsoft.com/office/drawing/2014/main" id="{020D2F5C-9CF8-41FE-9461-182D55C87446}"/>
                </a:ext>
              </a:extLst>
            </p:cNvPr>
            <p:cNvSpPr/>
            <p:nvPr/>
          </p:nvSpPr>
          <p:spPr>
            <a:xfrm>
              <a:off x="5219354" y="1791018"/>
              <a:ext cx="3048000" cy="740683"/>
            </a:xfrm>
            <a:prstGeom prst="rect">
              <a:avLst/>
            </a:prstGeom>
          </p:spPr>
          <p:txBody>
            <a:bodyPr wrap="square">
              <a:spAutoFit/>
            </a:bodyPr>
            <a:lstStyle/>
            <a:p>
              <a:pPr defTabSz="1219170">
                <a:lnSpc>
                  <a:spcPct val="125000"/>
                </a:lnSpc>
              </a:pPr>
              <a:r>
                <a:rPr lang="zh-CN" altLang="en-US" sz="1600" dirty="0">
                  <a:latin typeface="微软雅黑" panose="020B0503020204020204" pitchFamily="34" charset="-122"/>
                  <a:ea typeface="微软雅黑" panose="020B0503020204020204" pitchFamily="34" charset="-122"/>
                </a:rPr>
                <a:t>应用、系统、网络</a:t>
              </a:r>
              <a:r>
                <a:rPr lang="en-US" altLang="zh-CN" sz="1600" dirty="0">
                  <a:latin typeface="微软雅黑" panose="020B0503020204020204" pitchFamily="34" charset="-122"/>
                  <a:ea typeface="微软雅黑" panose="020B0503020204020204" pitchFamily="34" charset="-122"/>
                </a:rPr>
                <a:t>80%</a:t>
              </a:r>
              <a:r>
                <a:rPr lang="zh-CN" altLang="en-US" sz="1600" dirty="0">
                  <a:latin typeface="微软雅黑" panose="020B0503020204020204" pitchFamily="34" charset="-122"/>
                  <a:ea typeface="微软雅黑" panose="020B0503020204020204" pitchFamily="34" charset="-122"/>
                </a:rPr>
                <a:t>以上完成标准化处理，报警管理插件上线以后不必要的报警量下降</a:t>
              </a:r>
              <a:r>
                <a:rPr lang="en-US" altLang="zh-CN" sz="1600" dirty="0">
                  <a:latin typeface="微软雅黑" panose="020B0503020204020204" pitchFamily="34" charset="-122"/>
                  <a:ea typeface="微软雅黑" panose="020B0503020204020204" pitchFamily="34" charset="-122"/>
                </a:rPr>
                <a:t>90%</a:t>
              </a:r>
              <a:endParaRPr lang="en-US" sz="16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Rectangle 17">
              <a:extLst>
                <a:ext uri="{FF2B5EF4-FFF2-40B4-BE49-F238E27FC236}">
                  <a16:creationId xmlns:a16="http://schemas.microsoft.com/office/drawing/2014/main" id="{98A956C0-CBC3-4FEE-B707-D2D3C5ED7A43}"/>
                </a:ext>
              </a:extLst>
            </p:cNvPr>
            <p:cNvSpPr/>
            <p:nvPr/>
          </p:nvSpPr>
          <p:spPr>
            <a:xfrm>
              <a:off x="5208387" y="1495478"/>
              <a:ext cx="3052712" cy="322780"/>
            </a:xfrm>
            <a:prstGeom prst="rect">
              <a:avLst/>
            </a:prstGeom>
          </p:spPr>
          <p:txBody>
            <a:bodyPr wrap="square">
              <a:spAutoFit/>
            </a:bodyPr>
            <a:lstStyle/>
            <a:p>
              <a:pPr defTabSz="1219170">
                <a:lnSpc>
                  <a:spcPct val="120000"/>
                </a:lnSpc>
              </a:pPr>
              <a:r>
                <a:rPr lang="zh-CN" altLang="en-US" sz="20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标准化     报警收敛</a:t>
              </a:r>
              <a:endParaRPr lang="en-US" sz="20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35" name="Group 13">
            <a:extLst>
              <a:ext uri="{FF2B5EF4-FFF2-40B4-BE49-F238E27FC236}">
                <a16:creationId xmlns:a16="http://schemas.microsoft.com/office/drawing/2014/main" id="{A0CCE4BF-63F4-4201-9692-CEE23B44E570}"/>
              </a:ext>
            </a:extLst>
          </p:cNvPr>
          <p:cNvGrpSpPr/>
          <p:nvPr/>
        </p:nvGrpSpPr>
        <p:grpSpPr>
          <a:xfrm>
            <a:off x="7536734" y="3687092"/>
            <a:ext cx="3149600" cy="350995"/>
            <a:chOff x="5808092" y="3140033"/>
            <a:chExt cx="2362200" cy="263246"/>
          </a:xfrm>
        </p:grpSpPr>
        <p:sp>
          <p:nvSpPr>
            <p:cNvPr id="37" name="Rectangle 22">
              <a:extLst>
                <a:ext uri="{FF2B5EF4-FFF2-40B4-BE49-F238E27FC236}">
                  <a16:creationId xmlns:a16="http://schemas.microsoft.com/office/drawing/2014/main" id="{FF42E127-769D-48F4-8669-F525D905434E}"/>
                </a:ext>
              </a:extLst>
            </p:cNvPr>
            <p:cNvSpPr/>
            <p:nvPr/>
          </p:nvSpPr>
          <p:spPr>
            <a:xfrm>
              <a:off x="5808092" y="3140033"/>
              <a:ext cx="1998406" cy="263246"/>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8" name="Rectangle 26">
              <a:extLst>
                <a:ext uri="{FF2B5EF4-FFF2-40B4-BE49-F238E27FC236}">
                  <a16:creationId xmlns:a16="http://schemas.microsoft.com/office/drawing/2014/main" id="{6225123E-CF8F-41F4-86A9-FF25D6FE8FB4}"/>
                </a:ext>
              </a:extLst>
            </p:cNvPr>
            <p:cNvSpPr/>
            <p:nvPr/>
          </p:nvSpPr>
          <p:spPr>
            <a:xfrm>
              <a:off x="5808092" y="3150726"/>
              <a:ext cx="2362200" cy="225831"/>
            </a:xfrm>
            <a:prstGeom prst="rect">
              <a:avLst/>
            </a:prstGeom>
          </p:spPr>
          <p:txBody>
            <a:bodyPr wrap="square" anchor="ctr">
              <a:spAutoFit/>
            </a:bodyPr>
            <a:lstStyle/>
            <a:p>
              <a:pPr defTabSz="1219170">
                <a:lnSpc>
                  <a:spcPct val="125000"/>
                </a:lnSpc>
              </a:pPr>
              <a:r>
                <a:rPr lang="en-US" sz="1200" b="1"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80%</a:t>
              </a:r>
            </a:p>
          </p:txBody>
        </p:sp>
      </p:grpSp>
      <p:grpSp>
        <p:nvGrpSpPr>
          <p:cNvPr id="39" name="Group 14">
            <a:extLst>
              <a:ext uri="{FF2B5EF4-FFF2-40B4-BE49-F238E27FC236}">
                <a16:creationId xmlns:a16="http://schemas.microsoft.com/office/drawing/2014/main" id="{392E7AD9-3A55-4DFB-B2C7-D3B95C0AC34D}"/>
              </a:ext>
            </a:extLst>
          </p:cNvPr>
          <p:cNvGrpSpPr/>
          <p:nvPr/>
        </p:nvGrpSpPr>
        <p:grpSpPr>
          <a:xfrm>
            <a:off x="7536732" y="4133822"/>
            <a:ext cx="3149601" cy="350995"/>
            <a:chOff x="5808091" y="3475080"/>
            <a:chExt cx="2362201" cy="263246"/>
          </a:xfrm>
        </p:grpSpPr>
        <p:sp>
          <p:nvSpPr>
            <p:cNvPr id="40" name="Rectangle 23">
              <a:extLst>
                <a:ext uri="{FF2B5EF4-FFF2-40B4-BE49-F238E27FC236}">
                  <a16:creationId xmlns:a16="http://schemas.microsoft.com/office/drawing/2014/main" id="{E96FFC53-3252-497B-B041-A0CFB5A3FB73}"/>
                </a:ext>
              </a:extLst>
            </p:cNvPr>
            <p:cNvSpPr/>
            <p:nvPr/>
          </p:nvSpPr>
          <p:spPr>
            <a:xfrm>
              <a:off x="5808091" y="3475080"/>
              <a:ext cx="2269867" cy="2632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1" name="Rectangle 27">
              <a:extLst>
                <a:ext uri="{FF2B5EF4-FFF2-40B4-BE49-F238E27FC236}">
                  <a16:creationId xmlns:a16="http://schemas.microsoft.com/office/drawing/2014/main" id="{3C465DF9-BD69-42B8-9E5A-2D05707BA258}"/>
                </a:ext>
              </a:extLst>
            </p:cNvPr>
            <p:cNvSpPr/>
            <p:nvPr/>
          </p:nvSpPr>
          <p:spPr>
            <a:xfrm>
              <a:off x="5808092" y="3487597"/>
              <a:ext cx="2362200" cy="225831"/>
            </a:xfrm>
            <a:prstGeom prst="rect">
              <a:avLst/>
            </a:prstGeom>
          </p:spPr>
          <p:txBody>
            <a:bodyPr wrap="square" anchor="ctr">
              <a:spAutoFit/>
            </a:bodyPr>
            <a:lstStyle/>
            <a:p>
              <a:pPr defTabSz="1219170">
                <a:lnSpc>
                  <a:spcPct val="125000"/>
                </a:lnSpc>
              </a:pPr>
              <a:r>
                <a:rPr lang="en-US" altLang="zh-CN" sz="1200" b="1"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-90%</a:t>
              </a:r>
              <a:endParaRPr lang="en-US" sz="1200" b="1"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90" name="Straight Connector 64">
            <a:extLst>
              <a:ext uri="{FF2B5EF4-FFF2-40B4-BE49-F238E27FC236}">
                <a16:creationId xmlns:a16="http://schemas.microsoft.com/office/drawing/2014/main" id="{7C46D74F-0835-4AC5-B333-B6ABD46EFBE4}"/>
              </a:ext>
            </a:extLst>
          </p:cNvPr>
          <p:cNvCxnSpPr/>
          <p:nvPr/>
        </p:nvCxnSpPr>
        <p:spPr>
          <a:xfrm flipV="1">
            <a:off x="6295011" y="1603265"/>
            <a:ext cx="0" cy="3819116"/>
          </a:xfrm>
          <a:prstGeom prst="line">
            <a:avLst/>
          </a:prstGeom>
          <a:ln>
            <a:solidFill>
              <a:srgbClr val="1672FB"/>
            </a:solidFill>
          </a:ln>
        </p:spPr>
        <p:style>
          <a:lnRef idx="1">
            <a:schemeClr val="accent1"/>
          </a:lnRef>
          <a:fillRef idx="0">
            <a:schemeClr val="accent1"/>
          </a:fillRef>
          <a:effectRef idx="0">
            <a:schemeClr val="accent1"/>
          </a:effectRef>
          <a:fontRef idx="minor">
            <a:schemeClr val="tx1"/>
          </a:fontRef>
        </p:style>
      </p:cxnSp>
      <p:sp>
        <p:nvSpPr>
          <p:cNvPr id="91" name="Rectangle 67">
            <a:extLst>
              <a:ext uri="{FF2B5EF4-FFF2-40B4-BE49-F238E27FC236}">
                <a16:creationId xmlns:a16="http://schemas.microsoft.com/office/drawing/2014/main" id="{8FEE4052-7100-4636-8A89-9E412DCF4277}"/>
              </a:ext>
            </a:extLst>
          </p:cNvPr>
          <p:cNvSpPr/>
          <p:nvPr/>
        </p:nvSpPr>
        <p:spPr>
          <a:xfrm>
            <a:off x="3667855" y="4293111"/>
            <a:ext cx="2205376" cy="1083823"/>
          </a:xfrm>
          <a:prstGeom prst="rect">
            <a:avLst/>
          </a:prstGeom>
        </p:spPr>
        <p:txBody>
          <a:bodyPr wrap="square">
            <a:spAutoFit/>
          </a:bodyPr>
          <a:lstStyle/>
          <a:p>
            <a:pPr defTabSz="1219170">
              <a:lnSpc>
                <a:spcPct val="125000"/>
              </a:lnSpc>
            </a:pPr>
            <a:r>
              <a:rPr lang="zh-CN" altLang="en-US" sz="1050" dirty="0"/>
              <a:t>开发</a:t>
            </a:r>
            <a:r>
              <a:rPr lang="en-US" altLang="zh-CN" sz="1050" dirty="0"/>
              <a:t>20</a:t>
            </a:r>
            <a:r>
              <a:rPr lang="zh-CN" altLang="en-US" sz="1050" dirty="0"/>
              <a:t>多款运维工具，覆盖</a:t>
            </a:r>
            <a:r>
              <a:rPr lang="en-US" altLang="zh-CN" sz="1050" dirty="0"/>
              <a:t>70%</a:t>
            </a:r>
            <a:r>
              <a:rPr lang="zh-CN" altLang="en-US" sz="1050" dirty="0"/>
              <a:t>以上日常工作，在应用数增加</a:t>
            </a:r>
            <a:r>
              <a:rPr lang="en-US" altLang="zh-CN" sz="1050" b="1" dirty="0">
                <a:solidFill>
                  <a:srgbClr val="1672FB"/>
                </a:solidFill>
              </a:rPr>
              <a:t>10</a:t>
            </a:r>
            <a:r>
              <a:rPr lang="zh-CN" altLang="en-US" sz="1050" dirty="0"/>
              <a:t>倍，机器增加</a:t>
            </a:r>
            <a:r>
              <a:rPr lang="en-US" altLang="zh-CN" sz="1050" b="1" dirty="0">
                <a:solidFill>
                  <a:srgbClr val="1672FB"/>
                </a:solidFill>
              </a:rPr>
              <a:t>3</a:t>
            </a:r>
            <a:r>
              <a:rPr lang="zh-CN" altLang="en-US" sz="1050" dirty="0"/>
              <a:t>倍，研发人员增加</a:t>
            </a:r>
            <a:r>
              <a:rPr lang="en-US" altLang="zh-CN" sz="1050" b="1" dirty="0">
                <a:solidFill>
                  <a:srgbClr val="1672FB"/>
                </a:solidFill>
              </a:rPr>
              <a:t>3</a:t>
            </a:r>
            <a:r>
              <a:rPr lang="zh-CN" altLang="en-US" sz="1050" dirty="0"/>
              <a:t>倍，发版频率增加</a:t>
            </a:r>
            <a:r>
              <a:rPr lang="en-US" altLang="zh-CN" sz="1050" b="1" dirty="0">
                <a:solidFill>
                  <a:srgbClr val="1672FB"/>
                </a:solidFill>
              </a:rPr>
              <a:t>19</a:t>
            </a:r>
            <a:r>
              <a:rPr lang="zh-CN" altLang="en-US" sz="1050" dirty="0"/>
              <a:t>倍的情况下，运维人数增加</a:t>
            </a:r>
            <a:r>
              <a:rPr lang="en-US" altLang="zh-CN" sz="1050" dirty="0"/>
              <a:t>1</a:t>
            </a:r>
            <a:r>
              <a:rPr lang="zh-CN" altLang="en-US" sz="1050" dirty="0"/>
              <a:t>人</a:t>
            </a:r>
            <a:endParaRPr lang="en-US" sz="105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3" name="组合 2">
            <a:extLst>
              <a:ext uri="{FF2B5EF4-FFF2-40B4-BE49-F238E27FC236}">
                <a16:creationId xmlns:a16="http://schemas.microsoft.com/office/drawing/2014/main" id="{C5D3245E-85B3-4963-BF9D-C2FE80482216}"/>
              </a:ext>
            </a:extLst>
          </p:cNvPr>
          <p:cNvGrpSpPr/>
          <p:nvPr/>
        </p:nvGrpSpPr>
        <p:grpSpPr>
          <a:xfrm>
            <a:off x="4184302" y="2128271"/>
            <a:ext cx="675308" cy="1223330"/>
            <a:chOff x="4184302" y="2128271"/>
            <a:chExt cx="675308" cy="1223330"/>
          </a:xfrm>
          <a:solidFill>
            <a:srgbClr val="1672FB"/>
          </a:solidFill>
        </p:grpSpPr>
        <p:sp>
          <p:nvSpPr>
            <p:cNvPr id="69" name="Freeform 14">
              <a:extLst>
                <a:ext uri="{FF2B5EF4-FFF2-40B4-BE49-F238E27FC236}">
                  <a16:creationId xmlns:a16="http://schemas.microsoft.com/office/drawing/2014/main" id="{A6A3315E-3DB2-434B-AEED-661A78580C6C}"/>
                </a:ext>
              </a:extLst>
            </p:cNvPr>
            <p:cNvSpPr>
              <a:spLocks noEditPoints="1"/>
            </p:cNvSpPr>
            <p:nvPr/>
          </p:nvSpPr>
          <p:spPr bwMode="auto">
            <a:xfrm>
              <a:off x="4184302" y="2128271"/>
              <a:ext cx="218909" cy="544963"/>
            </a:xfrm>
            <a:custGeom>
              <a:avLst/>
              <a:gdLst>
                <a:gd name="T0" fmla="*/ 305 w 401"/>
                <a:gd name="T1" fmla="*/ 180 h 999"/>
                <a:gd name="T2" fmla="*/ 96 w 401"/>
                <a:gd name="T3" fmla="*/ 180 h 999"/>
                <a:gd name="T4" fmla="*/ 0 w 401"/>
                <a:gd name="T5" fmla="*/ 295 h 999"/>
                <a:gd name="T6" fmla="*/ 0 w 401"/>
                <a:gd name="T7" fmla="*/ 539 h 999"/>
                <a:gd name="T8" fmla="*/ 33 w 401"/>
                <a:gd name="T9" fmla="*/ 572 h 999"/>
                <a:gd name="T10" fmla="*/ 66 w 401"/>
                <a:gd name="T11" fmla="*/ 539 h 999"/>
                <a:gd name="T12" fmla="*/ 66 w 401"/>
                <a:gd name="T13" fmla="*/ 295 h 999"/>
                <a:gd name="T14" fmla="*/ 94 w 401"/>
                <a:gd name="T15" fmla="*/ 295 h 999"/>
                <a:gd name="T16" fmla="*/ 94 w 401"/>
                <a:gd name="T17" fmla="*/ 577 h 999"/>
                <a:gd name="T18" fmla="*/ 94 w 401"/>
                <a:gd name="T19" fmla="*/ 952 h 999"/>
                <a:gd name="T20" fmla="*/ 141 w 401"/>
                <a:gd name="T21" fmla="*/ 999 h 999"/>
                <a:gd name="T22" fmla="*/ 187 w 401"/>
                <a:gd name="T23" fmla="*/ 952 h 999"/>
                <a:gd name="T24" fmla="*/ 187 w 401"/>
                <a:gd name="T25" fmla="*/ 577 h 999"/>
                <a:gd name="T26" fmla="*/ 214 w 401"/>
                <a:gd name="T27" fmla="*/ 577 h 999"/>
                <a:gd name="T28" fmla="*/ 214 w 401"/>
                <a:gd name="T29" fmla="*/ 952 h 999"/>
                <a:gd name="T30" fmla="*/ 260 w 401"/>
                <a:gd name="T31" fmla="*/ 999 h 999"/>
                <a:gd name="T32" fmla="*/ 307 w 401"/>
                <a:gd name="T33" fmla="*/ 952 h 999"/>
                <a:gd name="T34" fmla="*/ 307 w 401"/>
                <a:gd name="T35" fmla="*/ 577 h 999"/>
                <a:gd name="T36" fmla="*/ 307 w 401"/>
                <a:gd name="T37" fmla="*/ 295 h 999"/>
                <a:gd name="T38" fmla="*/ 335 w 401"/>
                <a:gd name="T39" fmla="*/ 295 h 999"/>
                <a:gd name="T40" fmla="*/ 335 w 401"/>
                <a:gd name="T41" fmla="*/ 539 h 999"/>
                <a:gd name="T42" fmla="*/ 368 w 401"/>
                <a:gd name="T43" fmla="*/ 572 h 999"/>
                <a:gd name="T44" fmla="*/ 401 w 401"/>
                <a:gd name="T45" fmla="*/ 539 h 999"/>
                <a:gd name="T46" fmla="*/ 401 w 401"/>
                <a:gd name="T47" fmla="*/ 295 h 999"/>
                <a:gd name="T48" fmla="*/ 305 w 401"/>
                <a:gd name="T49" fmla="*/ 180 h 999"/>
                <a:gd name="T50" fmla="*/ 201 w 401"/>
                <a:gd name="T51" fmla="*/ 165 h 999"/>
                <a:gd name="T52" fmla="*/ 283 w 401"/>
                <a:gd name="T53" fmla="*/ 82 h 999"/>
                <a:gd name="T54" fmla="*/ 201 w 401"/>
                <a:gd name="T55" fmla="*/ 0 h 999"/>
                <a:gd name="T56" fmla="*/ 118 w 401"/>
                <a:gd name="T57" fmla="*/ 82 h 999"/>
                <a:gd name="T58" fmla="*/ 201 w 401"/>
                <a:gd name="T59" fmla="*/ 16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999">
                  <a:moveTo>
                    <a:pt x="305" y="180"/>
                  </a:moveTo>
                  <a:cubicBezTo>
                    <a:pt x="96" y="180"/>
                    <a:pt x="96" y="180"/>
                    <a:pt x="96" y="180"/>
                  </a:cubicBezTo>
                  <a:cubicBezTo>
                    <a:pt x="1" y="180"/>
                    <a:pt x="0" y="295"/>
                    <a:pt x="0" y="295"/>
                  </a:cubicBezTo>
                  <a:cubicBezTo>
                    <a:pt x="0" y="539"/>
                    <a:pt x="0" y="539"/>
                    <a:pt x="0" y="539"/>
                  </a:cubicBezTo>
                  <a:cubicBezTo>
                    <a:pt x="0" y="557"/>
                    <a:pt x="15" y="572"/>
                    <a:pt x="33" y="572"/>
                  </a:cubicBezTo>
                  <a:cubicBezTo>
                    <a:pt x="51" y="572"/>
                    <a:pt x="66" y="557"/>
                    <a:pt x="66" y="539"/>
                  </a:cubicBezTo>
                  <a:cubicBezTo>
                    <a:pt x="66" y="295"/>
                    <a:pt x="66" y="295"/>
                    <a:pt x="66" y="295"/>
                  </a:cubicBezTo>
                  <a:cubicBezTo>
                    <a:pt x="94" y="295"/>
                    <a:pt x="94" y="295"/>
                    <a:pt x="94" y="295"/>
                  </a:cubicBezTo>
                  <a:cubicBezTo>
                    <a:pt x="94" y="577"/>
                    <a:pt x="94" y="577"/>
                    <a:pt x="94" y="577"/>
                  </a:cubicBezTo>
                  <a:cubicBezTo>
                    <a:pt x="94" y="952"/>
                    <a:pt x="94" y="952"/>
                    <a:pt x="94" y="952"/>
                  </a:cubicBezTo>
                  <a:cubicBezTo>
                    <a:pt x="94" y="978"/>
                    <a:pt x="115" y="999"/>
                    <a:pt x="141" y="999"/>
                  </a:cubicBezTo>
                  <a:cubicBezTo>
                    <a:pt x="166" y="999"/>
                    <a:pt x="187" y="978"/>
                    <a:pt x="187" y="952"/>
                  </a:cubicBezTo>
                  <a:cubicBezTo>
                    <a:pt x="187" y="577"/>
                    <a:pt x="187" y="577"/>
                    <a:pt x="187" y="577"/>
                  </a:cubicBezTo>
                  <a:cubicBezTo>
                    <a:pt x="214" y="577"/>
                    <a:pt x="214" y="577"/>
                    <a:pt x="214" y="577"/>
                  </a:cubicBezTo>
                  <a:cubicBezTo>
                    <a:pt x="214" y="952"/>
                    <a:pt x="214" y="952"/>
                    <a:pt x="214" y="952"/>
                  </a:cubicBezTo>
                  <a:cubicBezTo>
                    <a:pt x="214" y="978"/>
                    <a:pt x="235" y="999"/>
                    <a:pt x="260" y="999"/>
                  </a:cubicBezTo>
                  <a:cubicBezTo>
                    <a:pt x="286" y="999"/>
                    <a:pt x="307" y="978"/>
                    <a:pt x="307" y="952"/>
                  </a:cubicBezTo>
                  <a:cubicBezTo>
                    <a:pt x="307" y="577"/>
                    <a:pt x="307" y="577"/>
                    <a:pt x="307" y="577"/>
                  </a:cubicBezTo>
                  <a:cubicBezTo>
                    <a:pt x="307" y="295"/>
                    <a:pt x="307" y="295"/>
                    <a:pt x="307" y="295"/>
                  </a:cubicBezTo>
                  <a:cubicBezTo>
                    <a:pt x="335" y="295"/>
                    <a:pt x="335" y="295"/>
                    <a:pt x="335" y="295"/>
                  </a:cubicBezTo>
                  <a:cubicBezTo>
                    <a:pt x="335" y="539"/>
                    <a:pt x="335" y="539"/>
                    <a:pt x="335" y="539"/>
                  </a:cubicBezTo>
                  <a:cubicBezTo>
                    <a:pt x="335" y="557"/>
                    <a:pt x="350" y="572"/>
                    <a:pt x="368" y="572"/>
                  </a:cubicBezTo>
                  <a:cubicBezTo>
                    <a:pt x="387" y="572"/>
                    <a:pt x="401" y="557"/>
                    <a:pt x="401" y="539"/>
                  </a:cubicBezTo>
                  <a:cubicBezTo>
                    <a:pt x="401" y="295"/>
                    <a:pt x="401" y="295"/>
                    <a:pt x="401" y="295"/>
                  </a:cubicBezTo>
                  <a:cubicBezTo>
                    <a:pt x="401" y="295"/>
                    <a:pt x="400" y="180"/>
                    <a:pt x="305" y="180"/>
                  </a:cubicBezTo>
                  <a:close/>
                  <a:moveTo>
                    <a:pt x="201" y="165"/>
                  </a:moveTo>
                  <a:cubicBezTo>
                    <a:pt x="246" y="165"/>
                    <a:pt x="283" y="128"/>
                    <a:pt x="283" y="82"/>
                  </a:cubicBezTo>
                  <a:cubicBezTo>
                    <a:pt x="283" y="37"/>
                    <a:pt x="246" y="0"/>
                    <a:pt x="201" y="0"/>
                  </a:cubicBezTo>
                  <a:cubicBezTo>
                    <a:pt x="155" y="0"/>
                    <a:pt x="118" y="37"/>
                    <a:pt x="118" y="82"/>
                  </a:cubicBezTo>
                  <a:cubicBezTo>
                    <a:pt x="118" y="128"/>
                    <a:pt x="155" y="165"/>
                    <a:pt x="201" y="165"/>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1" name="Freeform 14">
              <a:extLst>
                <a:ext uri="{FF2B5EF4-FFF2-40B4-BE49-F238E27FC236}">
                  <a16:creationId xmlns:a16="http://schemas.microsoft.com/office/drawing/2014/main" id="{1FFAF5C3-5699-4FD0-9AF9-D36D84285C73}"/>
                </a:ext>
              </a:extLst>
            </p:cNvPr>
            <p:cNvSpPr>
              <a:spLocks noEditPoints="1"/>
            </p:cNvSpPr>
            <p:nvPr/>
          </p:nvSpPr>
          <p:spPr bwMode="auto">
            <a:xfrm>
              <a:off x="4184302" y="2806638"/>
              <a:ext cx="218909" cy="544963"/>
            </a:xfrm>
            <a:custGeom>
              <a:avLst/>
              <a:gdLst>
                <a:gd name="T0" fmla="*/ 305 w 401"/>
                <a:gd name="T1" fmla="*/ 180 h 999"/>
                <a:gd name="T2" fmla="*/ 96 w 401"/>
                <a:gd name="T3" fmla="*/ 180 h 999"/>
                <a:gd name="T4" fmla="*/ 0 w 401"/>
                <a:gd name="T5" fmla="*/ 295 h 999"/>
                <a:gd name="T6" fmla="*/ 0 w 401"/>
                <a:gd name="T7" fmla="*/ 539 h 999"/>
                <a:gd name="T8" fmla="*/ 33 w 401"/>
                <a:gd name="T9" fmla="*/ 572 h 999"/>
                <a:gd name="T10" fmla="*/ 66 w 401"/>
                <a:gd name="T11" fmla="*/ 539 h 999"/>
                <a:gd name="T12" fmla="*/ 66 w 401"/>
                <a:gd name="T13" fmla="*/ 295 h 999"/>
                <a:gd name="T14" fmla="*/ 94 w 401"/>
                <a:gd name="T15" fmla="*/ 295 h 999"/>
                <a:gd name="T16" fmla="*/ 94 w 401"/>
                <a:gd name="T17" fmla="*/ 577 h 999"/>
                <a:gd name="T18" fmla="*/ 94 w 401"/>
                <a:gd name="T19" fmla="*/ 952 h 999"/>
                <a:gd name="T20" fmla="*/ 141 w 401"/>
                <a:gd name="T21" fmla="*/ 999 h 999"/>
                <a:gd name="T22" fmla="*/ 187 w 401"/>
                <a:gd name="T23" fmla="*/ 952 h 999"/>
                <a:gd name="T24" fmla="*/ 187 w 401"/>
                <a:gd name="T25" fmla="*/ 577 h 999"/>
                <a:gd name="T26" fmla="*/ 214 w 401"/>
                <a:gd name="T27" fmla="*/ 577 h 999"/>
                <a:gd name="T28" fmla="*/ 214 w 401"/>
                <a:gd name="T29" fmla="*/ 952 h 999"/>
                <a:gd name="T30" fmla="*/ 260 w 401"/>
                <a:gd name="T31" fmla="*/ 999 h 999"/>
                <a:gd name="T32" fmla="*/ 307 w 401"/>
                <a:gd name="T33" fmla="*/ 952 h 999"/>
                <a:gd name="T34" fmla="*/ 307 w 401"/>
                <a:gd name="T35" fmla="*/ 577 h 999"/>
                <a:gd name="T36" fmla="*/ 307 w 401"/>
                <a:gd name="T37" fmla="*/ 295 h 999"/>
                <a:gd name="T38" fmla="*/ 335 w 401"/>
                <a:gd name="T39" fmla="*/ 295 h 999"/>
                <a:gd name="T40" fmla="*/ 335 w 401"/>
                <a:gd name="T41" fmla="*/ 539 h 999"/>
                <a:gd name="T42" fmla="*/ 368 w 401"/>
                <a:gd name="T43" fmla="*/ 572 h 999"/>
                <a:gd name="T44" fmla="*/ 401 w 401"/>
                <a:gd name="T45" fmla="*/ 539 h 999"/>
                <a:gd name="T46" fmla="*/ 401 w 401"/>
                <a:gd name="T47" fmla="*/ 295 h 999"/>
                <a:gd name="T48" fmla="*/ 305 w 401"/>
                <a:gd name="T49" fmla="*/ 180 h 999"/>
                <a:gd name="T50" fmla="*/ 201 w 401"/>
                <a:gd name="T51" fmla="*/ 165 h 999"/>
                <a:gd name="T52" fmla="*/ 283 w 401"/>
                <a:gd name="T53" fmla="*/ 82 h 999"/>
                <a:gd name="T54" fmla="*/ 201 w 401"/>
                <a:gd name="T55" fmla="*/ 0 h 999"/>
                <a:gd name="T56" fmla="*/ 118 w 401"/>
                <a:gd name="T57" fmla="*/ 82 h 999"/>
                <a:gd name="T58" fmla="*/ 201 w 401"/>
                <a:gd name="T59" fmla="*/ 16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999">
                  <a:moveTo>
                    <a:pt x="305" y="180"/>
                  </a:moveTo>
                  <a:cubicBezTo>
                    <a:pt x="96" y="180"/>
                    <a:pt x="96" y="180"/>
                    <a:pt x="96" y="180"/>
                  </a:cubicBezTo>
                  <a:cubicBezTo>
                    <a:pt x="1" y="180"/>
                    <a:pt x="0" y="295"/>
                    <a:pt x="0" y="295"/>
                  </a:cubicBezTo>
                  <a:cubicBezTo>
                    <a:pt x="0" y="539"/>
                    <a:pt x="0" y="539"/>
                    <a:pt x="0" y="539"/>
                  </a:cubicBezTo>
                  <a:cubicBezTo>
                    <a:pt x="0" y="557"/>
                    <a:pt x="15" y="572"/>
                    <a:pt x="33" y="572"/>
                  </a:cubicBezTo>
                  <a:cubicBezTo>
                    <a:pt x="51" y="572"/>
                    <a:pt x="66" y="557"/>
                    <a:pt x="66" y="539"/>
                  </a:cubicBezTo>
                  <a:cubicBezTo>
                    <a:pt x="66" y="295"/>
                    <a:pt x="66" y="295"/>
                    <a:pt x="66" y="295"/>
                  </a:cubicBezTo>
                  <a:cubicBezTo>
                    <a:pt x="94" y="295"/>
                    <a:pt x="94" y="295"/>
                    <a:pt x="94" y="295"/>
                  </a:cubicBezTo>
                  <a:cubicBezTo>
                    <a:pt x="94" y="577"/>
                    <a:pt x="94" y="577"/>
                    <a:pt x="94" y="577"/>
                  </a:cubicBezTo>
                  <a:cubicBezTo>
                    <a:pt x="94" y="952"/>
                    <a:pt x="94" y="952"/>
                    <a:pt x="94" y="952"/>
                  </a:cubicBezTo>
                  <a:cubicBezTo>
                    <a:pt x="94" y="978"/>
                    <a:pt x="115" y="999"/>
                    <a:pt x="141" y="999"/>
                  </a:cubicBezTo>
                  <a:cubicBezTo>
                    <a:pt x="166" y="999"/>
                    <a:pt x="187" y="978"/>
                    <a:pt x="187" y="952"/>
                  </a:cubicBezTo>
                  <a:cubicBezTo>
                    <a:pt x="187" y="577"/>
                    <a:pt x="187" y="577"/>
                    <a:pt x="187" y="577"/>
                  </a:cubicBezTo>
                  <a:cubicBezTo>
                    <a:pt x="214" y="577"/>
                    <a:pt x="214" y="577"/>
                    <a:pt x="214" y="577"/>
                  </a:cubicBezTo>
                  <a:cubicBezTo>
                    <a:pt x="214" y="952"/>
                    <a:pt x="214" y="952"/>
                    <a:pt x="214" y="952"/>
                  </a:cubicBezTo>
                  <a:cubicBezTo>
                    <a:pt x="214" y="978"/>
                    <a:pt x="235" y="999"/>
                    <a:pt x="260" y="999"/>
                  </a:cubicBezTo>
                  <a:cubicBezTo>
                    <a:pt x="286" y="999"/>
                    <a:pt x="307" y="978"/>
                    <a:pt x="307" y="952"/>
                  </a:cubicBezTo>
                  <a:cubicBezTo>
                    <a:pt x="307" y="577"/>
                    <a:pt x="307" y="577"/>
                    <a:pt x="307" y="577"/>
                  </a:cubicBezTo>
                  <a:cubicBezTo>
                    <a:pt x="307" y="295"/>
                    <a:pt x="307" y="295"/>
                    <a:pt x="307" y="295"/>
                  </a:cubicBezTo>
                  <a:cubicBezTo>
                    <a:pt x="335" y="295"/>
                    <a:pt x="335" y="295"/>
                    <a:pt x="335" y="295"/>
                  </a:cubicBezTo>
                  <a:cubicBezTo>
                    <a:pt x="335" y="539"/>
                    <a:pt x="335" y="539"/>
                    <a:pt x="335" y="539"/>
                  </a:cubicBezTo>
                  <a:cubicBezTo>
                    <a:pt x="335" y="557"/>
                    <a:pt x="350" y="572"/>
                    <a:pt x="368" y="572"/>
                  </a:cubicBezTo>
                  <a:cubicBezTo>
                    <a:pt x="387" y="572"/>
                    <a:pt x="401" y="557"/>
                    <a:pt x="401" y="539"/>
                  </a:cubicBezTo>
                  <a:cubicBezTo>
                    <a:pt x="401" y="295"/>
                    <a:pt x="401" y="295"/>
                    <a:pt x="401" y="295"/>
                  </a:cubicBezTo>
                  <a:cubicBezTo>
                    <a:pt x="401" y="295"/>
                    <a:pt x="400" y="180"/>
                    <a:pt x="305" y="180"/>
                  </a:cubicBezTo>
                  <a:close/>
                  <a:moveTo>
                    <a:pt x="201" y="165"/>
                  </a:moveTo>
                  <a:cubicBezTo>
                    <a:pt x="246" y="165"/>
                    <a:pt x="283" y="128"/>
                    <a:pt x="283" y="82"/>
                  </a:cubicBezTo>
                  <a:cubicBezTo>
                    <a:pt x="283" y="37"/>
                    <a:pt x="246" y="0"/>
                    <a:pt x="201" y="0"/>
                  </a:cubicBezTo>
                  <a:cubicBezTo>
                    <a:pt x="155" y="0"/>
                    <a:pt x="118" y="37"/>
                    <a:pt x="118" y="82"/>
                  </a:cubicBezTo>
                  <a:cubicBezTo>
                    <a:pt x="118" y="128"/>
                    <a:pt x="155" y="165"/>
                    <a:pt x="201" y="165"/>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2" name="Freeform 14">
              <a:extLst>
                <a:ext uri="{FF2B5EF4-FFF2-40B4-BE49-F238E27FC236}">
                  <a16:creationId xmlns:a16="http://schemas.microsoft.com/office/drawing/2014/main" id="{7155036E-C0B8-4AF9-9E50-1F4D43B6437C}"/>
                </a:ext>
              </a:extLst>
            </p:cNvPr>
            <p:cNvSpPr>
              <a:spLocks noEditPoints="1"/>
            </p:cNvSpPr>
            <p:nvPr/>
          </p:nvSpPr>
          <p:spPr bwMode="auto">
            <a:xfrm>
              <a:off x="4640701" y="2806638"/>
              <a:ext cx="218909" cy="544963"/>
            </a:xfrm>
            <a:custGeom>
              <a:avLst/>
              <a:gdLst>
                <a:gd name="T0" fmla="*/ 305 w 401"/>
                <a:gd name="T1" fmla="*/ 180 h 999"/>
                <a:gd name="T2" fmla="*/ 96 w 401"/>
                <a:gd name="T3" fmla="*/ 180 h 999"/>
                <a:gd name="T4" fmla="*/ 0 w 401"/>
                <a:gd name="T5" fmla="*/ 295 h 999"/>
                <a:gd name="T6" fmla="*/ 0 w 401"/>
                <a:gd name="T7" fmla="*/ 539 h 999"/>
                <a:gd name="T8" fmla="*/ 33 w 401"/>
                <a:gd name="T9" fmla="*/ 572 h 999"/>
                <a:gd name="T10" fmla="*/ 66 w 401"/>
                <a:gd name="T11" fmla="*/ 539 h 999"/>
                <a:gd name="T12" fmla="*/ 66 w 401"/>
                <a:gd name="T13" fmla="*/ 295 h 999"/>
                <a:gd name="T14" fmla="*/ 94 w 401"/>
                <a:gd name="T15" fmla="*/ 295 h 999"/>
                <a:gd name="T16" fmla="*/ 94 w 401"/>
                <a:gd name="T17" fmla="*/ 577 h 999"/>
                <a:gd name="T18" fmla="*/ 94 w 401"/>
                <a:gd name="T19" fmla="*/ 952 h 999"/>
                <a:gd name="T20" fmla="*/ 141 w 401"/>
                <a:gd name="T21" fmla="*/ 999 h 999"/>
                <a:gd name="T22" fmla="*/ 187 w 401"/>
                <a:gd name="T23" fmla="*/ 952 h 999"/>
                <a:gd name="T24" fmla="*/ 187 w 401"/>
                <a:gd name="T25" fmla="*/ 577 h 999"/>
                <a:gd name="T26" fmla="*/ 214 w 401"/>
                <a:gd name="T27" fmla="*/ 577 h 999"/>
                <a:gd name="T28" fmla="*/ 214 w 401"/>
                <a:gd name="T29" fmla="*/ 952 h 999"/>
                <a:gd name="T30" fmla="*/ 260 w 401"/>
                <a:gd name="T31" fmla="*/ 999 h 999"/>
                <a:gd name="T32" fmla="*/ 307 w 401"/>
                <a:gd name="T33" fmla="*/ 952 h 999"/>
                <a:gd name="T34" fmla="*/ 307 w 401"/>
                <a:gd name="T35" fmla="*/ 577 h 999"/>
                <a:gd name="T36" fmla="*/ 307 w 401"/>
                <a:gd name="T37" fmla="*/ 295 h 999"/>
                <a:gd name="T38" fmla="*/ 335 w 401"/>
                <a:gd name="T39" fmla="*/ 295 h 999"/>
                <a:gd name="T40" fmla="*/ 335 w 401"/>
                <a:gd name="T41" fmla="*/ 539 h 999"/>
                <a:gd name="T42" fmla="*/ 368 w 401"/>
                <a:gd name="T43" fmla="*/ 572 h 999"/>
                <a:gd name="T44" fmla="*/ 401 w 401"/>
                <a:gd name="T45" fmla="*/ 539 h 999"/>
                <a:gd name="T46" fmla="*/ 401 w 401"/>
                <a:gd name="T47" fmla="*/ 295 h 999"/>
                <a:gd name="T48" fmla="*/ 305 w 401"/>
                <a:gd name="T49" fmla="*/ 180 h 999"/>
                <a:gd name="T50" fmla="*/ 201 w 401"/>
                <a:gd name="T51" fmla="*/ 165 h 999"/>
                <a:gd name="T52" fmla="*/ 283 w 401"/>
                <a:gd name="T53" fmla="*/ 82 h 999"/>
                <a:gd name="T54" fmla="*/ 201 w 401"/>
                <a:gd name="T55" fmla="*/ 0 h 999"/>
                <a:gd name="T56" fmla="*/ 118 w 401"/>
                <a:gd name="T57" fmla="*/ 82 h 999"/>
                <a:gd name="T58" fmla="*/ 201 w 401"/>
                <a:gd name="T59" fmla="*/ 16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999">
                  <a:moveTo>
                    <a:pt x="305" y="180"/>
                  </a:moveTo>
                  <a:cubicBezTo>
                    <a:pt x="96" y="180"/>
                    <a:pt x="96" y="180"/>
                    <a:pt x="96" y="180"/>
                  </a:cubicBezTo>
                  <a:cubicBezTo>
                    <a:pt x="1" y="180"/>
                    <a:pt x="0" y="295"/>
                    <a:pt x="0" y="295"/>
                  </a:cubicBezTo>
                  <a:cubicBezTo>
                    <a:pt x="0" y="539"/>
                    <a:pt x="0" y="539"/>
                    <a:pt x="0" y="539"/>
                  </a:cubicBezTo>
                  <a:cubicBezTo>
                    <a:pt x="0" y="557"/>
                    <a:pt x="15" y="572"/>
                    <a:pt x="33" y="572"/>
                  </a:cubicBezTo>
                  <a:cubicBezTo>
                    <a:pt x="51" y="572"/>
                    <a:pt x="66" y="557"/>
                    <a:pt x="66" y="539"/>
                  </a:cubicBezTo>
                  <a:cubicBezTo>
                    <a:pt x="66" y="295"/>
                    <a:pt x="66" y="295"/>
                    <a:pt x="66" y="295"/>
                  </a:cubicBezTo>
                  <a:cubicBezTo>
                    <a:pt x="94" y="295"/>
                    <a:pt x="94" y="295"/>
                    <a:pt x="94" y="295"/>
                  </a:cubicBezTo>
                  <a:cubicBezTo>
                    <a:pt x="94" y="577"/>
                    <a:pt x="94" y="577"/>
                    <a:pt x="94" y="577"/>
                  </a:cubicBezTo>
                  <a:cubicBezTo>
                    <a:pt x="94" y="952"/>
                    <a:pt x="94" y="952"/>
                    <a:pt x="94" y="952"/>
                  </a:cubicBezTo>
                  <a:cubicBezTo>
                    <a:pt x="94" y="978"/>
                    <a:pt x="115" y="999"/>
                    <a:pt x="141" y="999"/>
                  </a:cubicBezTo>
                  <a:cubicBezTo>
                    <a:pt x="166" y="999"/>
                    <a:pt x="187" y="978"/>
                    <a:pt x="187" y="952"/>
                  </a:cubicBezTo>
                  <a:cubicBezTo>
                    <a:pt x="187" y="577"/>
                    <a:pt x="187" y="577"/>
                    <a:pt x="187" y="577"/>
                  </a:cubicBezTo>
                  <a:cubicBezTo>
                    <a:pt x="214" y="577"/>
                    <a:pt x="214" y="577"/>
                    <a:pt x="214" y="577"/>
                  </a:cubicBezTo>
                  <a:cubicBezTo>
                    <a:pt x="214" y="952"/>
                    <a:pt x="214" y="952"/>
                    <a:pt x="214" y="952"/>
                  </a:cubicBezTo>
                  <a:cubicBezTo>
                    <a:pt x="214" y="978"/>
                    <a:pt x="235" y="999"/>
                    <a:pt x="260" y="999"/>
                  </a:cubicBezTo>
                  <a:cubicBezTo>
                    <a:pt x="286" y="999"/>
                    <a:pt x="307" y="978"/>
                    <a:pt x="307" y="952"/>
                  </a:cubicBezTo>
                  <a:cubicBezTo>
                    <a:pt x="307" y="577"/>
                    <a:pt x="307" y="577"/>
                    <a:pt x="307" y="577"/>
                  </a:cubicBezTo>
                  <a:cubicBezTo>
                    <a:pt x="307" y="295"/>
                    <a:pt x="307" y="295"/>
                    <a:pt x="307" y="295"/>
                  </a:cubicBezTo>
                  <a:cubicBezTo>
                    <a:pt x="335" y="295"/>
                    <a:pt x="335" y="295"/>
                    <a:pt x="335" y="295"/>
                  </a:cubicBezTo>
                  <a:cubicBezTo>
                    <a:pt x="335" y="539"/>
                    <a:pt x="335" y="539"/>
                    <a:pt x="335" y="539"/>
                  </a:cubicBezTo>
                  <a:cubicBezTo>
                    <a:pt x="335" y="557"/>
                    <a:pt x="350" y="572"/>
                    <a:pt x="368" y="572"/>
                  </a:cubicBezTo>
                  <a:cubicBezTo>
                    <a:pt x="387" y="572"/>
                    <a:pt x="401" y="557"/>
                    <a:pt x="401" y="539"/>
                  </a:cubicBezTo>
                  <a:cubicBezTo>
                    <a:pt x="401" y="295"/>
                    <a:pt x="401" y="295"/>
                    <a:pt x="401" y="295"/>
                  </a:cubicBezTo>
                  <a:cubicBezTo>
                    <a:pt x="401" y="295"/>
                    <a:pt x="400" y="180"/>
                    <a:pt x="305" y="180"/>
                  </a:cubicBezTo>
                  <a:close/>
                  <a:moveTo>
                    <a:pt x="201" y="165"/>
                  </a:moveTo>
                  <a:cubicBezTo>
                    <a:pt x="246" y="165"/>
                    <a:pt x="283" y="128"/>
                    <a:pt x="283" y="82"/>
                  </a:cubicBezTo>
                  <a:cubicBezTo>
                    <a:pt x="283" y="37"/>
                    <a:pt x="246" y="0"/>
                    <a:pt x="201" y="0"/>
                  </a:cubicBezTo>
                  <a:cubicBezTo>
                    <a:pt x="155" y="0"/>
                    <a:pt x="118" y="37"/>
                    <a:pt x="118" y="82"/>
                  </a:cubicBezTo>
                  <a:cubicBezTo>
                    <a:pt x="118" y="128"/>
                    <a:pt x="155" y="165"/>
                    <a:pt x="201" y="165"/>
                  </a:cubicBezTo>
                  <a:close/>
                </a:path>
              </a:pathLst>
            </a:custGeom>
            <a:grpFill/>
            <a:ln>
              <a:noFill/>
            </a:ln>
          </p:spPr>
          <p:txBody>
            <a:bodyPr vert="horz" wrap="square" lIns="121920" tIns="60960" rIns="121920" bIns="60960" numCol="1" anchor="t" anchorCtr="0" compatLnSpc="1">
              <a:prstTxWarp prst="textNoShape">
                <a:avLst/>
              </a:prstTxWarp>
            </a:bodyPr>
            <a:lstStyle/>
            <a:p>
              <a:pPr defTabSz="1219170"/>
              <a:endParaRPr lang="en-US" sz="2400" dirty="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03" name="Rectangle 53">
            <a:extLst>
              <a:ext uri="{FF2B5EF4-FFF2-40B4-BE49-F238E27FC236}">
                <a16:creationId xmlns:a16="http://schemas.microsoft.com/office/drawing/2014/main" id="{9AF98737-BBCF-44A4-8FC7-815E40F84EF7}"/>
              </a:ext>
            </a:extLst>
          </p:cNvPr>
          <p:cNvSpPr/>
          <p:nvPr/>
        </p:nvSpPr>
        <p:spPr>
          <a:xfrm>
            <a:off x="3571390" y="3807340"/>
            <a:ext cx="2158495" cy="430374"/>
          </a:xfrm>
          <a:prstGeom prst="rect">
            <a:avLst/>
          </a:prstGeom>
        </p:spPr>
        <p:txBody>
          <a:bodyPr wrap="square">
            <a:spAutoFit/>
          </a:bodyPr>
          <a:lstStyle/>
          <a:p>
            <a:pPr algn="ctr" defTabSz="1219170">
              <a:lnSpc>
                <a:spcPct val="120000"/>
              </a:lnSpc>
            </a:pPr>
            <a:r>
              <a:rPr lang="en-US" sz="20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20+</a:t>
            </a:r>
            <a:r>
              <a:rPr lang="zh-CN" altLang="en-US" sz="20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工具</a:t>
            </a:r>
            <a:endParaRPr lang="en-US" sz="20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 name="文本框 4">
            <a:extLst>
              <a:ext uri="{FF2B5EF4-FFF2-40B4-BE49-F238E27FC236}">
                <a16:creationId xmlns:a16="http://schemas.microsoft.com/office/drawing/2014/main" id="{D269B654-8FF5-47F3-B45E-3790423AF0FF}"/>
              </a:ext>
            </a:extLst>
          </p:cNvPr>
          <p:cNvSpPr txBox="1"/>
          <p:nvPr/>
        </p:nvSpPr>
        <p:spPr>
          <a:xfrm>
            <a:off x="6566796" y="3708700"/>
            <a:ext cx="809622" cy="276999"/>
          </a:xfrm>
          <a:prstGeom prst="rect">
            <a:avLst/>
          </a:prstGeom>
          <a:noFill/>
        </p:spPr>
        <p:txBody>
          <a:bodyPr wrap="square" rtlCol="0">
            <a:spAutoFit/>
          </a:bodyPr>
          <a:lstStyle/>
          <a:p>
            <a:r>
              <a:rPr lang="zh-CN" altLang="en-US" sz="1200" dirty="0"/>
              <a:t>标准化</a:t>
            </a:r>
          </a:p>
        </p:txBody>
      </p:sp>
      <p:sp>
        <p:nvSpPr>
          <p:cNvPr id="105" name="文本框 104">
            <a:extLst>
              <a:ext uri="{FF2B5EF4-FFF2-40B4-BE49-F238E27FC236}">
                <a16:creationId xmlns:a16="http://schemas.microsoft.com/office/drawing/2014/main" id="{4DED5059-B177-4CBD-BA9E-9411DC3291B0}"/>
              </a:ext>
            </a:extLst>
          </p:cNvPr>
          <p:cNvSpPr txBox="1"/>
          <p:nvPr/>
        </p:nvSpPr>
        <p:spPr>
          <a:xfrm>
            <a:off x="6566796" y="4169812"/>
            <a:ext cx="809622" cy="276999"/>
          </a:xfrm>
          <a:prstGeom prst="rect">
            <a:avLst/>
          </a:prstGeom>
          <a:noFill/>
        </p:spPr>
        <p:txBody>
          <a:bodyPr wrap="square" rtlCol="0">
            <a:spAutoFit/>
          </a:bodyPr>
          <a:lstStyle/>
          <a:p>
            <a:r>
              <a:rPr lang="zh-CN" altLang="en-US" sz="1200" dirty="0"/>
              <a:t>冗余报警</a:t>
            </a:r>
          </a:p>
        </p:txBody>
      </p:sp>
    </p:spTree>
    <p:extLst>
      <p:ext uri="{BB962C8B-B14F-4D97-AF65-F5344CB8AC3E}">
        <p14:creationId xmlns:p14="http://schemas.microsoft.com/office/powerpoint/2010/main" val="280392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7">
                                            <p:graphicEl>
                                              <a:chart seriesIdx="-3" categoryIdx="-3" bldStep="gridLegend"/>
                                            </p:graphicEl>
                                          </p:spTgt>
                                        </p:tgtEl>
                                        <p:attrNameLst>
                                          <p:attrName>style.visibility</p:attrName>
                                        </p:attrNameLst>
                                      </p:cBhvr>
                                      <p:to>
                                        <p:strVal val="visible"/>
                                      </p:to>
                                    </p:set>
                                    <p:animEffect transition="in" filter="wipe(right)">
                                      <p:cBhvr>
                                        <p:cTn id="7" dur="300"/>
                                        <p:tgtEl>
                                          <p:spTgt spid="27">
                                            <p:graphicEl>
                                              <a:chart seriesIdx="-3" categoryIdx="-3" bldStep="gridLegend"/>
                                            </p:graphicEl>
                                          </p:spTgt>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graphicEl>
                                              <a:chart seriesIdx="0" categoryIdx="0" bldStep="ptInCategory"/>
                                            </p:graphicEl>
                                          </p:spTgt>
                                        </p:tgtEl>
                                        <p:attrNameLst>
                                          <p:attrName>style.visibility</p:attrName>
                                        </p:attrNameLst>
                                      </p:cBhvr>
                                      <p:to>
                                        <p:strVal val="visible"/>
                                      </p:to>
                                    </p:set>
                                    <p:animEffect transition="in" filter="wipe(right)">
                                      <p:cBhvr>
                                        <p:cTn id="10" dur="300"/>
                                        <p:tgtEl>
                                          <p:spTgt spid="27">
                                            <p:graphicEl>
                                              <a:chart seriesIdx="0" categoryIdx="0" bldStep="ptInCategory"/>
                                            </p:graphicEl>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7">
                                            <p:graphicEl>
                                              <a:chart seriesIdx="0" categoryIdx="1" bldStep="ptInCategory"/>
                                            </p:graphicEl>
                                          </p:spTgt>
                                        </p:tgtEl>
                                        <p:attrNameLst>
                                          <p:attrName>style.visibility</p:attrName>
                                        </p:attrNameLst>
                                      </p:cBhvr>
                                      <p:to>
                                        <p:strVal val="visible"/>
                                      </p:to>
                                    </p:set>
                                    <p:animEffect transition="in" filter="wipe(right)">
                                      <p:cBhvr>
                                        <p:cTn id="13" dur="300"/>
                                        <p:tgtEl>
                                          <p:spTgt spid="27">
                                            <p:graphicEl>
                                              <a:chart seriesIdx="0" categoryIdx="1" bldStep="ptInCategory"/>
                                            </p:graphicEl>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300" fill="hold"/>
                                        <p:tgtEl>
                                          <p:spTgt spid="28"/>
                                        </p:tgtEl>
                                        <p:attrNameLst>
                                          <p:attrName>ppt_w</p:attrName>
                                        </p:attrNameLst>
                                      </p:cBhvr>
                                      <p:tavLst>
                                        <p:tav tm="0">
                                          <p:val>
                                            <p:fltVal val="0"/>
                                          </p:val>
                                        </p:tav>
                                        <p:tav tm="100000">
                                          <p:val>
                                            <p:strVal val="#ppt_w"/>
                                          </p:val>
                                        </p:tav>
                                      </p:tavLst>
                                    </p:anim>
                                    <p:anim calcmode="lin" valueType="num">
                                      <p:cBhvr>
                                        <p:cTn id="17" dur="300" fill="hold"/>
                                        <p:tgtEl>
                                          <p:spTgt spid="28"/>
                                        </p:tgtEl>
                                        <p:attrNameLst>
                                          <p:attrName>ppt_h</p:attrName>
                                        </p:attrNameLst>
                                      </p:cBhvr>
                                      <p:tavLst>
                                        <p:tav tm="0">
                                          <p:val>
                                            <p:fltVal val="0"/>
                                          </p:val>
                                        </p:tav>
                                        <p:tav tm="100000">
                                          <p:val>
                                            <p:strVal val="#ppt_h"/>
                                          </p:val>
                                        </p:tav>
                                      </p:tavLst>
                                    </p:anim>
                                    <p:animEffect transition="in" filter="fade">
                                      <p:cBhvr>
                                        <p:cTn id="18" dur="300"/>
                                        <p:tgtEl>
                                          <p:spTgt spid="2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300" fill="hold"/>
                                        <p:tgtEl>
                                          <p:spTgt spid="30"/>
                                        </p:tgtEl>
                                        <p:attrNameLst>
                                          <p:attrName>ppt_w</p:attrName>
                                        </p:attrNameLst>
                                      </p:cBhvr>
                                      <p:tavLst>
                                        <p:tav tm="0">
                                          <p:val>
                                            <p:fltVal val="0"/>
                                          </p:val>
                                        </p:tav>
                                        <p:tav tm="100000">
                                          <p:val>
                                            <p:strVal val="#ppt_w"/>
                                          </p:val>
                                        </p:tav>
                                      </p:tavLst>
                                    </p:anim>
                                    <p:anim calcmode="lin" valueType="num">
                                      <p:cBhvr>
                                        <p:cTn id="22" dur="300" fill="hold"/>
                                        <p:tgtEl>
                                          <p:spTgt spid="30"/>
                                        </p:tgtEl>
                                        <p:attrNameLst>
                                          <p:attrName>ppt_h</p:attrName>
                                        </p:attrNameLst>
                                      </p:cBhvr>
                                      <p:tavLst>
                                        <p:tav tm="0">
                                          <p:val>
                                            <p:fltVal val="0"/>
                                          </p:val>
                                        </p:tav>
                                        <p:tav tm="100000">
                                          <p:val>
                                            <p:strVal val="#ppt_h"/>
                                          </p:val>
                                        </p:tav>
                                      </p:tavLst>
                                    </p:anim>
                                    <p:animEffect transition="in" filter="fade">
                                      <p:cBhvr>
                                        <p:cTn id="23" dur="300"/>
                                        <p:tgtEl>
                                          <p:spTgt spid="30"/>
                                        </p:tgtEl>
                                      </p:cBhvr>
                                    </p:animEffect>
                                  </p:childTnLst>
                                </p:cTn>
                              </p:par>
                            </p:childTnLst>
                          </p:cTn>
                        </p:par>
                        <p:par>
                          <p:cTn id="24" fill="hold">
                            <p:stCondLst>
                              <p:cond delay="300"/>
                            </p:stCondLst>
                            <p:childTnLst>
                              <p:par>
                                <p:cTn id="25" presetID="22" presetClass="entr" presetSubtype="1"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300"/>
                                        <p:tgtEl>
                                          <p:spTgt spid="29"/>
                                        </p:tgtEl>
                                      </p:cBhvr>
                                    </p:animEffect>
                                  </p:childTnLst>
                                </p:cTn>
                              </p:par>
                              <p:par>
                                <p:cTn id="28" presetID="16" presetClass="entr" presetSubtype="42"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barn(outHorizontal)">
                                      <p:cBhvr>
                                        <p:cTn id="30" dur="300"/>
                                        <p:tgtEl>
                                          <p:spTgt spid="31"/>
                                        </p:tgtEl>
                                      </p:cBhvr>
                                    </p:animEffect>
                                  </p:childTnLst>
                                </p:cTn>
                              </p:par>
                            </p:childTnLst>
                          </p:cTn>
                        </p:par>
                        <p:par>
                          <p:cTn id="31" fill="hold">
                            <p:stCondLst>
                              <p:cond delay="600"/>
                            </p:stCondLst>
                            <p:childTnLst>
                              <p:par>
                                <p:cTn id="32" presetID="22" presetClass="entr" presetSubtype="1"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wipe(up)">
                                      <p:cBhvr>
                                        <p:cTn id="34" dur="300"/>
                                        <p:tgtEl>
                                          <p:spTgt spid="91"/>
                                        </p:tgtEl>
                                      </p:cBhvr>
                                    </p:animEffect>
                                  </p:childTnLst>
                                </p:cTn>
                              </p:par>
                              <p:par>
                                <p:cTn id="35" presetID="16" presetClass="entr" presetSubtype="42"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barn(outHorizontal)">
                                      <p:cBhvr>
                                        <p:cTn id="37" dur="300"/>
                                        <p:tgtEl>
                                          <p:spTgt spid="90"/>
                                        </p:tgtEl>
                                      </p:cBhvr>
                                    </p:animEffect>
                                  </p:childTnLst>
                                </p:cTn>
                              </p:par>
                              <p:par>
                                <p:cTn id="38" presetID="22" presetClass="entr" presetSubtype="1"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up)">
                                      <p:cBhvr>
                                        <p:cTn id="40" dur="300"/>
                                        <p:tgtEl>
                                          <p:spTgt spid="32"/>
                                        </p:tgtEl>
                                      </p:cBhvr>
                                    </p:animEffect>
                                  </p:childTnLst>
                                </p:cTn>
                              </p:par>
                            </p:childTnLst>
                          </p:cTn>
                        </p:par>
                        <p:par>
                          <p:cTn id="41" fill="hold">
                            <p:stCondLst>
                              <p:cond delay="900"/>
                            </p:stCondLst>
                            <p:childTnLst>
                              <p:par>
                                <p:cTn id="42" presetID="22" presetClass="entr" presetSubtype="8"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300"/>
                                        <p:tgtEl>
                                          <p:spTgt spid="35"/>
                                        </p:tgtEl>
                                      </p:cBhvr>
                                    </p:animEffect>
                                  </p:childTnLst>
                                </p:cTn>
                              </p:par>
                            </p:childTnLst>
                          </p:cTn>
                        </p:par>
                        <p:par>
                          <p:cTn id="45" fill="hold">
                            <p:stCondLst>
                              <p:cond delay="1200"/>
                            </p:stCondLst>
                            <p:childTnLst>
                              <p:par>
                                <p:cTn id="46" presetID="22" presetClass="entr" presetSubtype="8"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300"/>
                                        <p:tgtEl>
                                          <p:spTgt spid="3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03"/>
                                        </p:tgtEl>
                                        <p:attrNameLst>
                                          <p:attrName>style.visibility</p:attrName>
                                        </p:attrNameLst>
                                      </p:cBhvr>
                                      <p:to>
                                        <p:strVal val="visible"/>
                                      </p:to>
                                    </p:set>
                                    <p:anim calcmode="lin" valueType="num">
                                      <p:cBhvr>
                                        <p:cTn id="51" dur="300" fill="hold"/>
                                        <p:tgtEl>
                                          <p:spTgt spid="103"/>
                                        </p:tgtEl>
                                        <p:attrNameLst>
                                          <p:attrName>ppt_w</p:attrName>
                                        </p:attrNameLst>
                                      </p:cBhvr>
                                      <p:tavLst>
                                        <p:tav tm="0">
                                          <p:val>
                                            <p:fltVal val="0"/>
                                          </p:val>
                                        </p:tav>
                                        <p:tav tm="100000">
                                          <p:val>
                                            <p:strVal val="#ppt_w"/>
                                          </p:val>
                                        </p:tav>
                                      </p:tavLst>
                                    </p:anim>
                                    <p:anim calcmode="lin" valueType="num">
                                      <p:cBhvr>
                                        <p:cTn id="52" dur="300" fill="hold"/>
                                        <p:tgtEl>
                                          <p:spTgt spid="103"/>
                                        </p:tgtEl>
                                        <p:attrNameLst>
                                          <p:attrName>ppt_h</p:attrName>
                                        </p:attrNameLst>
                                      </p:cBhvr>
                                      <p:tavLst>
                                        <p:tav tm="0">
                                          <p:val>
                                            <p:fltVal val="0"/>
                                          </p:val>
                                        </p:tav>
                                        <p:tav tm="100000">
                                          <p:val>
                                            <p:strVal val="#ppt_h"/>
                                          </p:val>
                                        </p:tav>
                                      </p:tavLst>
                                    </p:anim>
                                    <p:animEffect transition="in" filter="fade">
                                      <p:cBhvr>
                                        <p:cTn id="53" dur="3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Chart bld="categoryEl"/>
        </p:bldSub>
      </p:bldGraphic>
      <p:bldP spid="28" grpId="0"/>
      <p:bldP spid="29" grpId="0"/>
      <p:bldP spid="30" grpId="0"/>
      <p:bldP spid="91" grpId="0"/>
      <p:bldP spid="10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3548291" cy="648000"/>
          </a:xfrm>
        </p:spPr>
        <p:txBody>
          <a:bodyPr/>
          <a:lstStyle/>
          <a:p>
            <a:r>
              <a:rPr lang="en-US" altLang="zh-CN" sz="2400" dirty="0"/>
              <a:t>OPS1.0 </a:t>
            </a:r>
            <a:r>
              <a:rPr lang="zh-CN" altLang="en-US" sz="2400" dirty="0"/>
              <a:t>成果 </a:t>
            </a:r>
            <a:r>
              <a:rPr lang="zh-CN" altLang="en-US" sz="1200" dirty="0"/>
              <a:t>总结</a:t>
            </a:r>
          </a:p>
        </p:txBody>
      </p:sp>
      <p:grpSp>
        <p:nvGrpSpPr>
          <p:cNvPr id="26" name="Group 4">
            <a:extLst>
              <a:ext uri="{FF2B5EF4-FFF2-40B4-BE49-F238E27FC236}">
                <a16:creationId xmlns:a16="http://schemas.microsoft.com/office/drawing/2014/main" id="{1B5D5C8B-82BA-4781-A986-E06E0A604DB5}"/>
              </a:ext>
            </a:extLst>
          </p:cNvPr>
          <p:cNvGrpSpPr>
            <a:grpSpLocks noChangeAspect="1"/>
          </p:cNvGrpSpPr>
          <p:nvPr/>
        </p:nvGrpSpPr>
        <p:grpSpPr bwMode="auto">
          <a:xfrm>
            <a:off x="2238375" y="1697946"/>
            <a:ext cx="6769100" cy="3922484"/>
            <a:chOff x="109" y="-2"/>
            <a:chExt cx="7462" cy="4324"/>
          </a:xfrm>
        </p:grpSpPr>
        <p:sp>
          <p:nvSpPr>
            <p:cNvPr id="36" name="Freeform 5">
              <a:extLst>
                <a:ext uri="{FF2B5EF4-FFF2-40B4-BE49-F238E27FC236}">
                  <a16:creationId xmlns:a16="http://schemas.microsoft.com/office/drawing/2014/main" id="{380F0099-64D5-4C92-8FAD-AAE1B4E6CA99}"/>
                </a:ext>
              </a:extLst>
            </p:cNvPr>
            <p:cNvSpPr>
              <a:spLocks noEditPoints="1"/>
            </p:cNvSpPr>
            <p:nvPr/>
          </p:nvSpPr>
          <p:spPr bwMode="auto">
            <a:xfrm>
              <a:off x="109" y="-2"/>
              <a:ext cx="4317" cy="4324"/>
            </a:xfrm>
            <a:custGeom>
              <a:avLst/>
              <a:gdLst>
                <a:gd name="T0" fmla="*/ 942 w 1885"/>
                <a:gd name="T1" fmla="*/ 79 h 1886"/>
                <a:gd name="T2" fmla="*/ 1553 w 1885"/>
                <a:gd name="T3" fmla="*/ 332 h 1886"/>
                <a:gd name="T4" fmla="*/ 1806 w 1885"/>
                <a:gd name="T5" fmla="*/ 943 h 1886"/>
                <a:gd name="T6" fmla="*/ 1553 w 1885"/>
                <a:gd name="T7" fmla="*/ 1554 h 1886"/>
                <a:gd name="T8" fmla="*/ 942 w 1885"/>
                <a:gd name="T9" fmla="*/ 1807 h 1886"/>
                <a:gd name="T10" fmla="*/ 331 w 1885"/>
                <a:gd name="T11" fmla="*/ 1554 h 1886"/>
                <a:gd name="T12" fmla="*/ 78 w 1885"/>
                <a:gd name="T13" fmla="*/ 943 h 1886"/>
                <a:gd name="T14" fmla="*/ 331 w 1885"/>
                <a:gd name="T15" fmla="*/ 332 h 1886"/>
                <a:gd name="T16" fmla="*/ 942 w 1885"/>
                <a:gd name="T17" fmla="*/ 79 h 1886"/>
                <a:gd name="T18" fmla="*/ 942 w 1885"/>
                <a:gd name="T19" fmla="*/ 0 h 1886"/>
                <a:gd name="T20" fmla="*/ 0 w 1885"/>
                <a:gd name="T21" fmla="*/ 943 h 1886"/>
                <a:gd name="T22" fmla="*/ 942 w 1885"/>
                <a:gd name="T23" fmla="*/ 1886 h 1886"/>
                <a:gd name="T24" fmla="*/ 1885 w 1885"/>
                <a:gd name="T25" fmla="*/ 943 h 1886"/>
                <a:gd name="T26" fmla="*/ 942 w 1885"/>
                <a:gd name="T27" fmla="*/ 0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5" h="1886">
                  <a:moveTo>
                    <a:pt x="942" y="79"/>
                  </a:moveTo>
                  <a:cubicBezTo>
                    <a:pt x="1173" y="79"/>
                    <a:pt x="1390" y="169"/>
                    <a:pt x="1553" y="332"/>
                  </a:cubicBezTo>
                  <a:cubicBezTo>
                    <a:pt x="1716" y="495"/>
                    <a:pt x="1806" y="712"/>
                    <a:pt x="1806" y="943"/>
                  </a:cubicBezTo>
                  <a:cubicBezTo>
                    <a:pt x="1806" y="1174"/>
                    <a:pt x="1716" y="1391"/>
                    <a:pt x="1553" y="1554"/>
                  </a:cubicBezTo>
                  <a:cubicBezTo>
                    <a:pt x="1390" y="1717"/>
                    <a:pt x="1173" y="1807"/>
                    <a:pt x="942" y="1807"/>
                  </a:cubicBezTo>
                  <a:cubicBezTo>
                    <a:pt x="711" y="1807"/>
                    <a:pt x="494" y="1717"/>
                    <a:pt x="331" y="1554"/>
                  </a:cubicBezTo>
                  <a:cubicBezTo>
                    <a:pt x="168" y="1391"/>
                    <a:pt x="78" y="1174"/>
                    <a:pt x="78" y="943"/>
                  </a:cubicBezTo>
                  <a:cubicBezTo>
                    <a:pt x="78" y="712"/>
                    <a:pt x="168" y="495"/>
                    <a:pt x="331" y="332"/>
                  </a:cubicBezTo>
                  <a:cubicBezTo>
                    <a:pt x="494" y="169"/>
                    <a:pt x="711" y="79"/>
                    <a:pt x="942" y="79"/>
                  </a:cubicBezTo>
                  <a:close/>
                  <a:moveTo>
                    <a:pt x="942" y="0"/>
                  </a:moveTo>
                  <a:cubicBezTo>
                    <a:pt x="422" y="0"/>
                    <a:pt x="0" y="422"/>
                    <a:pt x="0" y="943"/>
                  </a:cubicBezTo>
                  <a:cubicBezTo>
                    <a:pt x="0" y="1464"/>
                    <a:pt x="422" y="1886"/>
                    <a:pt x="942" y="1886"/>
                  </a:cubicBezTo>
                  <a:cubicBezTo>
                    <a:pt x="1463" y="1886"/>
                    <a:pt x="1885" y="1464"/>
                    <a:pt x="1885" y="943"/>
                  </a:cubicBezTo>
                  <a:cubicBezTo>
                    <a:pt x="1885" y="422"/>
                    <a:pt x="1463" y="0"/>
                    <a:pt x="942" y="0"/>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42" name="Freeform 6">
              <a:extLst>
                <a:ext uri="{FF2B5EF4-FFF2-40B4-BE49-F238E27FC236}">
                  <a16:creationId xmlns:a16="http://schemas.microsoft.com/office/drawing/2014/main" id="{60A38CCB-C99E-4C11-AC58-E9EDE32E766E}"/>
                </a:ext>
              </a:extLst>
            </p:cNvPr>
            <p:cNvSpPr/>
            <p:nvPr/>
          </p:nvSpPr>
          <p:spPr bwMode="auto">
            <a:xfrm>
              <a:off x="3666" y="514"/>
              <a:ext cx="3905" cy="740"/>
            </a:xfrm>
            <a:custGeom>
              <a:avLst/>
              <a:gdLst>
                <a:gd name="T0" fmla="*/ 245 w 1705"/>
                <a:gd name="T1" fmla="*/ 323 h 323"/>
                <a:gd name="T2" fmla="*/ 1597 w 1705"/>
                <a:gd name="T3" fmla="*/ 323 h 323"/>
                <a:gd name="T4" fmla="*/ 1646 w 1705"/>
                <a:gd name="T5" fmla="*/ 274 h 323"/>
                <a:gd name="T6" fmla="*/ 1646 w 1705"/>
                <a:gd name="T7" fmla="*/ 221 h 323"/>
                <a:gd name="T8" fmla="*/ 1705 w 1705"/>
                <a:gd name="T9" fmla="*/ 162 h 323"/>
                <a:gd name="T10" fmla="*/ 1646 w 1705"/>
                <a:gd name="T11" fmla="*/ 102 h 323"/>
                <a:gd name="T12" fmla="*/ 1646 w 1705"/>
                <a:gd name="T13" fmla="*/ 49 h 323"/>
                <a:gd name="T14" fmla="*/ 1597 w 1705"/>
                <a:gd name="T15" fmla="*/ 0 h 323"/>
                <a:gd name="T16" fmla="*/ 0 w 1705"/>
                <a:gd name="T17" fmla="*/ 0 h 323"/>
                <a:gd name="T18" fmla="*/ 245 w 1705"/>
                <a:gd name="T19"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5" h="323">
                  <a:moveTo>
                    <a:pt x="245" y="323"/>
                  </a:moveTo>
                  <a:cubicBezTo>
                    <a:pt x="1597" y="323"/>
                    <a:pt x="1597" y="323"/>
                    <a:pt x="1597" y="323"/>
                  </a:cubicBezTo>
                  <a:cubicBezTo>
                    <a:pt x="1624" y="323"/>
                    <a:pt x="1646" y="301"/>
                    <a:pt x="1646" y="274"/>
                  </a:cubicBezTo>
                  <a:cubicBezTo>
                    <a:pt x="1646" y="221"/>
                    <a:pt x="1646" y="221"/>
                    <a:pt x="1646" y="221"/>
                  </a:cubicBezTo>
                  <a:cubicBezTo>
                    <a:pt x="1705" y="162"/>
                    <a:pt x="1705" y="162"/>
                    <a:pt x="1705" y="162"/>
                  </a:cubicBezTo>
                  <a:cubicBezTo>
                    <a:pt x="1646" y="102"/>
                    <a:pt x="1646" y="102"/>
                    <a:pt x="1646" y="102"/>
                  </a:cubicBezTo>
                  <a:cubicBezTo>
                    <a:pt x="1646" y="49"/>
                    <a:pt x="1646" y="49"/>
                    <a:pt x="1646" y="49"/>
                  </a:cubicBezTo>
                  <a:cubicBezTo>
                    <a:pt x="1646" y="22"/>
                    <a:pt x="1624" y="0"/>
                    <a:pt x="1597" y="0"/>
                  </a:cubicBezTo>
                  <a:cubicBezTo>
                    <a:pt x="0" y="0"/>
                    <a:pt x="0" y="0"/>
                    <a:pt x="0" y="0"/>
                  </a:cubicBezTo>
                  <a:cubicBezTo>
                    <a:pt x="104" y="88"/>
                    <a:pt x="188" y="198"/>
                    <a:pt x="245" y="323"/>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7">
              <a:extLst>
                <a:ext uri="{FF2B5EF4-FFF2-40B4-BE49-F238E27FC236}">
                  <a16:creationId xmlns:a16="http://schemas.microsoft.com/office/drawing/2014/main" id="{A2B4993B-38F1-4A01-BEC6-8C73174E8AC5}"/>
                </a:ext>
              </a:extLst>
            </p:cNvPr>
            <p:cNvSpPr/>
            <p:nvPr/>
          </p:nvSpPr>
          <p:spPr bwMode="auto">
            <a:xfrm>
              <a:off x="4275" y="1364"/>
              <a:ext cx="3296" cy="741"/>
            </a:xfrm>
            <a:custGeom>
              <a:avLst/>
              <a:gdLst>
                <a:gd name="T0" fmla="*/ 1380 w 1439"/>
                <a:gd name="T1" fmla="*/ 274 h 323"/>
                <a:gd name="T2" fmla="*/ 1380 w 1439"/>
                <a:gd name="T3" fmla="*/ 221 h 323"/>
                <a:gd name="T4" fmla="*/ 1439 w 1439"/>
                <a:gd name="T5" fmla="*/ 162 h 323"/>
                <a:gd name="T6" fmla="*/ 1380 w 1439"/>
                <a:gd name="T7" fmla="*/ 102 h 323"/>
                <a:gd name="T8" fmla="*/ 1380 w 1439"/>
                <a:gd name="T9" fmla="*/ 49 h 323"/>
                <a:gd name="T10" fmla="*/ 1331 w 1439"/>
                <a:gd name="T11" fmla="*/ 0 h 323"/>
                <a:gd name="T12" fmla="*/ 0 w 1439"/>
                <a:gd name="T13" fmla="*/ 0 h 323"/>
                <a:gd name="T14" fmla="*/ 65 w 1439"/>
                <a:gd name="T15" fmla="*/ 323 h 323"/>
                <a:gd name="T16" fmla="*/ 1331 w 1439"/>
                <a:gd name="T17" fmla="*/ 323 h 323"/>
                <a:gd name="T18" fmla="*/ 1380 w 1439"/>
                <a:gd name="T19" fmla="*/ 27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323">
                  <a:moveTo>
                    <a:pt x="1380" y="274"/>
                  </a:moveTo>
                  <a:cubicBezTo>
                    <a:pt x="1380" y="221"/>
                    <a:pt x="1380" y="221"/>
                    <a:pt x="1380" y="221"/>
                  </a:cubicBezTo>
                  <a:cubicBezTo>
                    <a:pt x="1439" y="162"/>
                    <a:pt x="1439" y="162"/>
                    <a:pt x="1439" y="162"/>
                  </a:cubicBezTo>
                  <a:cubicBezTo>
                    <a:pt x="1380" y="102"/>
                    <a:pt x="1380" y="102"/>
                    <a:pt x="1380" y="102"/>
                  </a:cubicBezTo>
                  <a:cubicBezTo>
                    <a:pt x="1380" y="49"/>
                    <a:pt x="1380" y="49"/>
                    <a:pt x="1380" y="49"/>
                  </a:cubicBezTo>
                  <a:cubicBezTo>
                    <a:pt x="1380" y="22"/>
                    <a:pt x="1358" y="0"/>
                    <a:pt x="1331" y="0"/>
                  </a:cubicBezTo>
                  <a:cubicBezTo>
                    <a:pt x="0" y="0"/>
                    <a:pt x="0" y="0"/>
                    <a:pt x="0" y="0"/>
                  </a:cubicBezTo>
                  <a:cubicBezTo>
                    <a:pt x="40" y="100"/>
                    <a:pt x="63" y="209"/>
                    <a:pt x="65" y="323"/>
                  </a:cubicBezTo>
                  <a:cubicBezTo>
                    <a:pt x="1331" y="323"/>
                    <a:pt x="1331" y="323"/>
                    <a:pt x="1331" y="323"/>
                  </a:cubicBezTo>
                  <a:cubicBezTo>
                    <a:pt x="1358" y="323"/>
                    <a:pt x="1380" y="301"/>
                    <a:pt x="1380" y="2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8">
              <a:extLst>
                <a:ext uri="{FF2B5EF4-FFF2-40B4-BE49-F238E27FC236}">
                  <a16:creationId xmlns:a16="http://schemas.microsoft.com/office/drawing/2014/main" id="{E1B8CE15-F6ED-4D38-BE31-4421DDCCF229}"/>
                </a:ext>
              </a:extLst>
            </p:cNvPr>
            <p:cNvSpPr/>
            <p:nvPr/>
          </p:nvSpPr>
          <p:spPr bwMode="auto">
            <a:xfrm>
              <a:off x="4275" y="2215"/>
              <a:ext cx="3296" cy="741"/>
            </a:xfrm>
            <a:custGeom>
              <a:avLst/>
              <a:gdLst>
                <a:gd name="T0" fmla="*/ 1331 w 1439"/>
                <a:gd name="T1" fmla="*/ 323 h 323"/>
                <a:gd name="T2" fmla="*/ 1380 w 1439"/>
                <a:gd name="T3" fmla="*/ 274 h 323"/>
                <a:gd name="T4" fmla="*/ 1380 w 1439"/>
                <a:gd name="T5" fmla="*/ 221 h 323"/>
                <a:gd name="T6" fmla="*/ 1439 w 1439"/>
                <a:gd name="T7" fmla="*/ 161 h 323"/>
                <a:gd name="T8" fmla="*/ 1380 w 1439"/>
                <a:gd name="T9" fmla="*/ 102 h 323"/>
                <a:gd name="T10" fmla="*/ 1380 w 1439"/>
                <a:gd name="T11" fmla="*/ 49 h 323"/>
                <a:gd name="T12" fmla="*/ 1331 w 1439"/>
                <a:gd name="T13" fmla="*/ 0 h 323"/>
                <a:gd name="T14" fmla="*/ 65 w 1439"/>
                <a:gd name="T15" fmla="*/ 0 h 323"/>
                <a:gd name="T16" fmla="*/ 0 w 1439"/>
                <a:gd name="T17" fmla="*/ 323 h 323"/>
                <a:gd name="T18" fmla="*/ 1331 w 1439"/>
                <a:gd name="T19"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323">
                  <a:moveTo>
                    <a:pt x="1331" y="323"/>
                  </a:moveTo>
                  <a:cubicBezTo>
                    <a:pt x="1358" y="323"/>
                    <a:pt x="1380" y="301"/>
                    <a:pt x="1380" y="274"/>
                  </a:cubicBezTo>
                  <a:cubicBezTo>
                    <a:pt x="1380" y="221"/>
                    <a:pt x="1380" y="221"/>
                    <a:pt x="1380" y="221"/>
                  </a:cubicBezTo>
                  <a:cubicBezTo>
                    <a:pt x="1439" y="161"/>
                    <a:pt x="1439" y="161"/>
                    <a:pt x="1439" y="161"/>
                  </a:cubicBezTo>
                  <a:cubicBezTo>
                    <a:pt x="1380" y="102"/>
                    <a:pt x="1380" y="102"/>
                    <a:pt x="1380" y="102"/>
                  </a:cubicBezTo>
                  <a:cubicBezTo>
                    <a:pt x="1380" y="49"/>
                    <a:pt x="1380" y="49"/>
                    <a:pt x="1380" y="49"/>
                  </a:cubicBezTo>
                  <a:cubicBezTo>
                    <a:pt x="1380" y="22"/>
                    <a:pt x="1358" y="0"/>
                    <a:pt x="1331" y="0"/>
                  </a:cubicBezTo>
                  <a:cubicBezTo>
                    <a:pt x="65" y="0"/>
                    <a:pt x="65" y="0"/>
                    <a:pt x="65" y="0"/>
                  </a:cubicBezTo>
                  <a:cubicBezTo>
                    <a:pt x="63" y="114"/>
                    <a:pt x="40" y="222"/>
                    <a:pt x="0" y="323"/>
                  </a:cubicBezTo>
                  <a:lnTo>
                    <a:pt x="1331" y="323"/>
                  </a:ln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9">
              <a:extLst>
                <a:ext uri="{FF2B5EF4-FFF2-40B4-BE49-F238E27FC236}">
                  <a16:creationId xmlns:a16="http://schemas.microsoft.com/office/drawing/2014/main" id="{32543C0C-876A-49C1-B40E-BC015E1773CF}"/>
                </a:ext>
              </a:extLst>
            </p:cNvPr>
            <p:cNvSpPr/>
            <p:nvPr/>
          </p:nvSpPr>
          <p:spPr bwMode="auto">
            <a:xfrm>
              <a:off x="3666" y="3066"/>
              <a:ext cx="3905" cy="740"/>
            </a:xfrm>
            <a:custGeom>
              <a:avLst/>
              <a:gdLst>
                <a:gd name="T0" fmla="*/ 0 w 1705"/>
                <a:gd name="T1" fmla="*/ 323 h 323"/>
                <a:gd name="T2" fmla="*/ 1597 w 1705"/>
                <a:gd name="T3" fmla="*/ 323 h 323"/>
                <a:gd name="T4" fmla="*/ 1646 w 1705"/>
                <a:gd name="T5" fmla="*/ 274 h 323"/>
                <a:gd name="T6" fmla="*/ 1646 w 1705"/>
                <a:gd name="T7" fmla="*/ 221 h 323"/>
                <a:gd name="T8" fmla="*/ 1705 w 1705"/>
                <a:gd name="T9" fmla="*/ 161 h 323"/>
                <a:gd name="T10" fmla="*/ 1646 w 1705"/>
                <a:gd name="T11" fmla="*/ 102 h 323"/>
                <a:gd name="T12" fmla="*/ 1646 w 1705"/>
                <a:gd name="T13" fmla="*/ 49 h 323"/>
                <a:gd name="T14" fmla="*/ 1597 w 1705"/>
                <a:gd name="T15" fmla="*/ 0 h 323"/>
                <a:gd name="T16" fmla="*/ 245 w 1705"/>
                <a:gd name="T17" fmla="*/ 0 h 323"/>
                <a:gd name="T18" fmla="*/ 0 w 1705"/>
                <a:gd name="T19"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5" h="323">
                  <a:moveTo>
                    <a:pt x="0" y="323"/>
                  </a:moveTo>
                  <a:cubicBezTo>
                    <a:pt x="1597" y="323"/>
                    <a:pt x="1597" y="323"/>
                    <a:pt x="1597" y="323"/>
                  </a:cubicBezTo>
                  <a:cubicBezTo>
                    <a:pt x="1624" y="323"/>
                    <a:pt x="1646" y="301"/>
                    <a:pt x="1646" y="274"/>
                  </a:cubicBezTo>
                  <a:cubicBezTo>
                    <a:pt x="1646" y="221"/>
                    <a:pt x="1646" y="221"/>
                    <a:pt x="1646" y="221"/>
                  </a:cubicBezTo>
                  <a:cubicBezTo>
                    <a:pt x="1705" y="161"/>
                    <a:pt x="1705" y="161"/>
                    <a:pt x="1705" y="161"/>
                  </a:cubicBezTo>
                  <a:cubicBezTo>
                    <a:pt x="1646" y="102"/>
                    <a:pt x="1646" y="102"/>
                    <a:pt x="1646" y="102"/>
                  </a:cubicBezTo>
                  <a:cubicBezTo>
                    <a:pt x="1646" y="49"/>
                    <a:pt x="1646" y="49"/>
                    <a:pt x="1646" y="49"/>
                  </a:cubicBezTo>
                  <a:cubicBezTo>
                    <a:pt x="1646" y="22"/>
                    <a:pt x="1624" y="0"/>
                    <a:pt x="1597" y="0"/>
                  </a:cubicBezTo>
                  <a:cubicBezTo>
                    <a:pt x="245" y="0"/>
                    <a:pt x="245" y="0"/>
                    <a:pt x="245" y="0"/>
                  </a:cubicBezTo>
                  <a:cubicBezTo>
                    <a:pt x="188" y="125"/>
                    <a:pt x="104" y="235"/>
                    <a:pt x="0" y="32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10">
              <a:extLst>
                <a:ext uri="{FF2B5EF4-FFF2-40B4-BE49-F238E27FC236}">
                  <a16:creationId xmlns:a16="http://schemas.microsoft.com/office/drawing/2014/main" id="{CB799D47-D0D4-46B6-9EED-156DB018CFE4}"/>
                </a:ext>
              </a:extLst>
            </p:cNvPr>
            <p:cNvSpPr>
              <a:spLocks noEditPoints="1"/>
            </p:cNvSpPr>
            <p:nvPr/>
          </p:nvSpPr>
          <p:spPr bwMode="auto">
            <a:xfrm>
              <a:off x="288" y="179"/>
              <a:ext cx="3957" cy="3962"/>
            </a:xfrm>
            <a:custGeom>
              <a:avLst/>
              <a:gdLst>
                <a:gd name="T0" fmla="*/ 864 w 1728"/>
                <a:gd name="T1" fmla="*/ 78 h 1728"/>
                <a:gd name="T2" fmla="*/ 1420 w 1728"/>
                <a:gd name="T3" fmla="*/ 309 h 1728"/>
                <a:gd name="T4" fmla="*/ 1650 w 1728"/>
                <a:gd name="T5" fmla="*/ 864 h 1728"/>
                <a:gd name="T6" fmla="*/ 1420 w 1728"/>
                <a:gd name="T7" fmla="*/ 1419 h 1728"/>
                <a:gd name="T8" fmla="*/ 864 w 1728"/>
                <a:gd name="T9" fmla="*/ 1649 h 1728"/>
                <a:gd name="T10" fmla="*/ 309 w 1728"/>
                <a:gd name="T11" fmla="*/ 1419 h 1728"/>
                <a:gd name="T12" fmla="*/ 79 w 1728"/>
                <a:gd name="T13" fmla="*/ 864 h 1728"/>
                <a:gd name="T14" fmla="*/ 309 w 1728"/>
                <a:gd name="T15" fmla="*/ 309 h 1728"/>
                <a:gd name="T16" fmla="*/ 864 w 1728"/>
                <a:gd name="T17" fmla="*/ 78 h 1728"/>
                <a:gd name="T18" fmla="*/ 864 w 1728"/>
                <a:gd name="T19" fmla="*/ 0 h 1728"/>
                <a:gd name="T20" fmla="*/ 0 w 1728"/>
                <a:gd name="T21" fmla="*/ 864 h 1728"/>
                <a:gd name="T22" fmla="*/ 864 w 1728"/>
                <a:gd name="T23" fmla="*/ 1728 h 1728"/>
                <a:gd name="T24" fmla="*/ 1728 w 1728"/>
                <a:gd name="T25" fmla="*/ 864 h 1728"/>
                <a:gd name="T26" fmla="*/ 864 w 1728"/>
                <a:gd name="T27"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8" h="1728">
                  <a:moveTo>
                    <a:pt x="864" y="78"/>
                  </a:moveTo>
                  <a:cubicBezTo>
                    <a:pt x="1074" y="78"/>
                    <a:pt x="1271" y="160"/>
                    <a:pt x="1420" y="309"/>
                  </a:cubicBezTo>
                  <a:cubicBezTo>
                    <a:pt x="1568" y="457"/>
                    <a:pt x="1650" y="654"/>
                    <a:pt x="1650" y="864"/>
                  </a:cubicBezTo>
                  <a:cubicBezTo>
                    <a:pt x="1650" y="1074"/>
                    <a:pt x="1568" y="1271"/>
                    <a:pt x="1420" y="1419"/>
                  </a:cubicBezTo>
                  <a:cubicBezTo>
                    <a:pt x="1271" y="1568"/>
                    <a:pt x="1074" y="1649"/>
                    <a:pt x="864" y="1649"/>
                  </a:cubicBezTo>
                  <a:cubicBezTo>
                    <a:pt x="654" y="1649"/>
                    <a:pt x="457" y="1568"/>
                    <a:pt x="309" y="1419"/>
                  </a:cubicBezTo>
                  <a:cubicBezTo>
                    <a:pt x="160" y="1271"/>
                    <a:pt x="79" y="1074"/>
                    <a:pt x="79" y="864"/>
                  </a:cubicBezTo>
                  <a:cubicBezTo>
                    <a:pt x="79" y="654"/>
                    <a:pt x="160" y="457"/>
                    <a:pt x="309" y="309"/>
                  </a:cubicBezTo>
                  <a:cubicBezTo>
                    <a:pt x="457" y="160"/>
                    <a:pt x="654" y="78"/>
                    <a:pt x="864" y="78"/>
                  </a:cubicBezTo>
                  <a:close/>
                  <a:moveTo>
                    <a:pt x="864" y="0"/>
                  </a:moveTo>
                  <a:cubicBezTo>
                    <a:pt x="387" y="0"/>
                    <a:pt x="0" y="387"/>
                    <a:pt x="0" y="864"/>
                  </a:cubicBezTo>
                  <a:cubicBezTo>
                    <a:pt x="0" y="1341"/>
                    <a:pt x="387" y="1728"/>
                    <a:pt x="864" y="1728"/>
                  </a:cubicBezTo>
                  <a:cubicBezTo>
                    <a:pt x="1341" y="1728"/>
                    <a:pt x="1728" y="1341"/>
                    <a:pt x="1728" y="864"/>
                  </a:cubicBezTo>
                  <a:cubicBezTo>
                    <a:pt x="1728" y="387"/>
                    <a:pt x="1341" y="0"/>
                    <a:pt x="864" y="0"/>
                  </a:cubicBez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11">
              <a:extLst>
                <a:ext uri="{FF2B5EF4-FFF2-40B4-BE49-F238E27FC236}">
                  <a16:creationId xmlns:a16="http://schemas.microsoft.com/office/drawing/2014/main" id="{E4D746AA-F836-48AE-B882-D72E18193FC6}"/>
                </a:ext>
              </a:extLst>
            </p:cNvPr>
            <p:cNvSpPr/>
            <p:nvPr/>
          </p:nvSpPr>
          <p:spPr bwMode="auto">
            <a:xfrm>
              <a:off x="2949" y="768"/>
              <a:ext cx="186" cy="248"/>
            </a:xfrm>
            <a:custGeom>
              <a:avLst/>
              <a:gdLst>
                <a:gd name="T0" fmla="*/ 81 w 81"/>
                <a:gd name="T1" fmla="*/ 85 h 108"/>
                <a:gd name="T2" fmla="*/ 81 w 81"/>
                <a:gd name="T3" fmla="*/ 108 h 108"/>
                <a:gd name="T4" fmla="*/ 4 w 81"/>
                <a:gd name="T5" fmla="*/ 108 h 108"/>
                <a:gd name="T6" fmla="*/ 4 w 81"/>
                <a:gd name="T7" fmla="*/ 85 h 108"/>
                <a:gd name="T8" fmla="*/ 31 w 81"/>
                <a:gd name="T9" fmla="*/ 85 h 108"/>
                <a:gd name="T10" fmla="*/ 31 w 81"/>
                <a:gd name="T11" fmla="*/ 27 h 108"/>
                <a:gd name="T12" fmla="*/ 26 w 81"/>
                <a:gd name="T13" fmla="*/ 32 h 108"/>
                <a:gd name="T14" fmla="*/ 18 w 81"/>
                <a:gd name="T15" fmla="*/ 36 h 108"/>
                <a:gd name="T16" fmla="*/ 9 w 81"/>
                <a:gd name="T17" fmla="*/ 40 h 108"/>
                <a:gd name="T18" fmla="*/ 0 w 81"/>
                <a:gd name="T19" fmla="*/ 41 h 108"/>
                <a:gd name="T20" fmla="*/ 0 w 81"/>
                <a:gd name="T21" fmla="*/ 18 h 108"/>
                <a:gd name="T22" fmla="*/ 9 w 81"/>
                <a:gd name="T23" fmla="*/ 15 h 108"/>
                <a:gd name="T24" fmla="*/ 18 w 81"/>
                <a:gd name="T25" fmla="*/ 10 h 108"/>
                <a:gd name="T26" fmla="*/ 27 w 81"/>
                <a:gd name="T27" fmla="*/ 4 h 108"/>
                <a:gd name="T28" fmla="*/ 31 w 81"/>
                <a:gd name="T29" fmla="*/ 0 h 108"/>
                <a:gd name="T30" fmla="*/ 57 w 81"/>
                <a:gd name="T31" fmla="*/ 0 h 108"/>
                <a:gd name="T32" fmla="*/ 57 w 81"/>
                <a:gd name="T33" fmla="*/ 85 h 108"/>
                <a:gd name="T34" fmla="*/ 81 w 81"/>
                <a:gd name="T35"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8">
                  <a:moveTo>
                    <a:pt x="81" y="85"/>
                  </a:moveTo>
                  <a:cubicBezTo>
                    <a:pt x="81" y="108"/>
                    <a:pt x="81" y="108"/>
                    <a:pt x="81" y="108"/>
                  </a:cubicBezTo>
                  <a:cubicBezTo>
                    <a:pt x="4" y="108"/>
                    <a:pt x="4" y="108"/>
                    <a:pt x="4" y="108"/>
                  </a:cubicBezTo>
                  <a:cubicBezTo>
                    <a:pt x="4" y="85"/>
                    <a:pt x="4" y="85"/>
                    <a:pt x="4" y="85"/>
                  </a:cubicBezTo>
                  <a:cubicBezTo>
                    <a:pt x="31" y="85"/>
                    <a:pt x="31" y="85"/>
                    <a:pt x="31" y="85"/>
                  </a:cubicBezTo>
                  <a:cubicBezTo>
                    <a:pt x="31" y="27"/>
                    <a:pt x="31" y="27"/>
                    <a:pt x="31" y="27"/>
                  </a:cubicBezTo>
                  <a:cubicBezTo>
                    <a:pt x="30" y="29"/>
                    <a:pt x="28" y="30"/>
                    <a:pt x="26" y="32"/>
                  </a:cubicBezTo>
                  <a:cubicBezTo>
                    <a:pt x="23" y="34"/>
                    <a:pt x="21" y="35"/>
                    <a:pt x="18" y="36"/>
                  </a:cubicBezTo>
                  <a:cubicBezTo>
                    <a:pt x="15" y="38"/>
                    <a:pt x="12" y="39"/>
                    <a:pt x="9" y="40"/>
                  </a:cubicBezTo>
                  <a:cubicBezTo>
                    <a:pt x="6" y="41"/>
                    <a:pt x="3" y="41"/>
                    <a:pt x="0" y="41"/>
                  </a:cubicBezTo>
                  <a:cubicBezTo>
                    <a:pt x="0" y="18"/>
                    <a:pt x="0" y="18"/>
                    <a:pt x="0" y="18"/>
                  </a:cubicBezTo>
                  <a:cubicBezTo>
                    <a:pt x="3" y="18"/>
                    <a:pt x="5" y="17"/>
                    <a:pt x="9" y="15"/>
                  </a:cubicBezTo>
                  <a:cubicBezTo>
                    <a:pt x="12" y="14"/>
                    <a:pt x="15" y="12"/>
                    <a:pt x="18" y="10"/>
                  </a:cubicBezTo>
                  <a:cubicBezTo>
                    <a:pt x="22" y="8"/>
                    <a:pt x="24" y="6"/>
                    <a:pt x="27" y="4"/>
                  </a:cubicBezTo>
                  <a:cubicBezTo>
                    <a:pt x="29" y="2"/>
                    <a:pt x="30" y="1"/>
                    <a:pt x="31" y="0"/>
                  </a:cubicBezTo>
                  <a:cubicBezTo>
                    <a:pt x="57" y="0"/>
                    <a:pt x="57" y="0"/>
                    <a:pt x="57" y="0"/>
                  </a:cubicBezTo>
                  <a:cubicBezTo>
                    <a:pt x="57" y="85"/>
                    <a:pt x="57" y="85"/>
                    <a:pt x="57" y="85"/>
                  </a:cubicBezTo>
                  <a:lnTo>
                    <a:pt x="81" y="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12">
              <a:extLst>
                <a:ext uri="{FF2B5EF4-FFF2-40B4-BE49-F238E27FC236}">
                  <a16:creationId xmlns:a16="http://schemas.microsoft.com/office/drawing/2014/main" id="{15E5EA51-E5F9-41EA-932B-B8699F58ECAD}"/>
                </a:ext>
              </a:extLst>
            </p:cNvPr>
            <p:cNvSpPr/>
            <p:nvPr/>
          </p:nvSpPr>
          <p:spPr bwMode="auto">
            <a:xfrm>
              <a:off x="3480" y="1321"/>
              <a:ext cx="211" cy="252"/>
            </a:xfrm>
            <a:custGeom>
              <a:avLst/>
              <a:gdLst>
                <a:gd name="T0" fmla="*/ 0 w 92"/>
                <a:gd name="T1" fmla="*/ 110 h 110"/>
                <a:gd name="T2" fmla="*/ 2 w 92"/>
                <a:gd name="T3" fmla="*/ 95 h 110"/>
                <a:gd name="T4" fmla="*/ 6 w 92"/>
                <a:gd name="T5" fmla="*/ 82 h 110"/>
                <a:gd name="T6" fmla="*/ 15 w 92"/>
                <a:gd name="T7" fmla="*/ 71 h 110"/>
                <a:gd name="T8" fmla="*/ 30 w 92"/>
                <a:gd name="T9" fmla="*/ 61 h 110"/>
                <a:gd name="T10" fmla="*/ 44 w 92"/>
                <a:gd name="T11" fmla="*/ 54 h 110"/>
                <a:gd name="T12" fmla="*/ 54 w 92"/>
                <a:gd name="T13" fmla="*/ 48 h 110"/>
                <a:gd name="T14" fmla="*/ 60 w 92"/>
                <a:gd name="T15" fmla="*/ 43 h 110"/>
                <a:gd name="T16" fmla="*/ 62 w 92"/>
                <a:gd name="T17" fmla="*/ 36 h 110"/>
                <a:gd name="T18" fmla="*/ 57 w 92"/>
                <a:gd name="T19" fmla="*/ 26 h 110"/>
                <a:gd name="T20" fmla="*/ 44 w 92"/>
                <a:gd name="T21" fmla="*/ 22 h 110"/>
                <a:gd name="T22" fmla="*/ 36 w 92"/>
                <a:gd name="T23" fmla="*/ 24 h 110"/>
                <a:gd name="T24" fmla="*/ 29 w 92"/>
                <a:gd name="T25" fmla="*/ 27 h 110"/>
                <a:gd name="T26" fmla="*/ 23 w 92"/>
                <a:gd name="T27" fmla="*/ 32 h 110"/>
                <a:gd name="T28" fmla="*/ 18 w 92"/>
                <a:gd name="T29" fmla="*/ 37 h 110"/>
                <a:gd name="T30" fmla="*/ 1 w 92"/>
                <a:gd name="T31" fmla="*/ 18 h 110"/>
                <a:gd name="T32" fmla="*/ 8 w 92"/>
                <a:gd name="T33" fmla="*/ 12 h 110"/>
                <a:gd name="T34" fmla="*/ 19 w 92"/>
                <a:gd name="T35" fmla="*/ 7 h 110"/>
                <a:gd name="T36" fmla="*/ 33 w 92"/>
                <a:gd name="T37" fmla="*/ 2 h 110"/>
                <a:gd name="T38" fmla="*/ 49 w 92"/>
                <a:gd name="T39" fmla="*/ 0 h 110"/>
                <a:gd name="T40" fmla="*/ 66 w 92"/>
                <a:gd name="T41" fmla="*/ 3 h 110"/>
                <a:gd name="T42" fmla="*/ 79 w 92"/>
                <a:gd name="T43" fmla="*/ 9 h 110"/>
                <a:gd name="T44" fmla="*/ 87 w 92"/>
                <a:gd name="T45" fmla="*/ 19 h 110"/>
                <a:gd name="T46" fmla="*/ 90 w 92"/>
                <a:gd name="T47" fmla="*/ 32 h 110"/>
                <a:gd name="T48" fmla="*/ 87 w 92"/>
                <a:gd name="T49" fmla="*/ 44 h 110"/>
                <a:gd name="T50" fmla="*/ 81 w 92"/>
                <a:gd name="T51" fmla="*/ 53 h 110"/>
                <a:gd name="T52" fmla="*/ 73 w 92"/>
                <a:gd name="T53" fmla="*/ 60 h 110"/>
                <a:gd name="T54" fmla="*/ 64 w 92"/>
                <a:gd name="T55" fmla="*/ 65 h 110"/>
                <a:gd name="T56" fmla="*/ 56 w 92"/>
                <a:gd name="T57" fmla="*/ 70 h 110"/>
                <a:gd name="T58" fmla="*/ 48 w 92"/>
                <a:gd name="T59" fmla="*/ 75 h 110"/>
                <a:gd name="T60" fmla="*/ 40 w 92"/>
                <a:gd name="T61" fmla="*/ 81 h 110"/>
                <a:gd name="T62" fmla="*/ 34 w 92"/>
                <a:gd name="T63" fmla="*/ 87 h 110"/>
                <a:gd name="T64" fmla="*/ 92 w 92"/>
                <a:gd name="T65" fmla="*/ 87 h 110"/>
                <a:gd name="T66" fmla="*/ 92 w 92"/>
                <a:gd name="T67" fmla="*/ 110 h 110"/>
                <a:gd name="T68" fmla="*/ 0 w 92"/>
                <a:gd name="T6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10">
                  <a:moveTo>
                    <a:pt x="0" y="110"/>
                  </a:moveTo>
                  <a:cubicBezTo>
                    <a:pt x="0" y="105"/>
                    <a:pt x="1" y="99"/>
                    <a:pt x="2" y="95"/>
                  </a:cubicBezTo>
                  <a:cubicBezTo>
                    <a:pt x="3" y="90"/>
                    <a:pt x="4" y="86"/>
                    <a:pt x="6" y="82"/>
                  </a:cubicBezTo>
                  <a:cubicBezTo>
                    <a:pt x="9" y="78"/>
                    <a:pt x="12" y="74"/>
                    <a:pt x="15" y="71"/>
                  </a:cubicBezTo>
                  <a:cubicBezTo>
                    <a:pt x="19" y="68"/>
                    <a:pt x="24" y="64"/>
                    <a:pt x="30" y="61"/>
                  </a:cubicBezTo>
                  <a:cubicBezTo>
                    <a:pt x="35" y="58"/>
                    <a:pt x="40" y="56"/>
                    <a:pt x="44" y="54"/>
                  </a:cubicBezTo>
                  <a:cubicBezTo>
                    <a:pt x="48" y="52"/>
                    <a:pt x="51" y="50"/>
                    <a:pt x="54" y="48"/>
                  </a:cubicBezTo>
                  <a:cubicBezTo>
                    <a:pt x="56" y="46"/>
                    <a:pt x="58" y="44"/>
                    <a:pt x="60" y="43"/>
                  </a:cubicBezTo>
                  <a:cubicBezTo>
                    <a:pt x="61" y="41"/>
                    <a:pt x="62" y="39"/>
                    <a:pt x="62" y="36"/>
                  </a:cubicBezTo>
                  <a:cubicBezTo>
                    <a:pt x="62" y="32"/>
                    <a:pt x="60" y="29"/>
                    <a:pt x="57" y="26"/>
                  </a:cubicBezTo>
                  <a:cubicBezTo>
                    <a:pt x="54" y="24"/>
                    <a:pt x="50" y="22"/>
                    <a:pt x="44" y="22"/>
                  </a:cubicBezTo>
                  <a:cubicBezTo>
                    <a:pt x="41" y="22"/>
                    <a:pt x="38" y="23"/>
                    <a:pt x="36" y="24"/>
                  </a:cubicBezTo>
                  <a:cubicBezTo>
                    <a:pt x="33" y="24"/>
                    <a:pt x="31" y="26"/>
                    <a:pt x="29" y="27"/>
                  </a:cubicBezTo>
                  <a:cubicBezTo>
                    <a:pt x="27" y="28"/>
                    <a:pt x="25" y="30"/>
                    <a:pt x="23" y="32"/>
                  </a:cubicBezTo>
                  <a:cubicBezTo>
                    <a:pt x="21" y="33"/>
                    <a:pt x="19" y="35"/>
                    <a:pt x="18" y="37"/>
                  </a:cubicBezTo>
                  <a:cubicBezTo>
                    <a:pt x="1" y="18"/>
                    <a:pt x="1" y="18"/>
                    <a:pt x="1" y="18"/>
                  </a:cubicBezTo>
                  <a:cubicBezTo>
                    <a:pt x="3" y="16"/>
                    <a:pt x="5" y="15"/>
                    <a:pt x="8" y="12"/>
                  </a:cubicBezTo>
                  <a:cubicBezTo>
                    <a:pt x="12" y="10"/>
                    <a:pt x="15" y="8"/>
                    <a:pt x="19" y="7"/>
                  </a:cubicBezTo>
                  <a:cubicBezTo>
                    <a:pt x="23" y="5"/>
                    <a:pt x="28" y="3"/>
                    <a:pt x="33" y="2"/>
                  </a:cubicBezTo>
                  <a:cubicBezTo>
                    <a:pt x="38" y="1"/>
                    <a:pt x="43" y="0"/>
                    <a:pt x="49" y="0"/>
                  </a:cubicBezTo>
                  <a:cubicBezTo>
                    <a:pt x="55" y="0"/>
                    <a:pt x="61" y="1"/>
                    <a:pt x="66" y="3"/>
                  </a:cubicBezTo>
                  <a:cubicBezTo>
                    <a:pt x="71" y="4"/>
                    <a:pt x="75" y="6"/>
                    <a:pt x="79" y="9"/>
                  </a:cubicBezTo>
                  <a:cubicBezTo>
                    <a:pt x="82" y="12"/>
                    <a:pt x="85" y="16"/>
                    <a:pt x="87" y="19"/>
                  </a:cubicBezTo>
                  <a:cubicBezTo>
                    <a:pt x="89" y="23"/>
                    <a:pt x="90" y="28"/>
                    <a:pt x="90" y="32"/>
                  </a:cubicBezTo>
                  <a:cubicBezTo>
                    <a:pt x="90" y="37"/>
                    <a:pt x="89" y="41"/>
                    <a:pt x="87" y="44"/>
                  </a:cubicBezTo>
                  <a:cubicBezTo>
                    <a:pt x="85" y="48"/>
                    <a:pt x="83" y="51"/>
                    <a:pt x="81" y="53"/>
                  </a:cubicBezTo>
                  <a:cubicBezTo>
                    <a:pt x="78" y="56"/>
                    <a:pt x="76" y="58"/>
                    <a:pt x="73" y="60"/>
                  </a:cubicBezTo>
                  <a:cubicBezTo>
                    <a:pt x="70" y="62"/>
                    <a:pt x="67" y="64"/>
                    <a:pt x="64" y="65"/>
                  </a:cubicBezTo>
                  <a:cubicBezTo>
                    <a:pt x="62" y="67"/>
                    <a:pt x="59" y="68"/>
                    <a:pt x="56" y="70"/>
                  </a:cubicBezTo>
                  <a:cubicBezTo>
                    <a:pt x="53" y="71"/>
                    <a:pt x="50" y="73"/>
                    <a:pt x="48" y="75"/>
                  </a:cubicBezTo>
                  <a:cubicBezTo>
                    <a:pt x="45" y="77"/>
                    <a:pt x="42" y="79"/>
                    <a:pt x="40" y="81"/>
                  </a:cubicBezTo>
                  <a:cubicBezTo>
                    <a:pt x="37" y="83"/>
                    <a:pt x="35" y="85"/>
                    <a:pt x="34" y="87"/>
                  </a:cubicBezTo>
                  <a:cubicBezTo>
                    <a:pt x="92" y="87"/>
                    <a:pt x="92" y="87"/>
                    <a:pt x="92" y="87"/>
                  </a:cubicBezTo>
                  <a:cubicBezTo>
                    <a:pt x="92" y="110"/>
                    <a:pt x="92" y="110"/>
                    <a:pt x="92" y="110"/>
                  </a:cubicBezTo>
                  <a:lnTo>
                    <a:pt x="0" y="11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13">
              <a:extLst>
                <a:ext uri="{FF2B5EF4-FFF2-40B4-BE49-F238E27FC236}">
                  <a16:creationId xmlns:a16="http://schemas.microsoft.com/office/drawing/2014/main" id="{864FEFA5-AA44-43AF-8769-DF7BAB2CEB4A}"/>
                </a:ext>
              </a:extLst>
            </p:cNvPr>
            <p:cNvSpPr/>
            <p:nvPr/>
          </p:nvSpPr>
          <p:spPr bwMode="auto">
            <a:xfrm>
              <a:off x="3668" y="2022"/>
              <a:ext cx="213" cy="315"/>
            </a:xfrm>
            <a:custGeom>
              <a:avLst/>
              <a:gdLst>
                <a:gd name="T0" fmla="*/ 67 w 93"/>
                <a:gd name="T1" fmla="*/ 65 h 137"/>
                <a:gd name="T2" fmla="*/ 86 w 93"/>
                <a:gd name="T3" fmla="*/ 76 h 137"/>
                <a:gd name="T4" fmla="*/ 93 w 93"/>
                <a:gd name="T5" fmla="*/ 99 h 137"/>
                <a:gd name="T6" fmla="*/ 90 w 93"/>
                <a:gd name="T7" fmla="*/ 115 h 137"/>
                <a:gd name="T8" fmla="*/ 80 w 93"/>
                <a:gd name="T9" fmla="*/ 127 h 137"/>
                <a:gd name="T10" fmla="*/ 65 w 93"/>
                <a:gd name="T11" fmla="*/ 135 h 137"/>
                <a:gd name="T12" fmla="*/ 44 w 93"/>
                <a:gd name="T13" fmla="*/ 137 h 137"/>
                <a:gd name="T14" fmla="*/ 19 w 93"/>
                <a:gd name="T15" fmla="*/ 133 h 137"/>
                <a:gd name="T16" fmla="*/ 0 w 93"/>
                <a:gd name="T17" fmla="*/ 119 h 137"/>
                <a:gd name="T18" fmla="*/ 15 w 93"/>
                <a:gd name="T19" fmla="*/ 101 h 137"/>
                <a:gd name="T20" fmla="*/ 26 w 93"/>
                <a:gd name="T21" fmla="*/ 111 h 137"/>
                <a:gd name="T22" fmla="*/ 43 w 93"/>
                <a:gd name="T23" fmla="*/ 114 h 137"/>
                <a:gd name="T24" fmla="*/ 61 w 93"/>
                <a:gd name="T25" fmla="*/ 110 h 137"/>
                <a:gd name="T26" fmla="*/ 67 w 93"/>
                <a:gd name="T27" fmla="*/ 96 h 137"/>
                <a:gd name="T28" fmla="*/ 60 w 93"/>
                <a:gd name="T29" fmla="*/ 81 h 137"/>
                <a:gd name="T30" fmla="*/ 39 w 93"/>
                <a:gd name="T31" fmla="*/ 75 h 137"/>
                <a:gd name="T32" fmla="*/ 34 w 93"/>
                <a:gd name="T33" fmla="*/ 75 h 137"/>
                <a:gd name="T34" fmla="*/ 34 w 93"/>
                <a:gd name="T35" fmla="*/ 56 h 137"/>
                <a:gd name="T36" fmla="*/ 39 w 93"/>
                <a:gd name="T37" fmla="*/ 56 h 137"/>
                <a:gd name="T38" fmla="*/ 58 w 93"/>
                <a:gd name="T39" fmla="*/ 51 h 137"/>
                <a:gd name="T40" fmla="*/ 64 w 93"/>
                <a:gd name="T41" fmla="*/ 38 h 137"/>
                <a:gd name="T42" fmla="*/ 59 w 93"/>
                <a:gd name="T43" fmla="*/ 26 h 137"/>
                <a:gd name="T44" fmla="*/ 45 w 93"/>
                <a:gd name="T45" fmla="*/ 22 h 137"/>
                <a:gd name="T46" fmla="*/ 29 w 93"/>
                <a:gd name="T47" fmla="*/ 26 h 137"/>
                <a:gd name="T48" fmla="*/ 18 w 93"/>
                <a:gd name="T49" fmla="*/ 38 h 137"/>
                <a:gd name="T50" fmla="*/ 2 w 93"/>
                <a:gd name="T51" fmla="*/ 20 h 137"/>
                <a:gd name="T52" fmla="*/ 10 w 93"/>
                <a:gd name="T53" fmla="*/ 12 h 137"/>
                <a:gd name="T54" fmla="*/ 20 w 93"/>
                <a:gd name="T55" fmla="*/ 6 h 137"/>
                <a:gd name="T56" fmla="*/ 33 w 93"/>
                <a:gd name="T57" fmla="*/ 2 h 137"/>
                <a:gd name="T58" fmla="*/ 48 w 93"/>
                <a:gd name="T59" fmla="*/ 0 h 137"/>
                <a:gd name="T60" fmla="*/ 65 w 93"/>
                <a:gd name="T61" fmla="*/ 3 h 137"/>
                <a:gd name="T62" fmla="*/ 79 w 93"/>
                <a:gd name="T63" fmla="*/ 10 h 137"/>
                <a:gd name="T64" fmla="*/ 88 w 93"/>
                <a:gd name="T65" fmla="*/ 20 h 137"/>
                <a:gd name="T66" fmla="*/ 91 w 93"/>
                <a:gd name="T67" fmla="*/ 34 h 137"/>
                <a:gd name="T68" fmla="*/ 89 w 93"/>
                <a:gd name="T69" fmla="*/ 45 h 137"/>
                <a:gd name="T70" fmla="*/ 85 w 93"/>
                <a:gd name="T71" fmla="*/ 54 h 137"/>
                <a:gd name="T72" fmla="*/ 77 w 93"/>
                <a:gd name="T73" fmla="*/ 61 h 137"/>
                <a:gd name="T74" fmla="*/ 67 w 93"/>
                <a:gd name="T75" fmla="*/ 6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137">
                  <a:moveTo>
                    <a:pt x="67" y="65"/>
                  </a:moveTo>
                  <a:cubicBezTo>
                    <a:pt x="75" y="66"/>
                    <a:pt x="81" y="70"/>
                    <a:pt x="86" y="76"/>
                  </a:cubicBezTo>
                  <a:cubicBezTo>
                    <a:pt x="91" y="82"/>
                    <a:pt x="93" y="90"/>
                    <a:pt x="93" y="99"/>
                  </a:cubicBezTo>
                  <a:cubicBezTo>
                    <a:pt x="93" y="104"/>
                    <a:pt x="92" y="110"/>
                    <a:pt x="90" y="115"/>
                  </a:cubicBezTo>
                  <a:cubicBezTo>
                    <a:pt x="88" y="119"/>
                    <a:pt x="84" y="123"/>
                    <a:pt x="80" y="127"/>
                  </a:cubicBezTo>
                  <a:cubicBezTo>
                    <a:pt x="76" y="130"/>
                    <a:pt x="71" y="133"/>
                    <a:pt x="65" y="135"/>
                  </a:cubicBezTo>
                  <a:cubicBezTo>
                    <a:pt x="59" y="136"/>
                    <a:pt x="52" y="137"/>
                    <a:pt x="44" y="137"/>
                  </a:cubicBezTo>
                  <a:cubicBezTo>
                    <a:pt x="35" y="137"/>
                    <a:pt x="26" y="136"/>
                    <a:pt x="19" y="133"/>
                  </a:cubicBezTo>
                  <a:cubicBezTo>
                    <a:pt x="11" y="130"/>
                    <a:pt x="5" y="125"/>
                    <a:pt x="0" y="119"/>
                  </a:cubicBezTo>
                  <a:cubicBezTo>
                    <a:pt x="15" y="101"/>
                    <a:pt x="15" y="101"/>
                    <a:pt x="15" y="101"/>
                  </a:cubicBezTo>
                  <a:cubicBezTo>
                    <a:pt x="18" y="105"/>
                    <a:pt x="22" y="109"/>
                    <a:pt x="26" y="111"/>
                  </a:cubicBezTo>
                  <a:cubicBezTo>
                    <a:pt x="31" y="113"/>
                    <a:pt x="37" y="114"/>
                    <a:pt x="43" y="114"/>
                  </a:cubicBezTo>
                  <a:cubicBezTo>
                    <a:pt x="51" y="114"/>
                    <a:pt x="57" y="113"/>
                    <a:pt x="61" y="110"/>
                  </a:cubicBezTo>
                  <a:cubicBezTo>
                    <a:pt x="65" y="107"/>
                    <a:pt x="67" y="102"/>
                    <a:pt x="67" y="96"/>
                  </a:cubicBezTo>
                  <a:cubicBezTo>
                    <a:pt x="67" y="89"/>
                    <a:pt x="65" y="84"/>
                    <a:pt x="60" y="81"/>
                  </a:cubicBezTo>
                  <a:cubicBezTo>
                    <a:pt x="55" y="77"/>
                    <a:pt x="48" y="75"/>
                    <a:pt x="39" y="75"/>
                  </a:cubicBezTo>
                  <a:cubicBezTo>
                    <a:pt x="34" y="75"/>
                    <a:pt x="34" y="75"/>
                    <a:pt x="34" y="75"/>
                  </a:cubicBezTo>
                  <a:cubicBezTo>
                    <a:pt x="34" y="56"/>
                    <a:pt x="34" y="56"/>
                    <a:pt x="34" y="56"/>
                  </a:cubicBezTo>
                  <a:cubicBezTo>
                    <a:pt x="39" y="56"/>
                    <a:pt x="39" y="56"/>
                    <a:pt x="39" y="56"/>
                  </a:cubicBezTo>
                  <a:cubicBezTo>
                    <a:pt x="47" y="56"/>
                    <a:pt x="53" y="55"/>
                    <a:pt x="58" y="51"/>
                  </a:cubicBezTo>
                  <a:cubicBezTo>
                    <a:pt x="62" y="48"/>
                    <a:pt x="64" y="43"/>
                    <a:pt x="64" y="38"/>
                  </a:cubicBezTo>
                  <a:cubicBezTo>
                    <a:pt x="64" y="33"/>
                    <a:pt x="62" y="29"/>
                    <a:pt x="59" y="26"/>
                  </a:cubicBezTo>
                  <a:cubicBezTo>
                    <a:pt x="55" y="24"/>
                    <a:pt x="51" y="22"/>
                    <a:pt x="45" y="22"/>
                  </a:cubicBezTo>
                  <a:cubicBezTo>
                    <a:pt x="39" y="22"/>
                    <a:pt x="34" y="24"/>
                    <a:pt x="29" y="26"/>
                  </a:cubicBezTo>
                  <a:cubicBezTo>
                    <a:pt x="25" y="29"/>
                    <a:pt x="21" y="33"/>
                    <a:pt x="18" y="38"/>
                  </a:cubicBezTo>
                  <a:cubicBezTo>
                    <a:pt x="2" y="20"/>
                    <a:pt x="2" y="20"/>
                    <a:pt x="2" y="20"/>
                  </a:cubicBezTo>
                  <a:cubicBezTo>
                    <a:pt x="4" y="17"/>
                    <a:pt x="7" y="14"/>
                    <a:pt x="10" y="12"/>
                  </a:cubicBezTo>
                  <a:cubicBezTo>
                    <a:pt x="13" y="10"/>
                    <a:pt x="16" y="8"/>
                    <a:pt x="20" y="6"/>
                  </a:cubicBezTo>
                  <a:cubicBezTo>
                    <a:pt x="24" y="4"/>
                    <a:pt x="29" y="3"/>
                    <a:pt x="33" y="2"/>
                  </a:cubicBezTo>
                  <a:cubicBezTo>
                    <a:pt x="38" y="1"/>
                    <a:pt x="43" y="0"/>
                    <a:pt x="48" y="0"/>
                  </a:cubicBezTo>
                  <a:cubicBezTo>
                    <a:pt x="54" y="0"/>
                    <a:pt x="60" y="1"/>
                    <a:pt x="65" y="3"/>
                  </a:cubicBezTo>
                  <a:cubicBezTo>
                    <a:pt x="71" y="5"/>
                    <a:pt x="75" y="7"/>
                    <a:pt x="79" y="10"/>
                  </a:cubicBezTo>
                  <a:cubicBezTo>
                    <a:pt x="83" y="13"/>
                    <a:pt x="86" y="16"/>
                    <a:pt x="88" y="20"/>
                  </a:cubicBezTo>
                  <a:cubicBezTo>
                    <a:pt x="90" y="24"/>
                    <a:pt x="91" y="29"/>
                    <a:pt x="91" y="34"/>
                  </a:cubicBezTo>
                  <a:cubicBezTo>
                    <a:pt x="91" y="38"/>
                    <a:pt x="91" y="41"/>
                    <a:pt x="89" y="45"/>
                  </a:cubicBezTo>
                  <a:cubicBezTo>
                    <a:pt x="88" y="48"/>
                    <a:pt x="87" y="51"/>
                    <a:pt x="85" y="54"/>
                  </a:cubicBezTo>
                  <a:cubicBezTo>
                    <a:pt x="82" y="57"/>
                    <a:pt x="80" y="59"/>
                    <a:pt x="77" y="61"/>
                  </a:cubicBezTo>
                  <a:cubicBezTo>
                    <a:pt x="74" y="63"/>
                    <a:pt x="71" y="64"/>
                    <a:pt x="67" y="6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14">
              <a:extLst>
                <a:ext uri="{FF2B5EF4-FFF2-40B4-BE49-F238E27FC236}">
                  <a16:creationId xmlns:a16="http://schemas.microsoft.com/office/drawing/2014/main" id="{849ADC5A-F7C2-42FB-BC12-AED82AAFE2EA}"/>
                </a:ext>
              </a:extLst>
            </p:cNvPr>
            <p:cNvSpPr>
              <a:spLocks noEditPoints="1"/>
            </p:cNvSpPr>
            <p:nvPr/>
          </p:nvSpPr>
          <p:spPr bwMode="auto">
            <a:xfrm>
              <a:off x="3460" y="2729"/>
              <a:ext cx="222" cy="302"/>
            </a:xfrm>
            <a:custGeom>
              <a:avLst/>
              <a:gdLst>
                <a:gd name="T0" fmla="*/ 126 w 222"/>
                <a:gd name="T1" fmla="*/ 302 h 302"/>
                <a:gd name="T2" fmla="*/ 126 w 222"/>
                <a:gd name="T3" fmla="*/ 238 h 302"/>
                <a:gd name="T4" fmla="*/ 0 w 222"/>
                <a:gd name="T5" fmla="*/ 238 h 302"/>
                <a:gd name="T6" fmla="*/ 0 w 222"/>
                <a:gd name="T7" fmla="*/ 185 h 302"/>
                <a:gd name="T8" fmla="*/ 144 w 222"/>
                <a:gd name="T9" fmla="*/ 0 h 302"/>
                <a:gd name="T10" fmla="*/ 185 w 222"/>
                <a:gd name="T11" fmla="*/ 0 h 302"/>
                <a:gd name="T12" fmla="*/ 185 w 222"/>
                <a:gd name="T13" fmla="*/ 185 h 302"/>
                <a:gd name="T14" fmla="*/ 222 w 222"/>
                <a:gd name="T15" fmla="*/ 185 h 302"/>
                <a:gd name="T16" fmla="*/ 222 w 222"/>
                <a:gd name="T17" fmla="*/ 238 h 302"/>
                <a:gd name="T18" fmla="*/ 185 w 222"/>
                <a:gd name="T19" fmla="*/ 238 h 302"/>
                <a:gd name="T20" fmla="*/ 185 w 222"/>
                <a:gd name="T21" fmla="*/ 302 h 302"/>
                <a:gd name="T22" fmla="*/ 126 w 222"/>
                <a:gd name="T23" fmla="*/ 302 h 302"/>
                <a:gd name="T24" fmla="*/ 57 w 222"/>
                <a:gd name="T25" fmla="*/ 185 h 302"/>
                <a:gd name="T26" fmla="*/ 133 w 222"/>
                <a:gd name="T27" fmla="*/ 185 h 302"/>
                <a:gd name="T28" fmla="*/ 133 w 222"/>
                <a:gd name="T29" fmla="*/ 87 h 302"/>
                <a:gd name="T30" fmla="*/ 57 w 222"/>
                <a:gd name="T31" fmla="*/ 18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2" h="302">
                  <a:moveTo>
                    <a:pt x="126" y="302"/>
                  </a:moveTo>
                  <a:lnTo>
                    <a:pt x="126" y="238"/>
                  </a:lnTo>
                  <a:lnTo>
                    <a:pt x="0" y="238"/>
                  </a:lnTo>
                  <a:lnTo>
                    <a:pt x="0" y="185"/>
                  </a:lnTo>
                  <a:lnTo>
                    <a:pt x="144" y="0"/>
                  </a:lnTo>
                  <a:lnTo>
                    <a:pt x="185" y="0"/>
                  </a:lnTo>
                  <a:lnTo>
                    <a:pt x="185" y="185"/>
                  </a:lnTo>
                  <a:lnTo>
                    <a:pt x="222" y="185"/>
                  </a:lnTo>
                  <a:lnTo>
                    <a:pt x="222" y="238"/>
                  </a:lnTo>
                  <a:lnTo>
                    <a:pt x="185" y="238"/>
                  </a:lnTo>
                  <a:lnTo>
                    <a:pt x="185" y="302"/>
                  </a:lnTo>
                  <a:lnTo>
                    <a:pt x="126" y="302"/>
                  </a:lnTo>
                  <a:close/>
                  <a:moveTo>
                    <a:pt x="57" y="185"/>
                  </a:moveTo>
                  <a:lnTo>
                    <a:pt x="133" y="185"/>
                  </a:lnTo>
                  <a:lnTo>
                    <a:pt x="133" y="87"/>
                  </a:lnTo>
                  <a:lnTo>
                    <a:pt x="57" y="1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15">
              <a:extLst>
                <a:ext uri="{FF2B5EF4-FFF2-40B4-BE49-F238E27FC236}">
                  <a16:creationId xmlns:a16="http://schemas.microsoft.com/office/drawing/2014/main" id="{D26AE1A6-462E-46B5-9F9B-723CF6A6948B}"/>
                </a:ext>
              </a:extLst>
            </p:cNvPr>
            <p:cNvSpPr/>
            <p:nvPr/>
          </p:nvSpPr>
          <p:spPr bwMode="auto">
            <a:xfrm>
              <a:off x="2919" y="3293"/>
              <a:ext cx="216" cy="314"/>
            </a:xfrm>
            <a:custGeom>
              <a:avLst/>
              <a:gdLst>
                <a:gd name="T0" fmla="*/ 49 w 94"/>
                <a:gd name="T1" fmla="*/ 48 h 137"/>
                <a:gd name="T2" fmla="*/ 67 w 94"/>
                <a:gd name="T3" fmla="*/ 51 h 137"/>
                <a:gd name="T4" fmla="*/ 81 w 94"/>
                <a:gd name="T5" fmla="*/ 60 h 137"/>
                <a:gd name="T6" fmla="*/ 90 w 94"/>
                <a:gd name="T7" fmla="*/ 74 h 137"/>
                <a:gd name="T8" fmla="*/ 94 w 94"/>
                <a:gd name="T9" fmla="*/ 91 h 137"/>
                <a:gd name="T10" fmla="*/ 90 w 94"/>
                <a:gd name="T11" fmla="*/ 110 h 137"/>
                <a:gd name="T12" fmla="*/ 80 w 94"/>
                <a:gd name="T13" fmla="*/ 124 h 137"/>
                <a:gd name="T14" fmla="*/ 64 w 94"/>
                <a:gd name="T15" fmla="*/ 133 h 137"/>
                <a:gd name="T16" fmla="*/ 44 w 94"/>
                <a:gd name="T17" fmla="*/ 137 h 137"/>
                <a:gd name="T18" fmla="*/ 18 w 94"/>
                <a:gd name="T19" fmla="*/ 131 h 137"/>
                <a:gd name="T20" fmla="*/ 0 w 94"/>
                <a:gd name="T21" fmla="*/ 113 h 137"/>
                <a:gd name="T22" fmla="*/ 15 w 94"/>
                <a:gd name="T23" fmla="*/ 98 h 137"/>
                <a:gd name="T24" fmla="*/ 28 w 94"/>
                <a:gd name="T25" fmla="*/ 110 h 137"/>
                <a:gd name="T26" fmla="*/ 44 w 94"/>
                <a:gd name="T27" fmla="*/ 114 h 137"/>
                <a:gd name="T28" fmla="*/ 61 w 94"/>
                <a:gd name="T29" fmla="*/ 108 h 137"/>
                <a:gd name="T30" fmla="*/ 68 w 94"/>
                <a:gd name="T31" fmla="*/ 92 h 137"/>
                <a:gd name="T32" fmla="*/ 61 w 94"/>
                <a:gd name="T33" fmla="*/ 76 h 137"/>
                <a:gd name="T34" fmla="*/ 46 w 94"/>
                <a:gd name="T35" fmla="*/ 70 h 137"/>
                <a:gd name="T36" fmla="*/ 34 w 94"/>
                <a:gd name="T37" fmla="*/ 73 h 137"/>
                <a:gd name="T38" fmla="*/ 26 w 94"/>
                <a:gd name="T39" fmla="*/ 81 h 137"/>
                <a:gd name="T40" fmla="*/ 3 w 94"/>
                <a:gd name="T41" fmla="*/ 81 h 137"/>
                <a:gd name="T42" fmla="*/ 4 w 94"/>
                <a:gd name="T43" fmla="*/ 76 h 137"/>
                <a:gd name="T44" fmla="*/ 6 w 94"/>
                <a:gd name="T45" fmla="*/ 67 h 137"/>
                <a:gd name="T46" fmla="*/ 9 w 94"/>
                <a:gd name="T47" fmla="*/ 54 h 137"/>
                <a:gd name="T48" fmla="*/ 11 w 94"/>
                <a:gd name="T49" fmla="*/ 39 h 137"/>
                <a:gd name="T50" fmla="*/ 19 w 94"/>
                <a:gd name="T51" fmla="*/ 0 h 137"/>
                <a:gd name="T52" fmla="*/ 85 w 94"/>
                <a:gd name="T53" fmla="*/ 0 h 137"/>
                <a:gd name="T54" fmla="*/ 85 w 94"/>
                <a:gd name="T55" fmla="*/ 24 h 137"/>
                <a:gd name="T56" fmla="*/ 37 w 94"/>
                <a:gd name="T57" fmla="*/ 24 h 137"/>
                <a:gd name="T58" fmla="*/ 32 w 94"/>
                <a:gd name="T59" fmla="*/ 54 h 137"/>
                <a:gd name="T60" fmla="*/ 39 w 94"/>
                <a:gd name="T61" fmla="*/ 50 h 137"/>
                <a:gd name="T62" fmla="*/ 49 w 94"/>
                <a:gd name="T63" fmla="*/ 4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37">
                  <a:moveTo>
                    <a:pt x="49" y="48"/>
                  </a:moveTo>
                  <a:cubicBezTo>
                    <a:pt x="56" y="48"/>
                    <a:pt x="62" y="49"/>
                    <a:pt x="67" y="51"/>
                  </a:cubicBezTo>
                  <a:cubicBezTo>
                    <a:pt x="72" y="53"/>
                    <a:pt x="77" y="56"/>
                    <a:pt x="81" y="60"/>
                  </a:cubicBezTo>
                  <a:cubicBezTo>
                    <a:pt x="85" y="64"/>
                    <a:pt x="88" y="68"/>
                    <a:pt x="90" y="74"/>
                  </a:cubicBezTo>
                  <a:cubicBezTo>
                    <a:pt x="92" y="79"/>
                    <a:pt x="94" y="85"/>
                    <a:pt x="94" y="91"/>
                  </a:cubicBezTo>
                  <a:cubicBezTo>
                    <a:pt x="94" y="98"/>
                    <a:pt x="92" y="104"/>
                    <a:pt x="90" y="110"/>
                  </a:cubicBezTo>
                  <a:cubicBezTo>
                    <a:pt x="87" y="115"/>
                    <a:pt x="84" y="120"/>
                    <a:pt x="80" y="124"/>
                  </a:cubicBezTo>
                  <a:cubicBezTo>
                    <a:pt x="75" y="128"/>
                    <a:pt x="70" y="131"/>
                    <a:pt x="64" y="133"/>
                  </a:cubicBezTo>
                  <a:cubicBezTo>
                    <a:pt x="58" y="136"/>
                    <a:pt x="51" y="137"/>
                    <a:pt x="44" y="137"/>
                  </a:cubicBezTo>
                  <a:cubicBezTo>
                    <a:pt x="34" y="137"/>
                    <a:pt x="25" y="135"/>
                    <a:pt x="18" y="131"/>
                  </a:cubicBezTo>
                  <a:cubicBezTo>
                    <a:pt x="10" y="126"/>
                    <a:pt x="4" y="121"/>
                    <a:pt x="0" y="113"/>
                  </a:cubicBezTo>
                  <a:cubicBezTo>
                    <a:pt x="15" y="98"/>
                    <a:pt x="15" y="98"/>
                    <a:pt x="15" y="98"/>
                  </a:cubicBezTo>
                  <a:cubicBezTo>
                    <a:pt x="18" y="103"/>
                    <a:pt x="23" y="107"/>
                    <a:pt x="28" y="110"/>
                  </a:cubicBezTo>
                  <a:cubicBezTo>
                    <a:pt x="33" y="113"/>
                    <a:pt x="39" y="114"/>
                    <a:pt x="44" y="114"/>
                  </a:cubicBezTo>
                  <a:cubicBezTo>
                    <a:pt x="51" y="114"/>
                    <a:pt x="57" y="112"/>
                    <a:pt x="61" y="108"/>
                  </a:cubicBezTo>
                  <a:cubicBezTo>
                    <a:pt x="65" y="104"/>
                    <a:pt x="68" y="99"/>
                    <a:pt x="68" y="92"/>
                  </a:cubicBezTo>
                  <a:cubicBezTo>
                    <a:pt x="68" y="85"/>
                    <a:pt x="66" y="80"/>
                    <a:pt x="61" y="76"/>
                  </a:cubicBezTo>
                  <a:cubicBezTo>
                    <a:pt x="57" y="72"/>
                    <a:pt x="52" y="70"/>
                    <a:pt x="46" y="70"/>
                  </a:cubicBezTo>
                  <a:cubicBezTo>
                    <a:pt x="42" y="70"/>
                    <a:pt x="38" y="71"/>
                    <a:pt x="34" y="73"/>
                  </a:cubicBezTo>
                  <a:cubicBezTo>
                    <a:pt x="31" y="75"/>
                    <a:pt x="28" y="77"/>
                    <a:pt x="26" y="81"/>
                  </a:cubicBezTo>
                  <a:cubicBezTo>
                    <a:pt x="3" y="81"/>
                    <a:pt x="3" y="81"/>
                    <a:pt x="3" y="81"/>
                  </a:cubicBezTo>
                  <a:cubicBezTo>
                    <a:pt x="3" y="80"/>
                    <a:pt x="4" y="79"/>
                    <a:pt x="4" y="76"/>
                  </a:cubicBezTo>
                  <a:cubicBezTo>
                    <a:pt x="5" y="74"/>
                    <a:pt x="5" y="71"/>
                    <a:pt x="6" y="67"/>
                  </a:cubicBezTo>
                  <a:cubicBezTo>
                    <a:pt x="7" y="63"/>
                    <a:pt x="8" y="59"/>
                    <a:pt x="9" y="54"/>
                  </a:cubicBezTo>
                  <a:cubicBezTo>
                    <a:pt x="9" y="49"/>
                    <a:pt x="10" y="44"/>
                    <a:pt x="11" y="39"/>
                  </a:cubicBezTo>
                  <a:cubicBezTo>
                    <a:pt x="14" y="28"/>
                    <a:pt x="16" y="15"/>
                    <a:pt x="19" y="0"/>
                  </a:cubicBezTo>
                  <a:cubicBezTo>
                    <a:pt x="85" y="0"/>
                    <a:pt x="85" y="0"/>
                    <a:pt x="85" y="0"/>
                  </a:cubicBezTo>
                  <a:cubicBezTo>
                    <a:pt x="85" y="24"/>
                    <a:pt x="85" y="24"/>
                    <a:pt x="85" y="24"/>
                  </a:cubicBezTo>
                  <a:cubicBezTo>
                    <a:pt x="37" y="24"/>
                    <a:pt x="37" y="24"/>
                    <a:pt x="37" y="24"/>
                  </a:cubicBezTo>
                  <a:cubicBezTo>
                    <a:pt x="32" y="54"/>
                    <a:pt x="32" y="54"/>
                    <a:pt x="32" y="54"/>
                  </a:cubicBezTo>
                  <a:cubicBezTo>
                    <a:pt x="33" y="52"/>
                    <a:pt x="36" y="51"/>
                    <a:pt x="39" y="50"/>
                  </a:cubicBezTo>
                  <a:cubicBezTo>
                    <a:pt x="42" y="49"/>
                    <a:pt x="45" y="48"/>
                    <a:pt x="49" y="48"/>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16">
              <a:extLst>
                <a:ext uri="{FF2B5EF4-FFF2-40B4-BE49-F238E27FC236}">
                  <a16:creationId xmlns:a16="http://schemas.microsoft.com/office/drawing/2014/main" id="{E4CBE303-91FA-4CA7-A7B1-7AC3E5AB79BB}"/>
                </a:ext>
              </a:extLst>
            </p:cNvPr>
            <p:cNvSpPr>
              <a:spLocks noEditPoints="1"/>
            </p:cNvSpPr>
            <p:nvPr/>
          </p:nvSpPr>
          <p:spPr bwMode="auto">
            <a:xfrm>
              <a:off x="2150" y="3494"/>
              <a:ext cx="224" cy="315"/>
            </a:xfrm>
            <a:custGeom>
              <a:avLst/>
              <a:gdLst>
                <a:gd name="T0" fmla="*/ 98 w 98"/>
                <a:gd name="T1" fmla="*/ 91 h 137"/>
                <a:gd name="T2" fmla="*/ 95 w 98"/>
                <a:gd name="T3" fmla="*/ 109 h 137"/>
                <a:gd name="T4" fmla="*/ 84 w 98"/>
                <a:gd name="T5" fmla="*/ 124 h 137"/>
                <a:gd name="T6" fmla="*/ 68 w 98"/>
                <a:gd name="T7" fmla="*/ 134 h 137"/>
                <a:gd name="T8" fmla="*/ 49 w 98"/>
                <a:gd name="T9" fmla="*/ 137 h 137"/>
                <a:gd name="T10" fmla="*/ 29 w 98"/>
                <a:gd name="T11" fmla="*/ 133 h 137"/>
                <a:gd name="T12" fmla="*/ 13 w 98"/>
                <a:gd name="T13" fmla="*/ 121 h 137"/>
                <a:gd name="T14" fmla="*/ 3 w 98"/>
                <a:gd name="T15" fmla="*/ 102 h 137"/>
                <a:gd name="T16" fmla="*/ 0 w 98"/>
                <a:gd name="T17" fmla="*/ 76 h 137"/>
                <a:gd name="T18" fmla="*/ 3 w 98"/>
                <a:gd name="T19" fmla="*/ 43 h 137"/>
                <a:gd name="T20" fmla="*/ 14 w 98"/>
                <a:gd name="T21" fmla="*/ 20 h 137"/>
                <a:gd name="T22" fmla="*/ 30 w 98"/>
                <a:gd name="T23" fmla="*/ 5 h 137"/>
                <a:gd name="T24" fmla="*/ 52 w 98"/>
                <a:gd name="T25" fmla="*/ 0 h 137"/>
                <a:gd name="T26" fmla="*/ 75 w 98"/>
                <a:gd name="T27" fmla="*/ 6 h 137"/>
                <a:gd name="T28" fmla="*/ 93 w 98"/>
                <a:gd name="T29" fmla="*/ 21 h 137"/>
                <a:gd name="T30" fmla="*/ 79 w 98"/>
                <a:gd name="T31" fmla="*/ 37 h 137"/>
                <a:gd name="T32" fmla="*/ 67 w 98"/>
                <a:gd name="T33" fmla="*/ 26 h 137"/>
                <a:gd name="T34" fmla="*/ 51 w 98"/>
                <a:gd name="T35" fmla="*/ 22 h 137"/>
                <a:gd name="T36" fmla="*/ 31 w 98"/>
                <a:gd name="T37" fmla="*/ 32 h 137"/>
                <a:gd name="T38" fmla="*/ 23 w 98"/>
                <a:gd name="T39" fmla="*/ 61 h 137"/>
                <a:gd name="T40" fmla="*/ 34 w 98"/>
                <a:gd name="T41" fmla="*/ 50 h 137"/>
                <a:gd name="T42" fmla="*/ 51 w 98"/>
                <a:gd name="T43" fmla="*/ 46 h 137"/>
                <a:gd name="T44" fmla="*/ 70 w 98"/>
                <a:gd name="T45" fmla="*/ 49 h 137"/>
                <a:gd name="T46" fmla="*/ 85 w 98"/>
                <a:gd name="T47" fmla="*/ 59 h 137"/>
                <a:gd name="T48" fmla="*/ 95 w 98"/>
                <a:gd name="T49" fmla="*/ 73 h 137"/>
                <a:gd name="T50" fmla="*/ 98 w 98"/>
                <a:gd name="T51" fmla="*/ 91 h 137"/>
                <a:gd name="T52" fmla="*/ 49 w 98"/>
                <a:gd name="T53" fmla="*/ 116 h 137"/>
                <a:gd name="T54" fmla="*/ 59 w 98"/>
                <a:gd name="T55" fmla="*/ 114 h 137"/>
                <a:gd name="T56" fmla="*/ 67 w 98"/>
                <a:gd name="T57" fmla="*/ 109 h 137"/>
                <a:gd name="T58" fmla="*/ 72 w 98"/>
                <a:gd name="T59" fmla="*/ 100 h 137"/>
                <a:gd name="T60" fmla="*/ 74 w 98"/>
                <a:gd name="T61" fmla="*/ 91 h 137"/>
                <a:gd name="T62" fmla="*/ 72 w 98"/>
                <a:gd name="T63" fmla="*/ 81 h 137"/>
                <a:gd name="T64" fmla="*/ 67 w 98"/>
                <a:gd name="T65" fmla="*/ 73 h 137"/>
                <a:gd name="T66" fmla="*/ 59 w 98"/>
                <a:gd name="T67" fmla="*/ 68 h 137"/>
                <a:gd name="T68" fmla="*/ 49 w 98"/>
                <a:gd name="T69" fmla="*/ 66 h 137"/>
                <a:gd name="T70" fmla="*/ 40 w 98"/>
                <a:gd name="T71" fmla="*/ 68 h 137"/>
                <a:gd name="T72" fmla="*/ 32 w 98"/>
                <a:gd name="T73" fmla="*/ 73 h 137"/>
                <a:gd name="T74" fmla="*/ 26 w 98"/>
                <a:gd name="T75" fmla="*/ 81 h 137"/>
                <a:gd name="T76" fmla="*/ 24 w 98"/>
                <a:gd name="T77" fmla="*/ 91 h 137"/>
                <a:gd name="T78" fmla="*/ 26 w 98"/>
                <a:gd name="T79" fmla="*/ 100 h 137"/>
                <a:gd name="T80" fmla="*/ 32 w 98"/>
                <a:gd name="T81" fmla="*/ 109 h 137"/>
                <a:gd name="T82" fmla="*/ 40 w 98"/>
                <a:gd name="T83" fmla="*/ 114 h 137"/>
                <a:gd name="T84" fmla="*/ 49 w 98"/>
                <a:gd name="T85" fmla="*/ 1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137">
                  <a:moveTo>
                    <a:pt x="98" y="91"/>
                  </a:moveTo>
                  <a:cubicBezTo>
                    <a:pt x="98" y="97"/>
                    <a:pt x="97" y="103"/>
                    <a:pt x="95" y="109"/>
                  </a:cubicBezTo>
                  <a:cubicBezTo>
                    <a:pt x="92" y="115"/>
                    <a:pt x="89" y="120"/>
                    <a:pt x="84" y="124"/>
                  </a:cubicBezTo>
                  <a:cubicBezTo>
                    <a:pt x="80" y="128"/>
                    <a:pt x="74" y="132"/>
                    <a:pt x="68" y="134"/>
                  </a:cubicBezTo>
                  <a:cubicBezTo>
                    <a:pt x="62" y="136"/>
                    <a:pt x="56" y="137"/>
                    <a:pt x="49" y="137"/>
                  </a:cubicBezTo>
                  <a:cubicBezTo>
                    <a:pt x="42" y="137"/>
                    <a:pt x="35" y="136"/>
                    <a:pt x="29" y="133"/>
                  </a:cubicBezTo>
                  <a:cubicBezTo>
                    <a:pt x="22" y="131"/>
                    <a:pt x="17" y="127"/>
                    <a:pt x="13" y="121"/>
                  </a:cubicBezTo>
                  <a:cubicBezTo>
                    <a:pt x="9" y="116"/>
                    <a:pt x="5" y="109"/>
                    <a:pt x="3" y="102"/>
                  </a:cubicBezTo>
                  <a:cubicBezTo>
                    <a:pt x="1" y="94"/>
                    <a:pt x="0" y="86"/>
                    <a:pt x="0" y="76"/>
                  </a:cubicBezTo>
                  <a:cubicBezTo>
                    <a:pt x="0" y="64"/>
                    <a:pt x="1" y="53"/>
                    <a:pt x="3" y="43"/>
                  </a:cubicBezTo>
                  <a:cubicBezTo>
                    <a:pt x="6" y="34"/>
                    <a:pt x="9" y="26"/>
                    <a:pt x="14" y="20"/>
                  </a:cubicBezTo>
                  <a:cubicBezTo>
                    <a:pt x="18" y="13"/>
                    <a:pt x="24" y="8"/>
                    <a:pt x="30" y="5"/>
                  </a:cubicBezTo>
                  <a:cubicBezTo>
                    <a:pt x="37" y="2"/>
                    <a:pt x="44" y="0"/>
                    <a:pt x="52" y="0"/>
                  </a:cubicBezTo>
                  <a:cubicBezTo>
                    <a:pt x="60" y="0"/>
                    <a:pt x="68" y="2"/>
                    <a:pt x="75" y="6"/>
                  </a:cubicBezTo>
                  <a:cubicBezTo>
                    <a:pt x="82" y="9"/>
                    <a:pt x="88" y="15"/>
                    <a:pt x="93" y="21"/>
                  </a:cubicBezTo>
                  <a:cubicBezTo>
                    <a:pt x="79" y="37"/>
                    <a:pt x="79" y="37"/>
                    <a:pt x="79" y="37"/>
                  </a:cubicBezTo>
                  <a:cubicBezTo>
                    <a:pt x="76" y="33"/>
                    <a:pt x="72" y="29"/>
                    <a:pt x="67" y="26"/>
                  </a:cubicBezTo>
                  <a:cubicBezTo>
                    <a:pt x="62" y="24"/>
                    <a:pt x="57" y="22"/>
                    <a:pt x="51" y="22"/>
                  </a:cubicBezTo>
                  <a:cubicBezTo>
                    <a:pt x="43" y="22"/>
                    <a:pt x="36" y="26"/>
                    <a:pt x="31" y="32"/>
                  </a:cubicBezTo>
                  <a:cubicBezTo>
                    <a:pt x="26" y="39"/>
                    <a:pt x="23" y="48"/>
                    <a:pt x="23" y="61"/>
                  </a:cubicBezTo>
                  <a:cubicBezTo>
                    <a:pt x="26" y="56"/>
                    <a:pt x="30" y="52"/>
                    <a:pt x="34" y="50"/>
                  </a:cubicBezTo>
                  <a:cubicBezTo>
                    <a:pt x="39" y="47"/>
                    <a:pt x="45" y="46"/>
                    <a:pt x="51" y="46"/>
                  </a:cubicBezTo>
                  <a:cubicBezTo>
                    <a:pt x="58" y="46"/>
                    <a:pt x="64" y="47"/>
                    <a:pt x="70" y="49"/>
                  </a:cubicBezTo>
                  <a:cubicBezTo>
                    <a:pt x="76" y="52"/>
                    <a:pt x="81" y="55"/>
                    <a:pt x="85" y="59"/>
                  </a:cubicBezTo>
                  <a:cubicBezTo>
                    <a:pt x="89" y="63"/>
                    <a:pt x="92" y="68"/>
                    <a:pt x="95" y="73"/>
                  </a:cubicBezTo>
                  <a:cubicBezTo>
                    <a:pt x="97" y="79"/>
                    <a:pt x="98" y="84"/>
                    <a:pt x="98" y="91"/>
                  </a:cubicBezTo>
                  <a:close/>
                  <a:moveTo>
                    <a:pt x="49" y="116"/>
                  </a:moveTo>
                  <a:cubicBezTo>
                    <a:pt x="53" y="116"/>
                    <a:pt x="56" y="115"/>
                    <a:pt x="59" y="114"/>
                  </a:cubicBezTo>
                  <a:cubicBezTo>
                    <a:pt x="62" y="113"/>
                    <a:pt x="64" y="111"/>
                    <a:pt x="67" y="109"/>
                  </a:cubicBezTo>
                  <a:cubicBezTo>
                    <a:pt x="69" y="106"/>
                    <a:pt x="71" y="104"/>
                    <a:pt x="72" y="100"/>
                  </a:cubicBezTo>
                  <a:cubicBezTo>
                    <a:pt x="73" y="97"/>
                    <a:pt x="74" y="94"/>
                    <a:pt x="74" y="91"/>
                  </a:cubicBezTo>
                  <a:cubicBezTo>
                    <a:pt x="74" y="87"/>
                    <a:pt x="73" y="84"/>
                    <a:pt x="72" y="81"/>
                  </a:cubicBezTo>
                  <a:cubicBezTo>
                    <a:pt x="71" y="78"/>
                    <a:pt x="69" y="76"/>
                    <a:pt x="67" y="73"/>
                  </a:cubicBezTo>
                  <a:cubicBezTo>
                    <a:pt x="64" y="71"/>
                    <a:pt x="62" y="69"/>
                    <a:pt x="59" y="68"/>
                  </a:cubicBezTo>
                  <a:cubicBezTo>
                    <a:pt x="56" y="67"/>
                    <a:pt x="53" y="66"/>
                    <a:pt x="49" y="66"/>
                  </a:cubicBezTo>
                  <a:cubicBezTo>
                    <a:pt x="46" y="66"/>
                    <a:pt x="43" y="67"/>
                    <a:pt x="40" y="68"/>
                  </a:cubicBezTo>
                  <a:cubicBezTo>
                    <a:pt x="37" y="69"/>
                    <a:pt x="34" y="71"/>
                    <a:pt x="32" y="73"/>
                  </a:cubicBezTo>
                  <a:cubicBezTo>
                    <a:pt x="29" y="76"/>
                    <a:pt x="28" y="78"/>
                    <a:pt x="26" y="81"/>
                  </a:cubicBezTo>
                  <a:cubicBezTo>
                    <a:pt x="25" y="84"/>
                    <a:pt x="24" y="87"/>
                    <a:pt x="24" y="91"/>
                  </a:cubicBezTo>
                  <a:cubicBezTo>
                    <a:pt x="24" y="94"/>
                    <a:pt x="25" y="97"/>
                    <a:pt x="26" y="100"/>
                  </a:cubicBezTo>
                  <a:cubicBezTo>
                    <a:pt x="28" y="104"/>
                    <a:pt x="30" y="106"/>
                    <a:pt x="32" y="109"/>
                  </a:cubicBezTo>
                  <a:cubicBezTo>
                    <a:pt x="34" y="111"/>
                    <a:pt x="37" y="113"/>
                    <a:pt x="40" y="114"/>
                  </a:cubicBezTo>
                  <a:cubicBezTo>
                    <a:pt x="43" y="115"/>
                    <a:pt x="46" y="116"/>
                    <a:pt x="49" y="11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17">
              <a:extLst>
                <a:ext uri="{FF2B5EF4-FFF2-40B4-BE49-F238E27FC236}">
                  <a16:creationId xmlns:a16="http://schemas.microsoft.com/office/drawing/2014/main" id="{DDF0C6DB-2B04-4D1D-90A9-9752EDA09EA2}"/>
                </a:ext>
              </a:extLst>
            </p:cNvPr>
            <p:cNvSpPr/>
            <p:nvPr/>
          </p:nvSpPr>
          <p:spPr bwMode="auto">
            <a:xfrm>
              <a:off x="1426" y="3288"/>
              <a:ext cx="231" cy="310"/>
            </a:xfrm>
            <a:custGeom>
              <a:avLst/>
              <a:gdLst>
                <a:gd name="T0" fmla="*/ 140 w 231"/>
                <a:gd name="T1" fmla="*/ 53 h 310"/>
                <a:gd name="T2" fmla="*/ 0 w 231"/>
                <a:gd name="T3" fmla="*/ 53 h 310"/>
                <a:gd name="T4" fmla="*/ 0 w 231"/>
                <a:gd name="T5" fmla="*/ 0 h 310"/>
                <a:gd name="T6" fmla="*/ 231 w 231"/>
                <a:gd name="T7" fmla="*/ 0 h 310"/>
                <a:gd name="T8" fmla="*/ 80 w 231"/>
                <a:gd name="T9" fmla="*/ 310 h 310"/>
                <a:gd name="T10" fmla="*/ 14 w 231"/>
                <a:gd name="T11" fmla="*/ 310 h 310"/>
                <a:gd name="T12" fmla="*/ 140 w 231"/>
                <a:gd name="T13" fmla="*/ 53 h 310"/>
              </a:gdLst>
              <a:ahLst/>
              <a:cxnLst>
                <a:cxn ang="0">
                  <a:pos x="T0" y="T1"/>
                </a:cxn>
                <a:cxn ang="0">
                  <a:pos x="T2" y="T3"/>
                </a:cxn>
                <a:cxn ang="0">
                  <a:pos x="T4" y="T5"/>
                </a:cxn>
                <a:cxn ang="0">
                  <a:pos x="T6" y="T7"/>
                </a:cxn>
                <a:cxn ang="0">
                  <a:pos x="T8" y="T9"/>
                </a:cxn>
                <a:cxn ang="0">
                  <a:pos x="T10" y="T11"/>
                </a:cxn>
                <a:cxn ang="0">
                  <a:pos x="T12" y="T13"/>
                </a:cxn>
              </a:cxnLst>
              <a:rect l="0" t="0" r="r" b="b"/>
              <a:pathLst>
                <a:path w="231" h="310">
                  <a:moveTo>
                    <a:pt x="140" y="53"/>
                  </a:moveTo>
                  <a:lnTo>
                    <a:pt x="0" y="53"/>
                  </a:lnTo>
                  <a:lnTo>
                    <a:pt x="0" y="0"/>
                  </a:lnTo>
                  <a:lnTo>
                    <a:pt x="231" y="0"/>
                  </a:lnTo>
                  <a:lnTo>
                    <a:pt x="80" y="310"/>
                  </a:lnTo>
                  <a:lnTo>
                    <a:pt x="14" y="310"/>
                  </a:lnTo>
                  <a:lnTo>
                    <a:pt x="140" y="53"/>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18">
              <a:extLst>
                <a:ext uri="{FF2B5EF4-FFF2-40B4-BE49-F238E27FC236}">
                  <a16:creationId xmlns:a16="http://schemas.microsoft.com/office/drawing/2014/main" id="{F4D88528-6DBD-402C-9186-99012E5296F0}"/>
                </a:ext>
              </a:extLst>
            </p:cNvPr>
            <p:cNvSpPr>
              <a:spLocks noEditPoints="1"/>
            </p:cNvSpPr>
            <p:nvPr/>
          </p:nvSpPr>
          <p:spPr bwMode="auto">
            <a:xfrm>
              <a:off x="865" y="2758"/>
              <a:ext cx="222" cy="312"/>
            </a:xfrm>
            <a:custGeom>
              <a:avLst/>
              <a:gdLst>
                <a:gd name="T0" fmla="*/ 97 w 97"/>
                <a:gd name="T1" fmla="*/ 94 h 136"/>
                <a:gd name="T2" fmla="*/ 93 w 97"/>
                <a:gd name="T3" fmla="*/ 111 h 136"/>
                <a:gd name="T4" fmla="*/ 83 w 97"/>
                <a:gd name="T5" fmla="*/ 124 h 136"/>
                <a:gd name="T6" fmla="*/ 67 w 97"/>
                <a:gd name="T7" fmla="*/ 133 h 136"/>
                <a:gd name="T8" fmla="*/ 48 w 97"/>
                <a:gd name="T9" fmla="*/ 136 h 136"/>
                <a:gd name="T10" fmla="*/ 29 w 97"/>
                <a:gd name="T11" fmla="*/ 133 h 136"/>
                <a:gd name="T12" fmla="*/ 14 w 97"/>
                <a:gd name="T13" fmla="*/ 124 h 136"/>
                <a:gd name="T14" fmla="*/ 3 w 97"/>
                <a:gd name="T15" fmla="*/ 110 h 136"/>
                <a:gd name="T16" fmla="*/ 0 w 97"/>
                <a:gd name="T17" fmla="*/ 93 h 136"/>
                <a:gd name="T18" fmla="*/ 1 w 97"/>
                <a:gd name="T19" fmla="*/ 83 h 136"/>
                <a:gd name="T20" fmla="*/ 6 w 97"/>
                <a:gd name="T21" fmla="*/ 74 h 136"/>
                <a:gd name="T22" fmla="*/ 13 w 97"/>
                <a:gd name="T23" fmla="*/ 67 h 136"/>
                <a:gd name="T24" fmla="*/ 21 w 97"/>
                <a:gd name="T25" fmla="*/ 62 h 136"/>
                <a:gd name="T26" fmla="*/ 9 w 97"/>
                <a:gd name="T27" fmla="*/ 52 h 136"/>
                <a:gd name="T28" fmla="*/ 4 w 97"/>
                <a:gd name="T29" fmla="*/ 37 h 136"/>
                <a:gd name="T30" fmla="*/ 8 w 97"/>
                <a:gd name="T31" fmla="*/ 21 h 136"/>
                <a:gd name="T32" fmla="*/ 18 w 97"/>
                <a:gd name="T33" fmla="*/ 9 h 136"/>
                <a:gd name="T34" fmla="*/ 33 w 97"/>
                <a:gd name="T35" fmla="*/ 2 h 136"/>
                <a:gd name="T36" fmla="*/ 48 w 97"/>
                <a:gd name="T37" fmla="*/ 0 h 136"/>
                <a:gd name="T38" fmla="*/ 64 w 97"/>
                <a:gd name="T39" fmla="*/ 2 h 136"/>
                <a:gd name="T40" fmla="*/ 78 w 97"/>
                <a:gd name="T41" fmla="*/ 9 h 136"/>
                <a:gd name="T42" fmla="*/ 89 w 97"/>
                <a:gd name="T43" fmla="*/ 21 h 136"/>
                <a:gd name="T44" fmla="*/ 93 w 97"/>
                <a:gd name="T45" fmla="*/ 37 h 136"/>
                <a:gd name="T46" fmla="*/ 92 w 97"/>
                <a:gd name="T47" fmla="*/ 45 h 136"/>
                <a:gd name="T48" fmla="*/ 88 w 97"/>
                <a:gd name="T49" fmla="*/ 52 h 136"/>
                <a:gd name="T50" fmla="*/ 83 w 97"/>
                <a:gd name="T51" fmla="*/ 58 h 136"/>
                <a:gd name="T52" fmla="*/ 76 w 97"/>
                <a:gd name="T53" fmla="*/ 62 h 136"/>
                <a:gd name="T54" fmla="*/ 84 w 97"/>
                <a:gd name="T55" fmla="*/ 67 h 136"/>
                <a:gd name="T56" fmla="*/ 91 w 97"/>
                <a:gd name="T57" fmla="*/ 74 h 136"/>
                <a:gd name="T58" fmla="*/ 95 w 97"/>
                <a:gd name="T59" fmla="*/ 83 h 136"/>
                <a:gd name="T60" fmla="*/ 97 w 97"/>
                <a:gd name="T61" fmla="*/ 94 h 136"/>
                <a:gd name="T62" fmla="*/ 71 w 97"/>
                <a:gd name="T63" fmla="*/ 93 h 136"/>
                <a:gd name="T64" fmla="*/ 69 w 97"/>
                <a:gd name="T65" fmla="*/ 84 h 136"/>
                <a:gd name="T66" fmla="*/ 64 w 97"/>
                <a:gd name="T67" fmla="*/ 78 h 136"/>
                <a:gd name="T68" fmla="*/ 57 w 97"/>
                <a:gd name="T69" fmla="*/ 74 h 136"/>
                <a:gd name="T70" fmla="*/ 48 w 97"/>
                <a:gd name="T71" fmla="*/ 73 h 136"/>
                <a:gd name="T72" fmla="*/ 39 w 97"/>
                <a:gd name="T73" fmla="*/ 74 h 136"/>
                <a:gd name="T74" fmla="*/ 32 w 97"/>
                <a:gd name="T75" fmla="*/ 78 h 136"/>
                <a:gd name="T76" fmla="*/ 27 w 97"/>
                <a:gd name="T77" fmla="*/ 84 h 136"/>
                <a:gd name="T78" fmla="*/ 25 w 97"/>
                <a:gd name="T79" fmla="*/ 93 h 136"/>
                <a:gd name="T80" fmla="*/ 27 w 97"/>
                <a:gd name="T81" fmla="*/ 101 h 136"/>
                <a:gd name="T82" fmla="*/ 32 w 97"/>
                <a:gd name="T83" fmla="*/ 107 h 136"/>
                <a:gd name="T84" fmla="*/ 40 w 97"/>
                <a:gd name="T85" fmla="*/ 111 h 136"/>
                <a:gd name="T86" fmla="*/ 48 w 97"/>
                <a:gd name="T87" fmla="*/ 113 h 136"/>
                <a:gd name="T88" fmla="*/ 57 w 97"/>
                <a:gd name="T89" fmla="*/ 111 h 136"/>
                <a:gd name="T90" fmla="*/ 64 w 97"/>
                <a:gd name="T91" fmla="*/ 107 h 136"/>
                <a:gd name="T92" fmla="*/ 70 w 97"/>
                <a:gd name="T93" fmla="*/ 101 h 136"/>
                <a:gd name="T94" fmla="*/ 71 w 97"/>
                <a:gd name="T95" fmla="*/ 93 h 136"/>
                <a:gd name="T96" fmla="*/ 29 w 97"/>
                <a:gd name="T97" fmla="*/ 38 h 136"/>
                <a:gd name="T98" fmla="*/ 31 w 97"/>
                <a:gd name="T99" fmla="*/ 45 h 136"/>
                <a:gd name="T100" fmla="*/ 36 w 97"/>
                <a:gd name="T101" fmla="*/ 49 h 136"/>
                <a:gd name="T102" fmla="*/ 42 w 97"/>
                <a:gd name="T103" fmla="*/ 52 h 136"/>
                <a:gd name="T104" fmla="*/ 48 w 97"/>
                <a:gd name="T105" fmla="*/ 54 h 136"/>
                <a:gd name="T106" fmla="*/ 55 w 97"/>
                <a:gd name="T107" fmla="*/ 52 h 136"/>
                <a:gd name="T108" fmla="*/ 61 w 97"/>
                <a:gd name="T109" fmla="*/ 49 h 136"/>
                <a:gd name="T110" fmla="*/ 66 w 97"/>
                <a:gd name="T111" fmla="*/ 44 h 136"/>
                <a:gd name="T112" fmla="*/ 67 w 97"/>
                <a:gd name="T113" fmla="*/ 37 h 136"/>
                <a:gd name="T114" fmla="*/ 62 w 97"/>
                <a:gd name="T115" fmla="*/ 26 h 136"/>
                <a:gd name="T116" fmla="*/ 48 w 97"/>
                <a:gd name="T117" fmla="*/ 22 h 136"/>
                <a:gd name="T118" fmla="*/ 35 w 97"/>
                <a:gd name="T119" fmla="*/ 26 h 136"/>
                <a:gd name="T120" fmla="*/ 29 w 97"/>
                <a:gd name="T121" fmla="*/ 3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 h="136">
                  <a:moveTo>
                    <a:pt x="97" y="94"/>
                  </a:moveTo>
                  <a:cubicBezTo>
                    <a:pt x="97" y="101"/>
                    <a:pt x="96" y="106"/>
                    <a:pt x="93" y="111"/>
                  </a:cubicBezTo>
                  <a:cubicBezTo>
                    <a:pt x="91" y="116"/>
                    <a:pt x="87" y="121"/>
                    <a:pt x="83" y="124"/>
                  </a:cubicBezTo>
                  <a:cubicBezTo>
                    <a:pt x="78" y="128"/>
                    <a:pt x="73" y="131"/>
                    <a:pt x="67" y="133"/>
                  </a:cubicBezTo>
                  <a:cubicBezTo>
                    <a:pt x="61" y="135"/>
                    <a:pt x="55" y="136"/>
                    <a:pt x="48" y="136"/>
                  </a:cubicBezTo>
                  <a:cubicBezTo>
                    <a:pt x="41" y="136"/>
                    <a:pt x="35" y="135"/>
                    <a:pt x="29" y="133"/>
                  </a:cubicBezTo>
                  <a:cubicBezTo>
                    <a:pt x="23" y="130"/>
                    <a:pt x="18" y="128"/>
                    <a:pt x="14" y="124"/>
                  </a:cubicBezTo>
                  <a:cubicBezTo>
                    <a:pt x="9" y="120"/>
                    <a:pt x="6" y="115"/>
                    <a:pt x="3" y="110"/>
                  </a:cubicBezTo>
                  <a:cubicBezTo>
                    <a:pt x="1" y="105"/>
                    <a:pt x="0" y="99"/>
                    <a:pt x="0" y="93"/>
                  </a:cubicBezTo>
                  <a:cubicBezTo>
                    <a:pt x="0" y="89"/>
                    <a:pt x="0" y="86"/>
                    <a:pt x="1" y="83"/>
                  </a:cubicBezTo>
                  <a:cubicBezTo>
                    <a:pt x="3" y="80"/>
                    <a:pt x="4" y="77"/>
                    <a:pt x="6" y="74"/>
                  </a:cubicBezTo>
                  <a:cubicBezTo>
                    <a:pt x="8" y="71"/>
                    <a:pt x="11" y="69"/>
                    <a:pt x="13" y="67"/>
                  </a:cubicBezTo>
                  <a:cubicBezTo>
                    <a:pt x="15" y="65"/>
                    <a:pt x="18" y="63"/>
                    <a:pt x="21" y="62"/>
                  </a:cubicBezTo>
                  <a:cubicBezTo>
                    <a:pt x="16" y="60"/>
                    <a:pt x="12" y="56"/>
                    <a:pt x="9" y="52"/>
                  </a:cubicBezTo>
                  <a:cubicBezTo>
                    <a:pt x="5" y="47"/>
                    <a:pt x="4" y="42"/>
                    <a:pt x="4" y="37"/>
                  </a:cubicBezTo>
                  <a:cubicBezTo>
                    <a:pt x="4" y="31"/>
                    <a:pt x="5" y="25"/>
                    <a:pt x="8" y="21"/>
                  </a:cubicBezTo>
                  <a:cubicBezTo>
                    <a:pt x="10" y="16"/>
                    <a:pt x="14" y="12"/>
                    <a:pt x="18" y="9"/>
                  </a:cubicBezTo>
                  <a:cubicBezTo>
                    <a:pt x="23" y="6"/>
                    <a:pt x="27" y="4"/>
                    <a:pt x="33" y="2"/>
                  </a:cubicBezTo>
                  <a:cubicBezTo>
                    <a:pt x="38" y="0"/>
                    <a:pt x="43" y="0"/>
                    <a:pt x="48" y="0"/>
                  </a:cubicBezTo>
                  <a:cubicBezTo>
                    <a:pt x="53" y="0"/>
                    <a:pt x="59" y="0"/>
                    <a:pt x="64" y="2"/>
                  </a:cubicBezTo>
                  <a:cubicBezTo>
                    <a:pt x="69" y="3"/>
                    <a:pt x="74" y="6"/>
                    <a:pt x="78" y="9"/>
                  </a:cubicBezTo>
                  <a:cubicBezTo>
                    <a:pt x="83" y="12"/>
                    <a:pt x="86" y="16"/>
                    <a:pt x="89" y="21"/>
                  </a:cubicBezTo>
                  <a:cubicBezTo>
                    <a:pt x="92" y="25"/>
                    <a:pt x="93" y="31"/>
                    <a:pt x="93" y="37"/>
                  </a:cubicBezTo>
                  <a:cubicBezTo>
                    <a:pt x="93" y="39"/>
                    <a:pt x="93" y="42"/>
                    <a:pt x="92" y="45"/>
                  </a:cubicBezTo>
                  <a:cubicBezTo>
                    <a:pt x="91" y="47"/>
                    <a:pt x="90" y="49"/>
                    <a:pt x="88" y="52"/>
                  </a:cubicBezTo>
                  <a:cubicBezTo>
                    <a:pt x="87" y="54"/>
                    <a:pt x="85" y="56"/>
                    <a:pt x="83" y="58"/>
                  </a:cubicBezTo>
                  <a:cubicBezTo>
                    <a:pt x="80" y="59"/>
                    <a:pt x="78" y="61"/>
                    <a:pt x="76" y="62"/>
                  </a:cubicBezTo>
                  <a:cubicBezTo>
                    <a:pt x="79" y="63"/>
                    <a:pt x="81" y="65"/>
                    <a:pt x="84" y="67"/>
                  </a:cubicBezTo>
                  <a:cubicBezTo>
                    <a:pt x="86" y="69"/>
                    <a:pt x="89" y="72"/>
                    <a:pt x="91" y="74"/>
                  </a:cubicBezTo>
                  <a:cubicBezTo>
                    <a:pt x="93" y="77"/>
                    <a:pt x="94" y="80"/>
                    <a:pt x="95" y="83"/>
                  </a:cubicBezTo>
                  <a:cubicBezTo>
                    <a:pt x="97" y="87"/>
                    <a:pt x="97" y="90"/>
                    <a:pt x="97" y="94"/>
                  </a:cubicBezTo>
                  <a:close/>
                  <a:moveTo>
                    <a:pt x="71" y="93"/>
                  </a:moveTo>
                  <a:cubicBezTo>
                    <a:pt x="71" y="90"/>
                    <a:pt x="71" y="87"/>
                    <a:pt x="69" y="84"/>
                  </a:cubicBezTo>
                  <a:cubicBezTo>
                    <a:pt x="68" y="82"/>
                    <a:pt x="66" y="80"/>
                    <a:pt x="64" y="78"/>
                  </a:cubicBezTo>
                  <a:cubicBezTo>
                    <a:pt x="62" y="76"/>
                    <a:pt x="59" y="75"/>
                    <a:pt x="57" y="74"/>
                  </a:cubicBezTo>
                  <a:cubicBezTo>
                    <a:pt x="54" y="73"/>
                    <a:pt x="51" y="73"/>
                    <a:pt x="48" y="73"/>
                  </a:cubicBezTo>
                  <a:cubicBezTo>
                    <a:pt x="45" y="73"/>
                    <a:pt x="42" y="73"/>
                    <a:pt x="39" y="74"/>
                  </a:cubicBezTo>
                  <a:cubicBezTo>
                    <a:pt x="37" y="75"/>
                    <a:pt x="34" y="76"/>
                    <a:pt x="32" y="78"/>
                  </a:cubicBezTo>
                  <a:cubicBezTo>
                    <a:pt x="30" y="80"/>
                    <a:pt x="28" y="82"/>
                    <a:pt x="27" y="84"/>
                  </a:cubicBezTo>
                  <a:cubicBezTo>
                    <a:pt x="26" y="87"/>
                    <a:pt x="25" y="90"/>
                    <a:pt x="25" y="93"/>
                  </a:cubicBezTo>
                  <a:cubicBezTo>
                    <a:pt x="25" y="96"/>
                    <a:pt x="26" y="98"/>
                    <a:pt x="27" y="101"/>
                  </a:cubicBezTo>
                  <a:cubicBezTo>
                    <a:pt x="29" y="103"/>
                    <a:pt x="30" y="106"/>
                    <a:pt x="32" y="107"/>
                  </a:cubicBezTo>
                  <a:cubicBezTo>
                    <a:pt x="35" y="109"/>
                    <a:pt x="37" y="110"/>
                    <a:pt x="40" y="111"/>
                  </a:cubicBezTo>
                  <a:cubicBezTo>
                    <a:pt x="43" y="112"/>
                    <a:pt x="45" y="113"/>
                    <a:pt x="48" y="113"/>
                  </a:cubicBezTo>
                  <a:cubicBezTo>
                    <a:pt x="51" y="113"/>
                    <a:pt x="54" y="112"/>
                    <a:pt x="57" y="111"/>
                  </a:cubicBezTo>
                  <a:cubicBezTo>
                    <a:pt x="60" y="110"/>
                    <a:pt x="62" y="109"/>
                    <a:pt x="64" y="107"/>
                  </a:cubicBezTo>
                  <a:cubicBezTo>
                    <a:pt x="67" y="105"/>
                    <a:pt x="68" y="103"/>
                    <a:pt x="70" y="101"/>
                  </a:cubicBezTo>
                  <a:cubicBezTo>
                    <a:pt x="71" y="98"/>
                    <a:pt x="71" y="96"/>
                    <a:pt x="71" y="93"/>
                  </a:cubicBezTo>
                  <a:close/>
                  <a:moveTo>
                    <a:pt x="29" y="38"/>
                  </a:moveTo>
                  <a:cubicBezTo>
                    <a:pt x="29" y="40"/>
                    <a:pt x="30" y="43"/>
                    <a:pt x="31" y="45"/>
                  </a:cubicBezTo>
                  <a:cubicBezTo>
                    <a:pt x="32" y="46"/>
                    <a:pt x="34" y="48"/>
                    <a:pt x="36" y="49"/>
                  </a:cubicBezTo>
                  <a:cubicBezTo>
                    <a:pt x="37" y="51"/>
                    <a:pt x="39" y="52"/>
                    <a:pt x="42" y="52"/>
                  </a:cubicBezTo>
                  <a:cubicBezTo>
                    <a:pt x="44" y="53"/>
                    <a:pt x="46" y="54"/>
                    <a:pt x="48" y="54"/>
                  </a:cubicBezTo>
                  <a:cubicBezTo>
                    <a:pt x="50" y="54"/>
                    <a:pt x="53" y="53"/>
                    <a:pt x="55" y="52"/>
                  </a:cubicBezTo>
                  <a:cubicBezTo>
                    <a:pt x="57" y="52"/>
                    <a:pt x="59" y="51"/>
                    <a:pt x="61" y="49"/>
                  </a:cubicBezTo>
                  <a:cubicBezTo>
                    <a:pt x="63" y="48"/>
                    <a:pt x="64" y="46"/>
                    <a:pt x="66" y="44"/>
                  </a:cubicBezTo>
                  <a:cubicBezTo>
                    <a:pt x="67" y="42"/>
                    <a:pt x="67" y="40"/>
                    <a:pt x="67" y="37"/>
                  </a:cubicBezTo>
                  <a:cubicBezTo>
                    <a:pt x="67" y="33"/>
                    <a:pt x="65" y="29"/>
                    <a:pt x="62" y="26"/>
                  </a:cubicBezTo>
                  <a:cubicBezTo>
                    <a:pt x="58" y="23"/>
                    <a:pt x="53" y="22"/>
                    <a:pt x="48" y="22"/>
                  </a:cubicBezTo>
                  <a:cubicBezTo>
                    <a:pt x="43" y="22"/>
                    <a:pt x="39" y="23"/>
                    <a:pt x="35" y="26"/>
                  </a:cubicBezTo>
                  <a:cubicBezTo>
                    <a:pt x="31" y="29"/>
                    <a:pt x="29" y="33"/>
                    <a:pt x="29" y="38"/>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19">
              <a:extLst>
                <a:ext uri="{FF2B5EF4-FFF2-40B4-BE49-F238E27FC236}">
                  <a16:creationId xmlns:a16="http://schemas.microsoft.com/office/drawing/2014/main" id="{8F2F101E-4380-43D4-8468-C21D77D3BE46}"/>
                </a:ext>
              </a:extLst>
            </p:cNvPr>
            <p:cNvSpPr>
              <a:spLocks noEditPoints="1"/>
            </p:cNvSpPr>
            <p:nvPr/>
          </p:nvSpPr>
          <p:spPr bwMode="auto">
            <a:xfrm>
              <a:off x="659" y="2011"/>
              <a:ext cx="224" cy="316"/>
            </a:xfrm>
            <a:custGeom>
              <a:avLst/>
              <a:gdLst>
                <a:gd name="T0" fmla="*/ 0 w 98"/>
                <a:gd name="T1" fmla="*/ 47 h 138"/>
                <a:gd name="T2" fmla="*/ 3 w 98"/>
                <a:gd name="T3" fmla="*/ 29 h 138"/>
                <a:gd name="T4" fmla="*/ 14 w 98"/>
                <a:gd name="T5" fmla="*/ 14 h 138"/>
                <a:gd name="T6" fmla="*/ 29 w 98"/>
                <a:gd name="T7" fmla="*/ 4 h 138"/>
                <a:gd name="T8" fmla="*/ 49 w 98"/>
                <a:gd name="T9" fmla="*/ 0 h 138"/>
                <a:gd name="T10" fmla="*/ 69 w 98"/>
                <a:gd name="T11" fmla="*/ 5 h 138"/>
                <a:gd name="T12" fmla="*/ 85 w 98"/>
                <a:gd name="T13" fmla="*/ 17 h 138"/>
                <a:gd name="T14" fmla="*/ 95 w 98"/>
                <a:gd name="T15" fmla="*/ 36 h 138"/>
                <a:gd name="T16" fmla="*/ 98 w 98"/>
                <a:gd name="T17" fmla="*/ 62 h 138"/>
                <a:gd name="T18" fmla="*/ 95 w 98"/>
                <a:gd name="T19" fmla="*/ 95 h 138"/>
                <a:gd name="T20" fmla="*/ 84 w 98"/>
                <a:gd name="T21" fmla="*/ 118 h 138"/>
                <a:gd name="T22" fmla="*/ 68 w 98"/>
                <a:gd name="T23" fmla="*/ 133 h 138"/>
                <a:gd name="T24" fmla="*/ 46 w 98"/>
                <a:gd name="T25" fmla="*/ 138 h 138"/>
                <a:gd name="T26" fmla="*/ 23 w 98"/>
                <a:gd name="T27" fmla="*/ 132 h 138"/>
                <a:gd name="T28" fmla="*/ 5 w 98"/>
                <a:gd name="T29" fmla="*/ 117 h 138"/>
                <a:gd name="T30" fmla="*/ 19 w 98"/>
                <a:gd name="T31" fmla="*/ 101 h 138"/>
                <a:gd name="T32" fmla="*/ 31 w 98"/>
                <a:gd name="T33" fmla="*/ 112 h 138"/>
                <a:gd name="T34" fmla="*/ 47 w 98"/>
                <a:gd name="T35" fmla="*/ 116 h 138"/>
                <a:gd name="T36" fmla="*/ 67 w 98"/>
                <a:gd name="T37" fmla="*/ 106 h 138"/>
                <a:gd name="T38" fmla="*/ 75 w 98"/>
                <a:gd name="T39" fmla="*/ 77 h 138"/>
                <a:gd name="T40" fmla="*/ 63 w 98"/>
                <a:gd name="T41" fmla="*/ 88 h 138"/>
                <a:gd name="T42" fmla="*/ 46 w 98"/>
                <a:gd name="T43" fmla="*/ 92 h 138"/>
                <a:gd name="T44" fmla="*/ 28 w 98"/>
                <a:gd name="T45" fmla="*/ 89 h 138"/>
                <a:gd name="T46" fmla="*/ 13 w 98"/>
                <a:gd name="T47" fmla="*/ 79 h 138"/>
                <a:gd name="T48" fmla="*/ 3 w 98"/>
                <a:gd name="T49" fmla="*/ 65 h 138"/>
                <a:gd name="T50" fmla="*/ 0 w 98"/>
                <a:gd name="T51" fmla="*/ 47 h 138"/>
                <a:gd name="T52" fmla="*/ 49 w 98"/>
                <a:gd name="T53" fmla="*/ 22 h 138"/>
                <a:gd name="T54" fmla="*/ 39 w 98"/>
                <a:gd name="T55" fmla="*/ 24 h 138"/>
                <a:gd name="T56" fmla="*/ 31 w 98"/>
                <a:gd name="T57" fmla="*/ 29 h 138"/>
                <a:gd name="T58" fmla="*/ 26 w 98"/>
                <a:gd name="T59" fmla="*/ 37 h 138"/>
                <a:gd name="T60" fmla="*/ 24 w 98"/>
                <a:gd name="T61" fmla="*/ 47 h 138"/>
                <a:gd name="T62" fmla="*/ 26 w 98"/>
                <a:gd name="T63" fmla="*/ 57 h 138"/>
                <a:gd name="T64" fmla="*/ 31 w 98"/>
                <a:gd name="T65" fmla="*/ 65 h 138"/>
                <a:gd name="T66" fmla="*/ 39 w 98"/>
                <a:gd name="T67" fmla="*/ 70 h 138"/>
                <a:gd name="T68" fmla="*/ 49 w 98"/>
                <a:gd name="T69" fmla="*/ 72 h 138"/>
                <a:gd name="T70" fmla="*/ 58 w 98"/>
                <a:gd name="T71" fmla="*/ 70 h 138"/>
                <a:gd name="T72" fmla="*/ 66 w 98"/>
                <a:gd name="T73" fmla="*/ 65 h 138"/>
                <a:gd name="T74" fmla="*/ 72 w 98"/>
                <a:gd name="T75" fmla="*/ 57 h 138"/>
                <a:gd name="T76" fmla="*/ 73 w 98"/>
                <a:gd name="T77" fmla="*/ 47 h 138"/>
                <a:gd name="T78" fmla="*/ 72 w 98"/>
                <a:gd name="T79" fmla="*/ 37 h 138"/>
                <a:gd name="T80" fmla="*/ 66 w 98"/>
                <a:gd name="T81" fmla="*/ 29 h 138"/>
                <a:gd name="T82" fmla="*/ 58 w 98"/>
                <a:gd name="T83" fmla="*/ 24 h 138"/>
                <a:gd name="T84" fmla="*/ 49 w 98"/>
                <a:gd name="T85" fmla="*/ 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138">
                  <a:moveTo>
                    <a:pt x="0" y="47"/>
                  </a:moveTo>
                  <a:cubicBezTo>
                    <a:pt x="0" y="41"/>
                    <a:pt x="1" y="35"/>
                    <a:pt x="3" y="29"/>
                  </a:cubicBezTo>
                  <a:cubicBezTo>
                    <a:pt x="6" y="23"/>
                    <a:pt x="9" y="18"/>
                    <a:pt x="14" y="14"/>
                  </a:cubicBezTo>
                  <a:cubicBezTo>
                    <a:pt x="18" y="10"/>
                    <a:pt x="23" y="6"/>
                    <a:pt x="29" y="4"/>
                  </a:cubicBezTo>
                  <a:cubicBezTo>
                    <a:pt x="35" y="2"/>
                    <a:pt x="42" y="0"/>
                    <a:pt x="49" y="0"/>
                  </a:cubicBezTo>
                  <a:cubicBezTo>
                    <a:pt x="56" y="0"/>
                    <a:pt x="63" y="2"/>
                    <a:pt x="69" y="5"/>
                  </a:cubicBezTo>
                  <a:cubicBezTo>
                    <a:pt x="75" y="7"/>
                    <a:pt x="81" y="11"/>
                    <a:pt x="85" y="17"/>
                  </a:cubicBezTo>
                  <a:cubicBezTo>
                    <a:pt x="89" y="22"/>
                    <a:pt x="92" y="29"/>
                    <a:pt x="95" y="36"/>
                  </a:cubicBezTo>
                  <a:cubicBezTo>
                    <a:pt x="97" y="44"/>
                    <a:pt x="98" y="52"/>
                    <a:pt x="98" y="62"/>
                  </a:cubicBezTo>
                  <a:cubicBezTo>
                    <a:pt x="98" y="74"/>
                    <a:pt x="97" y="85"/>
                    <a:pt x="95" y="95"/>
                  </a:cubicBezTo>
                  <a:cubicBezTo>
                    <a:pt x="92" y="104"/>
                    <a:pt x="89" y="112"/>
                    <a:pt x="84" y="118"/>
                  </a:cubicBezTo>
                  <a:cubicBezTo>
                    <a:pt x="80" y="125"/>
                    <a:pt x="74" y="130"/>
                    <a:pt x="68" y="133"/>
                  </a:cubicBezTo>
                  <a:cubicBezTo>
                    <a:pt x="61" y="136"/>
                    <a:pt x="54" y="138"/>
                    <a:pt x="46" y="138"/>
                  </a:cubicBezTo>
                  <a:cubicBezTo>
                    <a:pt x="38" y="138"/>
                    <a:pt x="30" y="136"/>
                    <a:pt x="23" y="132"/>
                  </a:cubicBezTo>
                  <a:cubicBezTo>
                    <a:pt x="16" y="129"/>
                    <a:pt x="10" y="123"/>
                    <a:pt x="5" y="117"/>
                  </a:cubicBezTo>
                  <a:cubicBezTo>
                    <a:pt x="19" y="101"/>
                    <a:pt x="19" y="101"/>
                    <a:pt x="19" y="101"/>
                  </a:cubicBezTo>
                  <a:cubicBezTo>
                    <a:pt x="22" y="105"/>
                    <a:pt x="26" y="109"/>
                    <a:pt x="31" y="112"/>
                  </a:cubicBezTo>
                  <a:cubicBezTo>
                    <a:pt x="36" y="114"/>
                    <a:pt x="41" y="116"/>
                    <a:pt x="47" y="116"/>
                  </a:cubicBezTo>
                  <a:cubicBezTo>
                    <a:pt x="55" y="116"/>
                    <a:pt x="62" y="112"/>
                    <a:pt x="67" y="106"/>
                  </a:cubicBezTo>
                  <a:cubicBezTo>
                    <a:pt x="72" y="99"/>
                    <a:pt x="74" y="90"/>
                    <a:pt x="75" y="77"/>
                  </a:cubicBezTo>
                  <a:cubicBezTo>
                    <a:pt x="72" y="82"/>
                    <a:pt x="68" y="85"/>
                    <a:pt x="63" y="88"/>
                  </a:cubicBezTo>
                  <a:cubicBezTo>
                    <a:pt x="59" y="91"/>
                    <a:pt x="53" y="92"/>
                    <a:pt x="46" y="92"/>
                  </a:cubicBezTo>
                  <a:cubicBezTo>
                    <a:pt x="40" y="92"/>
                    <a:pt x="34" y="91"/>
                    <a:pt x="28" y="89"/>
                  </a:cubicBezTo>
                  <a:cubicBezTo>
                    <a:pt x="22" y="86"/>
                    <a:pt x="17" y="83"/>
                    <a:pt x="13" y="79"/>
                  </a:cubicBezTo>
                  <a:cubicBezTo>
                    <a:pt x="9" y="75"/>
                    <a:pt x="6" y="70"/>
                    <a:pt x="3" y="65"/>
                  </a:cubicBezTo>
                  <a:cubicBezTo>
                    <a:pt x="1" y="59"/>
                    <a:pt x="0" y="54"/>
                    <a:pt x="0" y="47"/>
                  </a:cubicBezTo>
                  <a:close/>
                  <a:moveTo>
                    <a:pt x="49" y="22"/>
                  </a:moveTo>
                  <a:cubicBezTo>
                    <a:pt x="45" y="22"/>
                    <a:pt x="42" y="23"/>
                    <a:pt x="39" y="24"/>
                  </a:cubicBezTo>
                  <a:cubicBezTo>
                    <a:pt x="36" y="25"/>
                    <a:pt x="34" y="27"/>
                    <a:pt x="31" y="29"/>
                  </a:cubicBezTo>
                  <a:cubicBezTo>
                    <a:pt x="29" y="32"/>
                    <a:pt x="27" y="34"/>
                    <a:pt x="26" y="37"/>
                  </a:cubicBezTo>
                  <a:cubicBezTo>
                    <a:pt x="25" y="41"/>
                    <a:pt x="24" y="44"/>
                    <a:pt x="24" y="47"/>
                  </a:cubicBezTo>
                  <a:cubicBezTo>
                    <a:pt x="24" y="51"/>
                    <a:pt x="25" y="54"/>
                    <a:pt x="26" y="57"/>
                  </a:cubicBezTo>
                  <a:cubicBezTo>
                    <a:pt x="27" y="60"/>
                    <a:pt x="29" y="62"/>
                    <a:pt x="31" y="65"/>
                  </a:cubicBezTo>
                  <a:cubicBezTo>
                    <a:pt x="33" y="67"/>
                    <a:pt x="36" y="69"/>
                    <a:pt x="39" y="70"/>
                  </a:cubicBezTo>
                  <a:cubicBezTo>
                    <a:pt x="42" y="71"/>
                    <a:pt x="45" y="72"/>
                    <a:pt x="49" y="72"/>
                  </a:cubicBezTo>
                  <a:cubicBezTo>
                    <a:pt x="52" y="72"/>
                    <a:pt x="55" y="71"/>
                    <a:pt x="58" y="70"/>
                  </a:cubicBezTo>
                  <a:cubicBezTo>
                    <a:pt x="61" y="69"/>
                    <a:pt x="64" y="67"/>
                    <a:pt x="66" y="65"/>
                  </a:cubicBezTo>
                  <a:cubicBezTo>
                    <a:pt x="68" y="62"/>
                    <a:pt x="70" y="60"/>
                    <a:pt x="72" y="57"/>
                  </a:cubicBezTo>
                  <a:cubicBezTo>
                    <a:pt x="73" y="54"/>
                    <a:pt x="73" y="51"/>
                    <a:pt x="73" y="47"/>
                  </a:cubicBezTo>
                  <a:cubicBezTo>
                    <a:pt x="73" y="44"/>
                    <a:pt x="73" y="41"/>
                    <a:pt x="72" y="37"/>
                  </a:cubicBezTo>
                  <a:cubicBezTo>
                    <a:pt x="70" y="34"/>
                    <a:pt x="68" y="32"/>
                    <a:pt x="66" y="29"/>
                  </a:cubicBezTo>
                  <a:cubicBezTo>
                    <a:pt x="64" y="27"/>
                    <a:pt x="61" y="25"/>
                    <a:pt x="58" y="24"/>
                  </a:cubicBezTo>
                  <a:cubicBezTo>
                    <a:pt x="55" y="23"/>
                    <a:pt x="52" y="22"/>
                    <a:pt x="49" y="22"/>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20">
              <a:extLst>
                <a:ext uri="{FF2B5EF4-FFF2-40B4-BE49-F238E27FC236}">
                  <a16:creationId xmlns:a16="http://schemas.microsoft.com/office/drawing/2014/main" id="{3926D962-1637-401E-9CBB-6E3A69033B72}"/>
                </a:ext>
              </a:extLst>
            </p:cNvPr>
            <p:cNvSpPr/>
            <p:nvPr/>
          </p:nvSpPr>
          <p:spPr bwMode="auto">
            <a:xfrm>
              <a:off x="851" y="1325"/>
              <a:ext cx="186" cy="248"/>
            </a:xfrm>
            <a:custGeom>
              <a:avLst/>
              <a:gdLst>
                <a:gd name="T0" fmla="*/ 81 w 81"/>
                <a:gd name="T1" fmla="*/ 85 h 108"/>
                <a:gd name="T2" fmla="*/ 81 w 81"/>
                <a:gd name="T3" fmla="*/ 108 h 108"/>
                <a:gd name="T4" fmla="*/ 4 w 81"/>
                <a:gd name="T5" fmla="*/ 108 h 108"/>
                <a:gd name="T6" fmla="*/ 4 w 81"/>
                <a:gd name="T7" fmla="*/ 85 h 108"/>
                <a:gd name="T8" fmla="*/ 31 w 81"/>
                <a:gd name="T9" fmla="*/ 85 h 108"/>
                <a:gd name="T10" fmla="*/ 31 w 81"/>
                <a:gd name="T11" fmla="*/ 28 h 108"/>
                <a:gd name="T12" fmla="*/ 26 w 81"/>
                <a:gd name="T13" fmla="*/ 33 h 108"/>
                <a:gd name="T14" fmla="*/ 18 w 81"/>
                <a:gd name="T15" fmla="*/ 37 h 108"/>
                <a:gd name="T16" fmla="*/ 9 w 81"/>
                <a:gd name="T17" fmla="*/ 40 h 108"/>
                <a:gd name="T18" fmla="*/ 0 w 81"/>
                <a:gd name="T19" fmla="*/ 42 h 108"/>
                <a:gd name="T20" fmla="*/ 0 w 81"/>
                <a:gd name="T21" fmla="*/ 18 h 108"/>
                <a:gd name="T22" fmla="*/ 9 w 81"/>
                <a:gd name="T23" fmla="*/ 16 h 108"/>
                <a:gd name="T24" fmla="*/ 18 w 81"/>
                <a:gd name="T25" fmla="*/ 11 h 108"/>
                <a:gd name="T26" fmla="*/ 27 w 81"/>
                <a:gd name="T27" fmla="*/ 5 h 108"/>
                <a:gd name="T28" fmla="*/ 31 w 81"/>
                <a:gd name="T29" fmla="*/ 0 h 108"/>
                <a:gd name="T30" fmla="*/ 57 w 81"/>
                <a:gd name="T31" fmla="*/ 0 h 108"/>
                <a:gd name="T32" fmla="*/ 57 w 81"/>
                <a:gd name="T33" fmla="*/ 85 h 108"/>
                <a:gd name="T34" fmla="*/ 81 w 81"/>
                <a:gd name="T35"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8">
                  <a:moveTo>
                    <a:pt x="81" y="85"/>
                  </a:moveTo>
                  <a:cubicBezTo>
                    <a:pt x="81" y="108"/>
                    <a:pt x="81" y="108"/>
                    <a:pt x="81" y="108"/>
                  </a:cubicBezTo>
                  <a:cubicBezTo>
                    <a:pt x="4" y="108"/>
                    <a:pt x="4" y="108"/>
                    <a:pt x="4" y="108"/>
                  </a:cubicBezTo>
                  <a:cubicBezTo>
                    <a:pt x="4" y="85"/>
                    <a:pt x="4" y="85"/>
                    <a:pt x="4" y="85"/>
                  </a:cubicBezTo>
                  <a:cubicBezTo>
                    <a:pt x="31" y="85"/>
                    <a:pt x="31" y="85"/>
                    <a:pt x="31" y="85"/>
                  </a:cubicBezTo>
                  <a:cubicBezTo>
                    <a:pt x="31" y="28"/>
                    <a:pt x="31" y="28"/>
                    <a:pt x="31" y="28"/>
                  </a:cubicBezTo>
                  <a:cubicBezTo>
                    <a:pt x="30" y="30"/>
                    <a:pt x="28" y="31"/>
                    <a:pt x="26" y="33"/>
                  </a:cubicBezTo>
                  <a:cubicBezTo>
                    <a:pt x="23" y="34"/>
                    <a:pt x="21" y="36"/>
                    <a:pt x="18" y="37"/>
                  </a:cubicBezTo>
                  <a:cubicBezTo>
                    <a:pt x="15" y="38"/>
                    <a:pt x="12" y="40"/>
                    <a:pt x="9" y="40"/>
                  </a:cubicBezTo>
                  <a:cubicBezTo>
                    <a:pt x="6" y="41"/>
                    <a:pt x="3" y="42"/>
                    <a:pt x="0" y="42"/>
                  </a:cubicBezTo>
                  <a:cubicBezTo>
                    <a:pt x="0" y="18"/>
                    <a:pt x="0" y="18"/>
                    <a:pt x="0" y="18"/>
                  </a:cubicBezTo>
                  <a:cubicBezTo>
                    <a:pt x="3" y="18"/>
                    <a:pt x="5" y="17"/>
                    <a:pt x="9" y="16"/>
                  </a:cubicBezTo>
                  <a:cubicBezTo>
                    <a:pt x="12" y="15"/>
                    <a:pt x="15" y="13"/>
                    <a:pt x="18" y="11"/>
                  </a:cubicBezTo>
                  <a:cubicBezTo>
                    <a:pt x="22" y="9"/>
                    <a:pt x="24" y="7"/>
                    <a:pt x="27" y="5"/>
                  </a:cubicBezTo>
                  <a:cubicBezTo>
                    <a:pt x="29" y="3"/>
                    <a:pt x="30" y="1"/>
                    <a:pt x="31" y="0"/>
                  </a:cubicBezTo>
                  <a:cubicBezTo>
                    <a:pt x="57" y="0"/>
                    <a:pt x="57" y="0"/>
                    <a:pt x="57" y="0"/>
                  </a:cubicBezTo>
                  <a:cubicBezTo>
                    <a:pt x="57" y="85"/>
                    <a:pt x="57" y="85"/>
                    <a:pt x="57" y="85"/>
                  </a:cubicBezTo>
                  <a:lnTo>
                    <a:pt x="81" y="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21">
              <a:extLst>
                <a:ext uri="{FF2B5EF4-FFF2-40B4-BE49-F238E27FC236}">
                  <a16:creationId xmlns:a16="http://schemas.microsoft.com/office/drawing/2014/main" id="{B61A77BA-543B-41DA-8D4D-C7DE59E9D76A}"/>
                </a:ext>
              </a:extLst>
            </p:cNvPr>
            <p:cNvSpPr>
              <a:spLocks noEditPoints="1"/>
            </p:cNvSpPr>
            <p:nvPr/>
          </p:nvSpPr>
          <p:spPr bwMode="auto">
            <a:xfrm>
              <a:off x="1069" y="1314"/>
              <a:ext cx="224" cy="264"/>
            </a:xfrm>
            <a:custGeom>
              <a:avLst/>
              <a:gdLst>
                <a:gd name="T0" fmla="*/ 98 w 98"/>
                <a:gd name="T1" fmla="*/ 58 h 115"/>
                <a:gd name="T2" fmla="*/ 94 w 98"/>
                <a:gd name="T3" fmla="*/ 81 h 115"/>
                <a:gd name="T4" fmla="*/ 84 w 98"/>
                <a:gd name="T5" fmla="*/ 99 h 115"/>
                <a:gd name="T6" fmla="*/ 68 w 98"/>
                <a:gd name="T7" fmla="*/ 111 h 115"/>
                <a:gd name="T8" fmla="*/ 49 w 98"/>
                <a:gd name="T9" fmla="*/ 115 h 115"/>
                <a:gd name="T10" fmla="*/ 29 w 98"/>
                <a:gd name="T11" fmla="*/ 111 h 115"/>
                <a:gd name="T12" fmla="*/ 14 w 98"/>
                <a:gd name="T13" fmla="*/ 99 h 115"/>
                <a:gd name="T14" fmla="*/ 4 w 98"/>
                <a:gd name="T15" fmla="*/ 81 h 115"/>
                <a:gd name="T16" fmla="*/ 0 w 98"/>
                <a:gd name="T17" fmla="*/ 58 h 115"/>
                <a:gd name="T18" fmla="*/ 4 w 98"/>
                <a:gd name="T19" fmla="*/ 35 h 115"/>
                <a:gd name="T20" fmla="*/ 14 w 98"/>
                <a:gd name="T21" fmla="*/ 17 h 115"/>
                <a:gd name="T22" fmla="*/ 29 w 98"/>
                <a:gd name="T23" fmla="*/ 5 h 115"/>
                <a:gd name="T24" fmla="*/ 49 w 98"/>
                <a:gd name="T25" fmla="*/ 0 h 115"/>
                <a:gd name="T26" fmla="*/ 68 w 98"/>
                <a:gd name="T27" fmla="*/ 5 h 115"/>
                <a:gd name="T28" fmla="*/ 84 w 98"/>
                <a:gd name="T29" fmla="*/ 17 h 115"/>
                <a:gd name="T30" fmla="*/ 94 w 98"/>
                <a:gd name="T31" fmla="*/ 35 h 115"/>
                <a:gd name="T32" fmla="*/ 98 w 98"/>
                <a:gd name="T33" fmla="*/ 58 h 115"/>
                <a:gd name="T34" fmla="*/ 72 w 98"/>
                <a:gd name="T35" fmla="*/ 58 h 115"/>
                <a:gd name="T36" fmla="*/ 70 w 98"/>
                <a:gd name="T37" fmla="*/ 44 h 115"/>
                <a:gd name="T38" fmla="*/ 65 w 98"/>
                <a:gd name="T39" fmla="*/ 33 h 115"/>
                <a:gd name="T40" fmla="*/ 58 w 98"/>
                <a:gd name="T41" fmla="*/ 26 h 115"/>
                <a:gd name="T42" fmla="*/ 49 w 98"/>
                <a:gd name="T43" fmla="*/ 24 h 115"/>
                <a:gd name="T44" fmla="*/ 39 w 98"/>
                <a:gd name="T45" fmla="*/ 26 h 115"/>
                <a:gd name="T46" fmla="*/ 32 w 98"/>
                <a:gd name="T47" fmla="*/ 33 h 115"/>
                <a:gd name="T48" fmla="*/ 27 w 98"/>
                <a:gd name="T49" fmla="*/ 44 h 115"/>
                <a:gd name="T50" fmla="*/ 25 w 98"/>
                <a:gd name="T51" fmla="*/ 58 h 115"/>
                <a:gd name="T52" fmla="*/ 27 w 98"/>
                <a:gd name="T53" fmla="*/ 72 h 115"/>
                <a:gd name="T54" fmla="*/ 32 w 98"/>
                <a:gd name="T55" fmla="*/ 82 h 115"/>
                <a:gd name="T56" fmla="*/ 39 w 98"/>
                <a:gd name="T57" fmla="*/ 89 h 115"/>
                <a:gd name="T58" fmla="*/ 49 w 98"/>
                <a:gd name="T59" fmla="*/ 92 h 115"/>
                <a:gd name="T60" fmla="*/ 58 w 98"/>
                <a:gd name="T61" fmla="*/ 89 h 115"/>
                <a:gd name="T62" fmla="*/ 65 w 98"/>
                <a:gd name="T63" fmla="*/ 82 h 115"/>
                <a:gd name="T64" fmla="*/ 70 w 98"/>
                <a:gd name="T65" fmla="*/ 72 h 115"/>
                <a:gd name="T66" fmla="*/ 72 w 98"/>
                <a:gd name="T67" fmla="*/ 5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115">
                  <a:moveTo>
                    <a:pt x="98" y="58"/>
                  </a:moveTo>
                  <a:cubicBezTo>
                    <a:pt x="98" y="66"/>
                    <a:pt x="96" y="74"/>
                    <a:pt x="94" y="81"/>
                  </a:cubicBezTo>
                  <a:cubicBezTo>
                    <a:pt x="91" y="88"/>
                    <a:pt x="88" y="94"/>
                    <a:pt x="84" y="99"/>
                  </a:cubicBezTo>
                  <a:cubicBezTo>
                    <a:pt x="79" y="104"/>
                    <a:pt x="74" y="108"/>
                    <a:pt x="68" y="111"/>
                  </a:cubicBezTo>
                  <a:cubicBezTo>
                    <a:pt x="62" y="114"/>
                    <a:pt x="56" y="115"/>
                    <a:pt x="49" y="115"/>
                  </a:cubicBezTo>
                  <a:cubicBezTo>
                    <a:pt x="42" y="115"/>
                    <a:pt x="35" y="114"/>
                    <a:pt x="29" y="111"/>
                  </a:cubicBezTo>
                  <a:cubicBezTo>
                    <a:pt x="23" y="108"/>
                    <a:pt x="18" y="104"/>
                    <a:pt x="14" y="99"/>
                  </a:cubicBezTo>
                  <a:cubicBezTo>
                    <a:pt x="9" y="94"/>
                    <a:pt x="6" y="88"/>
                    <a:pt x="4" y="81"/>
                  </a:cubicBezTo>
                  <a:cubicBezTo>
                    <a:pt x="1" y="74"/>
                    <a:pt x="0" y="66"/>
                    <a:pt x="0" y="58"/>
                  </a:cubicBezTo>
                  <a:cubicBezTo>
                    <a:pt x="0" y="49"/>
                    <a:pt x="1" y="42"/>
                    <a:pt x="4" y="35"/>
                  </a:cubicBezTo>
                  <a:cubicBezTo>
                    <a:pt x="6" y="28"/>
                    <a:pt x="9" y="22"/>
                    <a:pt x="14" y="17"/>
                  </a:cubicBezTo>
                  <a:cubicBezTo>
                    <a:pt x="18" y="11"/>
                    <a:pt x="23" y="7"/>
                    <a:pt x="29" y="5"/>
                  </a:cubicBezTo>
                  <a:cubicBezTo>
                    <a:pt x="35" y="2"/>
                    <a:pt x="42" y="0"/>
                    <a:pt x="49" y="0"/>
                  </a:cubicBezTo>
                  <a:cubicBezTo>
                    <a:pt x="56" y="0"/>
                    <a:pt x="62" y="2"/>
                    <a:pt x="68" y="5"/>
                  </a:cubicBezTo>
                  <a:cubicBezTo>
                    <a:pt x="74" y="7"/>
                    <a:pt x="79" y="11"/>
                    <a:pt x="84" y="17"/>
                  </a:cubicBezTo>
                  <a:cubicBezTo>
                    <a:pt x="88" y="22"/>
                    <a:pt x="91" y="28"/>
                    <a:pt x="94" y="35"/>
                  </a:cubicBezTo>
                  <a:cubicBezTo>
                    <a:pt x="96" y="42"/>
                    <a:pt x="98" y="49"/>
                    <a:pt x="98" y="58"/>
                  </a:cubicBezTo>
                  <a:close/>
                  <a:moveTo>
                    <a:pt x="72" y="58"/>
                  </a:moveTo>
                  <a:cubicBezTo>
                    <a:pt x="72" y="53"/>
                    <a:pt x="71" y="48"/>
                    <a:pt x="70" y="44"/>
                  </a:cubicBezTo>
                  <a:cubicBezTo>
                    <a:pt x="69" y="40"/>
                    <a:pt x="68" y="36"/>
                    <a:pt x="65" y="33"/>
                  </a:cubicBezTo>
                  <a:cubicBezTo>
                    <a:pt x="63" y="30"/>
                    <a:pt x="61" y="28"/>
                    <a:pt x="58" y="26"/>
                  </a:cubicBezTo>
                  <a:cubicBezTo>
                    <a:pt x="55" y="24"/>
                    <a:pt x="52" y="24"/>
                    <a:pt x="49" y="24"/>
                  </a:cubicBezTo>
                  <a:cubicBezTo>
                    <a:pt x="45" y="24"/>
                    <a:pt x="42" y="24"/>
                    <a:pt x="39" y="26"/>
                  </a:cubicBezTo>
                  <a:cubicBezTo>
                    <a:pt x="36" y="28"/>
                    <a:pt x="34" y="30"/>
                    <a:pt x="32" y="33"/>
                  </a:cubicBezTo>
                  <a:cubicBezTo>
                    <a:pt x="30" y="36"/>
                    <a:pt x="28" y="40"/>
                    <a:pt x="27" y="44"/>
                  </a:cubicBezTo>
                  <a:cubicBezTo>
                    <a:pt x="26" y="48"/>
                    <a:pt x="25" y="53"/>
                    <a:pt x="25" y="58"/>
                  </a:cubicBezTo>
                  <a:cubicBezTo>
                    <a:pt x="25" y="63"/>
                    <a:pt x="26" y="67"/>
                    <a:pt x="27" y="72"/>
                  </a:cubicBezTo>
                  <a:cubicBezTo>
                    <a:pt x="28" y="76"/>
                    <a:pt x="30" y="79"/>
                    <a:pt x="32" y="82"/>
                  </a:cubicBezTo>
                  <a:cubicBezTo>
                    <a:pt x="34" y="85"/>
                    <a:pt x="36" y="88"/>
                    <a:pt x="39" y="89"/>
                  </a:cubicBezTo>
                  <a:cubicBezTo>
                    <a:pt x="42" y="91"/>
                    <a:pt x="45" y="92"/>
                    <a:pt x="49" y="92"/>
                  </a:cubicBezTo>
                  <a:cubicBezTo>
                    <a:pt x="52" y="92"/>
                    <a:pt x="55" y="91"/>
                    <a:pt x="58" y="89"/>
                  </a:cubicBezTo>
                  <a:cubicBezTo>
                    <a:pt x="61" y="88"/>
                    <a:pt x="63" y="85"/>
                    <a:pt x="65" y="82"/>
                  </a:cubicBezTo>
                  <a:cubicBezTo>
                    <a:pt x="68" y="79"/>
                    <a:pt x="69" y="76"/>
                    <a:pt x="70" y="72"/>
                  </a:cubicBezTo>
                  <a:cubicBezTo>
                    <a:pt x="71" y="67"/>
                    <a:pt x="72" y="63"/>
                    <a:pt x="72" y="58"/>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22">
              <a:extLst>
                <a:ext uri="{FF2B5EF4-FFF2-40B4-BE49-F238E27FC236}">
                  <a16:creationId xmlns:a16="http://schemas.microsoft.com/office/drawing/2014/main" id="{EB59F447-874C-42AA-9C3C-0FD546D20388}"/>
                </a:ext>
              </a:extLst>
            </p:cNvPr>
            <p:cNvSpPr/>
            <p:nvPr/>
          </p:nvSpPr>
          <p:spPr bwMode="auto">
            <a:xfrm>
              <a:off x="1394" y="768"/>
              <a:ext cx="185" cy="248"/>
            </a:xfrm>
            <a:custGeom>
              <a:avLst/>
              <a:gdLst>
                <a:gd name="T0" fmla="*/ 81 w 81"/>
                <a:gd name="T1" fmla="*/ 85 h 108"/>
                <a:gd name="T2" fmla="*/ 81 w 81"/>
                <a:gd name="T3" fmla="*/ 108 h 108"/>
                <a:gd name="T4" fmla="*/ 4 w 81"/>
                <a:gd name="T5" fmla="*/ 108 h 108"/>
                <a:gd name="T6" fmla="*/ 4 w 81"/>
                <a:gd name="T7" fmla="*/ 85 h 108"/>
                <a:gd name="T8" fmla="*/ 31 w 81"/>
                <a:gd name="T9" fmla="*/ 85 h 108"/>
                <a:gd name="T10" fmla="*/ 31 w 81"/>
                <a:gd name="T11" fmla="*/ 27 h 108"/>
                <a:gd name="T12" fmla="*/ 26 w 81"/>
                <a:gd name="T13" fmla="*/ 32 h 108"/>
                <a:gd name="T14" fmla="*/ 18 w 81"/>
                <a:gd name="T15" fmla="*/ 36 h 108"/>
                <a:gd name="T16" fmla="*/ 9 w 81"/>
                <a:gd name="T17" fmla="*/ 40 h 108"/>
                <a:gd name="T18" fmla="*/ 0 w 81"/>
                <a:gd name="T19" fmla="*/ 41 h 108"/>
                <a:gd name="T20" fmla="*/ 0 w 81"/>
                <a:gd name="T21" fmla="*/ 18 h 108"/>
                <a:gd name="T22" fmla="*/ 9 w 81"/>
                <a:gd name="T23" fmla="*/ 15 h 108"/>
                <a:gd name="T24" fmla="*/ 18 w 81"/>
                <a:gd name="T25" fmla="*/ 10 h 108"/>
                <a:gd name="T26" fmla="*/ 27 w 81"/>
                <a:gd name="T27" fmla="*/ 4 h 108"/>
                <a:gd name="T28" fmla="*/ 31 w 81"/>
                <a:gd name="T29" fmla="*/ 0 h 108"/>
                <a:gd name="T30" fmla="*/ 57 w 81"/>
                <a:gd name="T31" fmla="*/ 0 h 108"/>
                <a:gd name="T32" fmla="*/ 57 w 81"/>
                <a:gd name="T33" fmla="*/ 85 h 108"/>
                <a:gd name="T34" fmla="*/ 81 w 81"/>
                <a:gd name="T35"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8">
                  <a:moveTo>
                    <a:pt x="81" y="85"/>
                  </a:moveTo>
                  <a:cubicBezTo>
                    <a:pt x="81" y="108"/>
                    <a:pt x="81" y="108"/>
                    <a:pt x="81" y="108"/>
                  </a:cubicBezTo>
                  <a:cubicBezTo>
                    <a:pt x="4" y="108"/>
                    <a:pt x="4" y="108"/>
                    <a:pt x="4" y="108"/>
                  </a:cubicBezTo>
                  <a:cubicBezTo>
                    <a:pt x="4" y="85"/>
                    <a:pt x="4" y="85"/>
                    <a:pt x="4" y="85"/>
                  </a:cubicBezTo>
                  <a:cubicBezTo>
                    <a:pt x="31" y="85"/>
                    <a:pt x="31" y="85"/>
                    <a:pt x="31" y="85"/>
                  </a:cubicBezTo>
                  <a:cubicBezTo>
                    <a:pt x="31" y="27"/>
                    <a:pt x="31" y="27"/>
                    <a:pt x="31" y="27"/>
                  </a:cubicBezTo>
                  <a:cubicBezTo>
                    <a:pt x="30" y="29"/>
                    <a:pt x="28" y="30"/>
                    <a:pt x="26" y="32"/>
                  </a:cubicBezTo>
                  <a:cubicBezTo>
                    <a:pt x="23" y="34"/>
                    <a:pt x="20" y="35"/>
                    <a:pt x="18" y="36"/>
                  </a:cubicBezTo>
                  <a:cubicBezTo>
                    <a:pt x="15" y="38"/>
                    <a:pt x="12" y="39"/>
                    <a:pt x="9" y="40"/>
                  </a:cubicBezTo>
                  <a:cubicBezTo>
                    <a:pt x="6" y="41"/>
                    <a:pt x="3" y="41"/>
                    <a:pt x="0" y="41"/>
                  </a:cubicBezTo>
                  <a:cubicBezTo>
                    <a:pt x="0" y="18"/>
                    <a:pt x="0" y="18"/>
                    <a:pt x="0" y="18"/>
                  </a:cubicBezTo>
                  <a:cubicBezTo>
                    <a:pt x="3" y="18"/>
                    <a:pt x="5" y="17"/>
                    <a:pt x="9" y="15"/>
                  </a:cubicBezTo>
                  <a:cubicBezTo>
                    <a:pt x="12" y="14"/>
                    <a:pt x="15" y="12"/>
                    <a:pt x="18" y="10"/>
                  </a:cubicBezTo>
                  <a:cubicBezTo>
                    <a:pt x="21" y="8"/>
                    <a:pt x="24" y="6"/>
                    <a:pt x="27" y="4"/>
                  </a:cubicBezTo>
                  <a:cubicBezTo>
                    <a:pt x="29" y="2"/>
                    <a:pt x="30" y="1"/>
                    <a:pt x="31" y="0"/>
                  </a:cubicBezTo>
                  <a:cubicBezTo>
                    <a:pt x="57" y="0"/>
                    <a:pt x="57" y="0"/>
                    <a:pt x="57" y="0"/>
                  </a:cubicBezTo>
                  <a:cubicBezTo>
                    <a:pt x="57" y="85"/>
                    <a:pt x="57" y="85"/>
                    <a:pt x="57" y="85"/>
                  </a:cubicBezTo>
                  <a:lnTo>
                    <a:pt x="81" y="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23">
              <a:extLst>
                <a:ext uri="{FF2B5EF4-FFF2-40B4-BE49-F238E27FC236}">
                  <a16:creationId xmlns:a16="http://schemas.microsoft.com/office/drawing/2014/main" id="{51C4AE20-8DBF-4B3E-B055-E4E84DF1936F}"/>
                </a:ext>
              </a:extLst>
            </p:cNvPr>
            <p:cNvSpPr/>
            <p:nvPr/>
          </p:nvSpPr>
          <p:spPr bwMode="auto">
            <a:xfrm>
              <a:off x="1609" y="768"/>
              <a:ext cx="186" cy="248"/>
            </a:xfrm>
            <a:custGeom>
              <a:avLst/>
              <a:gdLst>
                <a:gd name="T0" fmla="*/ 81 w 81"/>
                <a:gd name="T1" fmla="*/ 85 h 108"/>
                <a:gd name="T2" fmla="*/ 81 w 81"/>
                <a:gd name="T3" fmla="*/ 108 h 108"/>
                <a:gd name="T4" fmla="*/ 4 w 81"/>
                <a:gd name="T5" fmla="*/ 108 h 108"/>
                <a:gd name="T6" fmla="*/ 4 w 81"/>
                <a:gd name="T7" fmla="*/ 85 h 108"/>
                <a:gd name="T8" fmla="*/ 31 w 81"/>
                <a:gd name="T9" fmla="*/ 85 h 108"/>
                <a:gd name="T10" fmla="*/ 31 w 81"/>
                <a:gd name="T11" fmla="*/ 27 h 108"/>
                <a:gd name="T12" fmla="*/ 25 w 81"/>
                <a:gd name="T13" fmla="*/ 32 h 108"/>
                <a:gd name="T14" fmla="*/ 17 w 81"/>
                <a:gd name="T15" fmla="*/ 36 h 108"/>
                <a:gd name="T16" fmla="*/ 8 w 81"/>
                <a:gd name="T17" fmla="*/ 40 h 108"/>
                <a:gd name="T18" fmla="*/ 0 w 81"/>
                <a:gd name="T19" fmla="*/ 41 h 108"/>
                <a:gd name="T20" fmla="*/ 0 w 81"/>
                <a:gd name="T21" fmla="*/ 18 h 108"/>
                <a:gd name="T22" fmla="*/ 8 w 81"/>
                <a:gd name="T23" fmla="*/ 15 h 108"/>
                <a:gd name="T24" fmla="*/ 18 w 81"/>
                <a:gd name="T25" fmla="*/ 10 h 108"/>
                <a:gd name="T26" fmla="*/ 26 w 81"/>
                <a:gd name="T27" fmla="*/ 4 h 108"/>
                <a:gd name="T28" fmla="*/ 31 w 81"/>
                <a:gd name="T29" fmla="*/ 0 h 108"/>
                <a:gd name="T30" fmla="*/ 56 w 81"/>
                <a:gd name="T31" fmla="*/ 0 h 108"/>
                <a:gd name="T32" fmla="*/ 56 w 81"/>
                <a:gd name="T33" fmla="*/ 85 h 108"/>
                <a:gd name="T34" fmla="*/ 81 w 81"/>
                <a:gd name="T35"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8">
                  <a:moveTo>
                    <a:pt x="81" y="85"/>
                  </a:moveTo>
                  <a:cubicBezTo>
                    <a:pt x="81" y="108"/>
                    <a:pt x="81" y="108"/>
                    <a:pt x="81" y="108"/>
                  </a:cubicBezTo>
                  <a:cubicBezTo>
                    <a:pt x="4" y="108"/>
                    <a:pt x="4" y="108"/>
                    <a:pt x="4" y="108"/>
                  </a:cubicBezTo>
                  <a:cubicBezTo>
                    <a:pt x="4" y="85"/>
                    <a:pt x="4" y="85"/>
                    <a:pt x="4" y="85"/>
                  </a:cubicBezTo>
                  <a:cubicBezTo>
                    <a:pt x="31" y="85"/>
                    <a:pt x="31" y="85"/>
                    <a:pt x="31" y="85"/>
                  </a:cubicBezTo>
                  <a:cubicBezTo>
                    <a:pt x="31" y="27"/>
                    <a:pt x="31" y="27"/>
                    <a:pt x="31" y="27"/>
                  </a:cubicBezTo>
                  <a:cubicBezTo>
                    <a:pt x="29" y="29"/>
                    <a:pt x="28" y="30"/>
                    <a:pt x="25" y="32"/>
                  </a:cubicBezTo>
                  <a:cubicBezTo>
                    <a:pt x="23" y="34"/>
                    <a:pt x="20" y="35"/>
                    <a:pt x="17" y="36"/>
                  </a:cubicBezTo>
                  <a:cubicBezTo>
                    <a:pt x="14" y="38"/>
                    <a:pt x="11" y="39"/>
                    <a:pt x="8" y="40"/>
                  </a:cubicBezTo>
                  <a:cubicBezTo>
                    <a:pt x="5" y="41"/>
                    <a:pt x="2" y="41"/>
                    <a:pt x="0" y="41"/>
                  </a:cubicBezTo>
                  <a:cubicBezTo>
                    <a:pt x="0" y="18"/>
                    <a:pt x="0" y="18"/>
                    <a:pt x="0" y="18"/>
                  </a:cubicBezTo>
                  <a:cubicBezTo>
                    <a:pt x="2" y="18"/>
                    <a:pt x="5" y="17"/>
                    <a:pt x="8" y="15"/>
                  </a:cubicBezTo>
                  <a:cubicBezTo>
                    <a:pt x="11" y="14"/>
                    <a:pt x="15" y="12"/>
                    <a:pt x="18" y="10"/>
                  </a:cubicBezTo>
                  <a:cubicBezTo>
                    <a:pt x="21" y="8"/>
                    <a:pt x="24" y="6"/>
                    <a:pt x="26" y="4"/>
                  </a:cubicBezTo>
                  <a:cubicBezTo>
                    <a:pt x="28" y="2"/>
                    <a:pt x="30" y="1"/>
                    <a:pt x="31" y="0"/>
                  </a:cubicBezTo>
                  <a:cubicBezTo>
                    <a:pt x="56" y="0"/>
                    <a:pt x="56" y="0"/>
                    <a:pt x="56" y="0"/>
                  </a:cubicBezTo>
                  <a:cubicBezTo>
                    <a:pt x="56" y="85"/>
                    <a:pt x="56" y="85"/>
                    <a:pt x="56" y="85"/>
                  </a:cubicBezTo>
                  <a:lnTo>
                    <a:pt x="81" y="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24">
              <a:extLst>
                <a:ext uri="{FF2B5EF4-FFF2-40B4-BE49-F238E27FC236}">
                  <a16:creationId xmlns:a16="http://schemas.microsoft.com/office/drawing/2014/main" id="{C9C0CDF4-4D2D-45CF-AE8B-8E55F488ADD4}"/>
                </a:ext>
              </a:extLst>
            </p:cNvPr>
            <p:cNvSpPr/>
            <p:nvPr/>
          </p:nvSpPr>
          <p:spPr bwMode="auto">
            <a:xfrm>
              <a:off x="2058" y="580"/>
              <a:ext cx="183" cy="248"/>
            </a:xfrm>
            <a:custGeom>
              <a:avLst/>
              <a:gdLst>
                <a:gd name="T0" fmla="*/ 80 w 80"/>
                <a:gd name="T1" fmla="*/ 86 h 108"/>
                <a:gd name="T2" fmla="*/ 80 w 80"/>
                <a:gd name="T3" fmla="*/ 108 h 108"/>
                <a:gd name="T4" fmla="*/ 3 w 80"/>
                <a:gd name="T5" fmla="*/ 108 h 108"/>
                <a:gd name="T6" fmla="*/ 3 w 80"/>
                <a:gd name="T7" fmla="*/ 86 h 108"/>
                <a:gd name="T8" fmla="*/ 30 w 80"/>
                <a:gd name="T9" fmla="*/ 86 h 108"/>
                <a:gd name="T10" fmla="*/ 30 w 80"/>
                <a:gd name="T11" fmla="*/ 28 h 108"/>
                <a:gd name="T12" fmla="*/ 25 w 80"/>
                <a:gd name="T13" fmla="*/ 33 h 108"/>
                <a:gd name="T14" fmla="*/ 17 w 80"/>
                <a:gd name="T15" fmla="*/ 37 h 108"/>
                <a:gd name="T16" fmla="*/ 8 w 80"/>
                <a:gd name="T17" fmla="*/ 41 h 108"/>
                <a:gd name="T18" fmla="*/ 0 w 80"/>
                <a:gd name="T19" fmla="*/ 42 h 108"/>
                <a:gd name="T20" fmla="*/ 0 w 80"/>
                <a:gd name="T21" fmla="*/ 18 h 108"/>
                <a:gd name="T22" fmla="*/ 8 w 80"/>
                <a:gd name="T23" fmla="*/ 16 h 108"/>
                <a:gd name="T24" fmla="*/ 18 w 80"/>
                <a:gd name="T25" fmla="*/ 11 h 108"/>
                <a:gd name="T26" fmla="*/ 26 w 80"/>
                <a:gd name="T27" fmla="*/ 5 h 108"/>
                <a:gd name="T28" fmla="*/ 30 w 80"/>
                <a:gd name="T29" fmla="*/ 0 h 108"/>
                <a:gd name="T30" fmla="*/ 56 w 80"/>
                <a:gd name="T31" fmla="*/ 0 h 108"/>
                <a:gd name="T32" fmla="*/ 56 w 80"/>
                <a:gd name="T33" fmla="*/ 86 h 108"/>
                <a:gd name="T34" fmla="*/ 80 w 80"/>
                <a:gd name="T35" fmla="*/ 8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08">
                  <a:moveTo>
                    <a:pt x="80" y="86"/>
                  </a:moveTo>
                  <a:cubicBezTo>
                    <a:pt x="80" y="108"/>
                    <a:pt x="80" y="108"/>
                    <a:pt x="80" y="108"/>
                  </a:cubicBezTo>
                  <a:cubicBezTo>
                    <a:pt x="3" y="108"/>
                    <a:pt x="3" y="108"/>
                    <a:pt x="3" y="108"/>
                  </a:cubicBezTo>
                  <a:cubicBezTo>
                    <a:pt x="3" y="86"/>
                    <a:pt x="3" y="86"/>
                    <a:pt x="3" y="86"/>
                  </a:cubicBezTo>
                  <a:cubicBezTo>
                    <a:pt x="30" y="86"/>
                    <a:pt x="30" y="86"/>
                    <a:pt x="30" y="86"/>
                  </a:cubicBezTo>
                  <a:cubicBezTo>
                    <a:pt x="30" y="28"/>
                    <a:pt x="30" y="28"/>
                    <a:pt x="30" y="28"/>
                  </a:cubicBezTo>
                  <a:cubicBezTo>
                    <a:pt x="29" y="30"/>
                    <a:pt x="27" y="31"/>
                    <a:pt x="25" y="33"/>
                  </a:cubicBezTo>
                  <a:cubicBezTo>
                    <a:pt x="22" y="34"/>
                    <a:pt x="20" y="36"/>
                    <a:pt x="17" y="37"/>
                  </a:cubicBezTo>
                  <a:cubicBezTo>
                    <a:pt x="14" y="39"/>
                    <a:pt x="11" y="40"/>
                    <a:pt x="8" y="41"/>
                  </a:cubicBezTo>
                  <a:cubicBezTo>
                    <a:pt x="5" y="42"/>
                    <a:pt x="2" y="42"/>
                    <a:pt x="0" y="42"/>
                  </a:cubicBezTo>
                  <a:cubicBezTo>
                    <a:pt x="0" y="18"/>
                    <a:pt x="0" y="18"/>
                    <a:pt x="0" y="18"/>
                  </a:cubicBezTo>
                  <a:cubicBezTo>
                    <a:pt x="2" y="18"/>
                    <a:pt x="5" y="18"/>
                    <a:pt x="8" y="16"/>
                  </a:cubicBezTo>
                  <a:cubicBezTo>
                    <a:pt x="11" y="15"/>
                    <a:pt x="15" y="13"/>
                    <a:pt x="18" y="11"/>
                  </a:cubicBezTo>
                  <a:cubicBezTo>
                    <a:pt x="21" y="9"/>
                    <a:pt x="24" y="7"/>
                    <a:pt x="26" y="5"/>
                  </a:cubicBezTo>
                  <a:cubicBezTo>
                    <a:pt x="28" y="3"/>
                    <a:pt x="30" y="2"/>
                    <a:pt x="30" y="0"/>
                  </a:cubicBezTo>
                  <a:cubicBezTo>
                    <a:pt x="56" y="0"/>
                    <a:pt x="56" y="0"/>
                    <a:pt x="56" y="0"/>
                  </a:cubicBezTo>
                  <a:cubicBezTo>
                    <a:pt x="56" y="86"/>
                    <a:pt x="56" y="86"/>
                    <a:pt x="56" y="86"/>
                  </a:cubicBezTo>
                  <a:lnTo>
                    <a:pt x="80" y="86"/>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5">
              <a:extLst>
                <a:ext uri="{FF2B5EF4-FFF2-40B4-BE49-F238E27FC236}">
                  <a16:creationId xmlns:a16="http://schemas.microsoft.com/office/drawing/2014/main" id="{1A4660E3-89ED-43D8-A0A9-D1BA1EBDE0B8}"/>
                </a:ext>
              </a:extLst>
            </p:cNvPr>
            <p:cNvSpPr/>
            <p:nvPr/>
          </p:nvSpPr>
          <p:spPr bwMode="auto">
            <a:xfrm>
              <a:off x="2269" y="576"/>
              <a:ext cx="208" cy="252"/>
            </a:xfrm>
            <a:custGeom>
              <a:avLst/>
              <a:gdLst>
                <a:gd name="T0" fmla="*/ 0 w 91"/>
                <a:gd name="T1" fmla="*/ 110 h 110"/>
                <a:gd name="T2" fmla="*/ 1 w 91"/>
                <a:gd name="T3" fmla="*/ 95 h 110"/>
                <a:gd name="T4" fmla="*/ 6 w 91"/>
                <a:gd name="T5" fmla="*/ 82 h 110"/>
                <a:gd name="T6" fmla="*/ 15 w 91"/>
                <a:gd name="T7" fmla="*/ 71 h 110"/>
                <a:gd name="T8" fmla="*/ 30 w 91"/>
                <a:gd name="T9" fmla="*/ 61 h 110"/>
                <a:gd name="T10" fmla="*/ 44 w 91"/>
                <a:gd name="T11" fmla="*/ 54 h 110"/>
                <a:gd name="T12" fmla="*/ 53 w 91"/>
                <a:gd name="T13" fmla="*/ 48 h 110"/>
                <a:gd name="T14" fmla="*/ 60 w 91"/>
                <a:gd name="T15" fmla="*/ 43 h 110"/>
                <a:gd name="T16" fmla="*/ 62 w 91"/>
                <a:gd name="T17" fmla="*/ 36 h 110"/>
                <a:gd name="T18" fmla="*/ 57 w 91"/>
                <a:gd name="T19" fmla="*/ 27 h 110"/>
                <a:gd name="T20" fmla="*/ 44 w 91"/>
                <a:gd name="T21" fmla="*/ 23 h 110"/>
                <a:gd name="T22" fmla="*/ 36 w 91"/>
                <a:gd name="T23" fmla="*/ 24 h 110"/>
                <a:gd name="T24" fmla="*/ 29 w 91"/>
                <a:gd name="T25" fmla="*/ 27 h 110"/>
                <a:gd name="T26" fmla="*/ 23 w 91"/>
                <a:gd name="T27" fmla="*/ 32 h 110"/>
                <a:gd name="T28" fmla="*/ 17 w 91"/>
                <a:gd name="T29" fmla="*/ 37 h 110"/>
                <a:gd name="T30" fmla="*/ 1 w 91"/>
                <a:gd name="T31" fmla="*/ 18 h 110"/>
                <a:gd name="T32" fmla="*/ 8 w 91"/>
                <a:gd name="T33" fmla="*/ 13 h 110"/>
                <a:gd name="T34" fmla="*/ 19 w 91"/>
                <a:gd name="T35" fmla="*/ 7 h 110"/>
                <a:gd name="T36" fmla="*/ 33 w 91"/>
                <a:gd name="T37" fmla="*/ 2 h 110"/>
                <a:gd name="T38" fmla="*/ 49 w 91"/>
                <a:gd name="T39" fmla="*/ 0 h 110"/>
                <a:gd name="T40" fmla="*/ 66 w 91"/>
                <a:gd name="T41" fmla="*/ 3 h 110"/>
                <a:gd name="T42" fmla="*/ 79 w 91"/>
                <a:gd name="T43" fmla="*/ 9 h 110"/>
                <a:gd name="T44" fmla="*/ 86 w 91"/>
                <a:gd name="T45" fmla="*/ 20 h 110"/>
                <a:gd name="T46" fmla="*/ 89 w 91"/>
                <a:gd name="T47" fmla="*/ 33 h 110"/>
                <a:gd name="T48" fmla="*/ 87 w 91"/>
                <a:gd name="T49" fmla="*/ 44 h 110"/>
                <a:gd name="T50" fmla="*/ 81 w 91"/>
                <a:gd name="T51" fmla="*/ 53 h 110"/>
                <a:gd name="T52" fmla="*/ 72 w 91"/>
                <a:gd name="T53" fmla="*/ 60 h 110"/>
                <a:gd name="T54" fmla="*/ 64 w 91"/>
                <a:gd name="T55" fmla="*/ 66 h 110"/>
                <a:gd name="T56" fmla="*/ 56 w 91"/>
                <a:gd name="T57" fmla="*/ 70 h 110"/>
                <a:gd name="T58" fmla="*/ 47 w 91"/>
                <a:gd name="T59" fmla="*/ 75 h 110"/>
                <a:gd name="T60" fmla="*/ 39 w 91"/>
                <a:gd name="T61" fmla="*/ 81 h 110"/>
                <a:gd name="T62" fmla="*/ 34 w 91"/>
                <a:gd name="T63" fmla="*/ 88 h 110"/>
                <a:gd name="T64" fmla="*/ 91 w 91"/>
                <a:gd name="T65" fmla="*/ 88 h 110"/>
                <a:gd name="T66" fmla="*/ 91 w 91"/>
                <a:gd name="T67" fmla="*/ 110 h 110"/>
                <a:gd name="T68" fmla="*/ 0 w 91"/>
                <a:gd name="T6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110">
                  <a:moveTo>
                    <a:pt x="0" y="110"/>
                  </a:moveTo>
                  <a:cubicBezTo>
                    <a:pt x="0" y="105"/>
                    <a:pt x="1" y="100"/>
                    <a:pt x="1" y="95"/>
                  </a:cubicBezTo>
                  <a:cubicBezTo>
                    <a:pt x="2" y="90"/>
                    <a:pt x="4" y="86"/>
                    <a:pt x="6" y="82"/>
                  </a:cubicBezTo>
                  <a:cubicBezTo>
                    <a:pt x="8" y="78"/>
                    <a:pt x="11" y="75"/>
                    <a:pt x="15" y="71"/>
                  </a:cubicBezTo>
                  <a:cubicBezTo>
                    <a:pt x="19" y="68"/>
                    <a:pt x="24" y="65"/>
                    <a:pt x="30" y="61"/>
                  </a:cubicBezTo>
                  <a:cubicBezTo>
                    <a:pt x="35" y="58"/>
                    <a:pt x="40" y="56"/>
                    <a:pt x="44" y="54"/>
                  </a:cubicBezTo>
                  <a:cubicBezTo>
                    <a:pt x="47" y="52"/>
                    <a:pt x="51" y="50"/>
                    <a:pt x="53" y="48"/>
                  </a:cubicBezTo>
                  <a:cubicBezTo>
                    <a:pt x="56" y="46"/>
                    <a:pt x="58" y="45"/>
                    <a:pt x="60" y="43"/>
                  </a:cubicBezTo>
                  <a:cubicBezTo>
                    <a:pt x="61" y="41"/>
                    <a:pt x="62" y="39"/>
                    <a:pt x="62" y="36"/>
                  </a:cubicBezTo>
                  <a:cubicBezTo>
                    <a:pt x="62" y="33"/>
                    <a:pt x="60" y="29"/>
                    <a:pt x="57" y="27"/>
                  </a:cubicBezTo>
                  <a:cubicBezTo>
                    <a:pt x="54" y="24"/>
                    <a:pt x="50" y="23"/>
                    <a:pt x="44" y="23"/>
                  </a:cubicBezTo>
                  <a:cubicBezTo>
                    <a:pt x="41" y="23"/>
                    <a:pt x="38" y="23"/>
                    <a:pt x="36" y="24"/>
                  </a:cubicBezTo>
                  <a:cubicBezTo>
                    <a:pt x="33" y="25"/>
                    <a:pt x="31" y="26"/>
                    <a:pt x="29" y="27"/>
                  </a:cubicBezTo>
                  <a:cubicBezTo>
                    <a:pt x="26" y="29"/>
                    <a:pt x="24" y="30"/>
                    <a:pt x="23" y="32"/>
                  </a:cubicBezTo>
                  <a:cubicBezTo>
                    <a:pt x="21" y="34"/>
                    <a:pt x="19" y="35"/>
                    <a:pt x="17" y="37"/>
                  </a:cubicBezTo>
                  <a:cubicBezTo>
                    <a:pt x="1" y="18"/>
                    <a:pt x="1" y="18"/>
                    <a:pt x="1" y="18"/>
                  </a:cubicBezTo>
                  <a:cubicBezTo>
                    <a:pt x="3" y="17"/>
                    <a:pt x="5" y="15"/>
                    <a:pt x="8" y="13"/>
                  </a:cubicBezTo>
                  <a:cubicBezTo>
                    <a:pt x="11" y="11"/>
                    <a:pt x="15" y="9"/>
                    <a:pt x="19" y="7"/>
                  </a:cubicBezTo>
                  <a:cubicBezTo>
                    <a:pt x="23" y="5"/>
                    <a:pt x="28" y="3"/>
                    <a:pt x="33" y="2"/>
                  </a:cubicBezTo>
                  <a:cubicBezTo>
                    <a:pt x="38" y="1"/>
                    <a:pt x="43" y="0"/>
                    <a:pt x="49" y="0"/>
                  </a:cubicBezTo>
                  <a:cubicBezTo>
                    <a:pt x="55" y="0"/>
                    <a:pt x="61" y="1"/>
                    <a:pt x="66" y="3"/>
                  </a:cubicBezTo>
                  <a:cubicBezTo>
                    <a:pt x="71" y="4"/>
                    <a:pt x="75" y="7"/>
                    <a:pt x="79" y="9"/>
                  </a:cubicBezTo>
                  <a:cubicBezTo>
                    <a:pt x="82" y="12"/>
                    <a:pt x="85" y="16"/>
                    <a:pt x="86" y="20"/>
                  </a:cubicBezTo>
                  <a:cubicBezTo>
                    <a:pt x="88" y="24"/>
                    <a:pt x="89" y="28"/>
                    <a:pt x="89" y="33"/>
                  </a:cubicBezTo>
                  <a:cubicBezTo>
                    <a:pt x="89" y="37"/>
                    <a:pt x="88" y="41"/>
                    <a:pt x="87" y="44"/>
                  </a:cubicBezTo>
                  <a:cubicBezTo>
                    <a:pt x="85" y="48"/>
                    <a:pt x="83" y="51"/>
                    <a:pt x="81" y="53"/>
                  </a:cubicBezTo>
                  <a:cubicBezTo>
                    <a:pt x="78" y="56"/>
                    <a:pt x="75" y="58"/>
                    <a:pt x="72" y="60"/>
                  </a:cubicBezTo>
                  <a:cubicBezTo>
                    <a:pt x="69" y="62"/>
                    <a:pt x="66" y="64"/>
                    <a:pt x="64" y="66"/>
                  </a:cubicBezTo>
                  <a:cubicBezTo>
                    <a:pt x="61" y="67"/>
                    <a:pt x="59" y="68"/>
                    <a:pt x="56" y="70"/>
                  </a:cubicBezTo>
                  <a:cubicBezTo>
                    <a:pt x="53" y="72"/>
                    <a:pt x="50" y="73"/>
                    <a:pt x="47" y="75"/>
                  </a:cubicBezTo>
                  <a:cubicBezTo>
                    <a:pt x="44" y="77"/>
                    <a:pt x="42" y="79"/>
                    <a:pt x="39" y="81"/>
                  </a:cubicBezTo>
                  <a:cubicBezTo>
                    <a:pt x="37" y="83"/>
                    <a:pt x="35" y="86"/>
                    <a:pt x="34" y="88"/>
                  </a:cubicBezTo>
                  <a:cubicBezTo>
                    <a:pt x="91" y="88"/>
                    <a:pt x="91" y="88"/>
                    <a:pt x="91" y="88"/>
                  </a:cubicBezTo>
                  <a:cubicBezTo>
                    <a:pt x="91" y="110"/>
                    <a:pt x="91" y="110"/>
                    <a:pt x="91" y="110"/>
                  </a:cubicBezTo>
                  <a:lnTo>
                    <a:pt x="0" y="11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6">
              <a:extLst>
                <a:ext uri="{FF2B5EF4-FFF2-40B4-BE49-F238E27FC236}">
                  <a16:creationId xmlns:a16="http://schemas.microsoft.com/office/drawing/2014/main" id="{50012942-B09A-44BA-BB52-2A6765D8D8EB}"/>
                </a:ext>
              </a:extLst>
            </p:cNvPr>
            <p:cNvSpPr/>
            <p:nvPr/>
          </p:nvSpPr>
          <p:spPr bwMode="auto">
            <a:xfrm rot="16200000">
              <a:off x="1464" y="1714"/>
              <a:ext cx="1569" cy="174"/>
            </a:xfrm>
            <a:custGeom>
              <a:avLst/>
              <a:gdLst>
                <a:gd name="T0" fmla="*/ 679 w 685"/>
                <a:gd name="T1" fmla="*/ 28 h 76"/>
                <a:gd name="T2" fmla="*/ 635 w 685"/>
                <a:gd name="T3" fmla="*/ 4 h 76"/>
                <a:gd name="T4" fmla="*/ 620 w 685"/>
                <a:gd name="T5" fmla="*/ 13 h 76"/>
                <a:gd name="T6" fmla="*/ 620 w 685"/>
                <a:gd name="T7" fmla="*/ 25 h 76"/>
                <a:gd name="T8" fmla="*/ 13 w 685"/>
                <a:gd name="T9" fmla="*/ 25 h 76"/>
                <a:gd name="T10" fmla="*/ 0 w 685"/>
                <a:gd name="T11" fmla="*/ 38 h 76"/>
                <a:gd name="T12" fmla="*/ 0 w 685"/>
                <a:gd name="T13" fmla="*/ 38 h 76"/>
                <a:gd name="T14" fmla="*/ 13 w 685"/>
                <a:gd name="T15" fmla="*/ 50 h 76"/>
                <a:gd name="T16" fmla="*/ 619 w 685"/>
                <a:gd name="T17" fmla="*/ 50 h 76"/>
                <a:gd name="T18" fmla="*/ 619 w 685"/>
                <a:gd name="T19" fmla="*/ 63 h 76"/>
                <a:gd name="T20" fmla="*/ 634 w 685"/>
                <a:gd name="T21" fmla="*/ 72 h 76"/>
                <a:gd name="T22" fmla="*/ 679 w 685"/>
                <a:gd name="T23" fmla="*/ 46 h 76"/>
                <a:gd name="T24" fmla="*/ 679 w 685"/>
                <a:gd name="T25"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5" h="76">
                  <a:moveTo>
                    <a:pt x="679" y="28"/>
                  </a:moveTo>
                  <a:cubicBezTo>
                    <a:pt x="635" y="4"/>
                    <a:pt x="635" y="4"/>
                    <a:pt x="635" y="4"/>
                  </a:cubicBezTo>
                  <a:cubicBezTo>
                    <a:pt x="628" y="0"/>
                    <a:pt x="620" y="5"/>
                    <a:pt x="620" y="13"/>
                  </a:cubicBezTo>
                  <a:cubicBezTo>
                    <a:pt x="620" y="25"/>
                    <a:pt x="620" y="25"/>
                    <a:pt x="620" y="25"/>
                  </a:cubicBezTo>
                  <a:cubicBezTo>
                    <a:pt x="13" y="25"/>
                    <a:pt x="13" y="25"/>
                    <a:pt x="13" y="25"/>
                  </a:cubicBezTo>
                  <a:cubicBezTo>
                    <a:pt x="6" y="25"/>
                    <a:pt x="0" y="31"/>
                    <a:pt x="0" y="38"/>
                  </a:cubicBezTo>
                  <a:cubicBezTo>
                    <a:pt x="0" y="38"/>
                    <a:pt x="0" y="38"/>
                    <a:pt x="0" y="38"/>
                  </a:cubicBezTo>
                  <a:cubicBezTo>
                    <a:pt x="0" y="45"/>
                    <a:pt x="6" y="50"/>
                    <a:pt x="13" y="50"/>
                  </a:cubicBezTo>
                  <a:cubicBezTo>
                    <a:pt x="619" y="50"/>
                    <a:pt x="619" y="50"/>
                    <a:pt x="619" y="50"/>
                  </a:cubicBezTo>
                  <a:cubicBezTo>
                    <a:pt x="619" y="63"/>
                    <a:pt x="619" y="63"/>
                    <a:pt x="619" y="63"/>
                  </a:cubicBezTo>
                  <a:cubicBezTo>
                    <a:pt x="619" y="71"/>
                    <a:pt x="628" y="76"/>
                    <a:pt x="634" y="72"/>
                  </a:cubicBezTo>
                  <a:cubicBezTo>
                    <a:pt x="679" y="46"/>
                    <a:pt x="679" y="46"/>
                    <a:pt x="679" y="46"/>
                  </a:cubicBezTo>
                  <a:cubicBezTo>
                    <a:pt x="685" y="42"/>
                    <a:pt x="685" y="32"/>
                    <a:pt x="679" y="28"/>
                  </a:cubicBezTo>
                  <a:close/>
                </a:path>
              </a:pathLst>
            </a:custGeom>
            <a:solidFill>
              <a:srgbClr val="6D6E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27">
              <a:extLst>
                <a:ext uri="{FF2B5EF4-FFF2-40B4-BE49-F238E27FC236}">
                  <a16:creationId xmlns:a16="http://schemas.microsoft.com/office/drawing/2014/main" id="{0C73A995-098C-4F85-8329-4C6C3F78C1B6}"/>
                </a:ext>
              </a:extLst>
            </p:cNvPr>
            <p:cNvSpPr/>
            <p:nvPr/>
          </p:nvSpPr>
          <p:spPr bwMode="auto">
            <a:xfrm rot="1170809">
              <a:off x="2234" y="1433"/>
              <a:ext cx="307" cy="1142"/>
            </a:xfrm>
            <a:custGeom>
              <a:avLst/>
              <a:gdLst>
                <a:gd name="T0" fmla="*/ 98 w 134"/>
                <a:gd name="T1" fmla="*/ 6 h 498"/>
                <a:gd name="T2" fmla="*/ 65 w 134"/>
                <a:gd name="T3" fmla="*/ 44 h 498"/>
                <a:gd name="T4" fmla="*/ 71 w 134"/>
                <a:gd name="T5" fmla="*/ 60 h 498"/>
                <a:gd name="T6" fmla="*/ 84 w 134"/>
                <a:gd name="T7" fmla="*/ 63 h 498"/>
                <a:gd name="T8" fmla="*/ 1 w 134"/>
                <a:gd name="T9" fmla="*/ 482 h 498"/>
                <a:gd name="T10" fmla="*/ 11 w 134"/>
                <a:gd name="T11" fmla="*/ 497 h 498"/>
                <a:gd name="T12" fmla="*/ 11 w 134"/>
                <a:gd name="T13" fmla="*/ 497 h 498"/>
                <a:gd name="T14" fmla="*/ 25 w 134"/>
                <a:gd name="T15" fmla="*/ 487 h 498"/>
                <a:gd name="T16" fmla="*/ 108 w 134"/>
                <a:gd name="T17" fmla="*/ 68 h 498"/>
                <a:gd name="T18" fmla="*/ 120 w 134"/>
                <a:gd name="T19" fmla="*/ 71 h 498"/>
                <a:gd name="T20" fmla="*/ 132 w 134"/>
                <a:gd name="T21" fmla="*/ 57 h 498"/>
                <a:gd name="T22" fmla="*/ 115 w 134"/>
                <a:gd name="T23" fmla="*/ 9 h 498"/>
                <a:gd name="T24" fmla="*/ 98 w 134"/>
                <a:gd name="T25" fmla="*/ 6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498">
                  <a:moveTo>
                    <a:pt x="98" y="6"/>
                  </a:moveTo>
                  <a:cubicBezTo>
                    <a:pt x="65" y="44"/>
                    <a:pt x="65" y="44"/>
                    <a:pt x="65" y="44"/>
                  </a:cubicBezTo>
                  <a:cubicBezTo>
                    <a:pt x="60" y="50"/>
                    <a:pt x="63" y="59"/>
                    <a:pt x="71" y="60"/>
                  </a:cubicBezTo>
                  <a:cubicBezTo>
                    <a:pt x="84" y="63"/>
                    <a:pt x="84" y="63"/>
                    <a:pt x="84" y="63"/>
                  </a:cubicBezTo>
                  <a:cubicBezTo>
                    <a:pt x="1" y="482"/>
                    <a:pt x="1" y="482"/>
                    <a:pt x="1" y="482"/>
                  </a:cubicBezTo>
                  <a:cubicBezTo>
                    <a:pt x="0" y="489"/>
                    <a:pt x="4" y="496"/>
                    <a:pt x="11" y="497"/>
                  </a:cubicBezTo>
                  <a:cubicBezTo>
                    <a:pt x="11" y="497"/>
                    <a:pt x="11" y="497"/>
                    <a:pt x="11" y="497"/>
                  </a:cubicBezTo>
                  <a:cubicBezTo>
                    <a:pt x="18" y="498"/>
                    <a:pt x="24" y="494"/>
                    <a:pt x="25" y="487"/>
                  </a:cubicBezTo>
                  <a:cubicBezTo>
                    <a:pt x="108" y="68"/>
                    <a:pt x="108" y="68"/>
                    <a:pt x="108" y="68"/>
                  </a:cubicBezTo>
                  <a:cubicBezTo>
                    <a:pt x="120" y="71"/>
                    <a:pt x="120" y="71"/>
                    <a:pt x="120" y="71"/>
                  </a:cubicBezTo>
                  <a:cubicBezTo>
                    <a:pt x="128" y="72"/>
                    <a:pt x="134" y="65"/>
                    <a:pt x="132" y="57"/>
                  </a:cubicBezTo>
                  <a:cubicBezTo>
                    <a:pt x="115" y="9"/>
                    <a:pt x="115" y="9"/>
                    <a:pt x="115" y="9"/>
                  </a:cubicBezTo>
                  <a:cubicBezTo>
                    <a:pt x="113" y="2"/>
                    <a:pt x="103" y="0"/>
                    <a:pt x="98" y="6"/>
                  </a:cubicBezTo>
                  <a:close/>
                </a:path>
              </a:pathLst>
            </a:custGeom>
            <a:solidFill>
              <a:srgbClr val="6D6E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Oval 28">
              <a:extLst>
                <a:ext uri="{FF2B5EF4-FFF2-40B4-BE49-F238E27FC236}">
                  <a16:creationId xmlns:a16="http://schemas.microsoft.com/office/drawing/2014/main" id="{F95CC584-A926-4311-BE9B-14351ACA8F0F}"/>
                </a:ext>
              </a:extLst>
            </p:cNvPr>
            <p:cNvSpPr>
              <a:spLocks noChangeArrowheads="1"/>
            </p:cNvSpPr>
            <p:nvPr/>
          </p:nvSpPr>
          <p:spPr bwMode="auto">
            <a:xfrm>
              <a:off x="2145" y="2059"/>
              <a:ext cx="243" cy="241"/>
            </a:xfrm>
            <a:prstGeom prst="ellipse">
              <a:avLst/>
            </a:prstGeom>
            <a:solidFill>
              <a:srgbClr val="0052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66" name="文本框 7">
            <a:extLst>
              <a:ext uri="{FF2B5EF4-FFF2-40B4-BE49-F238E27FC236}">
                <a16:creationId xmlns:a16="http://schemas.microsoft.com/office/drawing/2014/main" id="{4B74E01A-947D-4734-8E98-63D722F9970B}"/>
              </a:ext>
            </a:extLst>
          </p:cNvPr>
          <p:cNvSpPr txBox="1"/>
          <p:nvPr/>
        </p:nvSpPr>
        <p:spPr bwMode="auto">
          <a:xfrm>
            <a:off x="7109176" y="2332005"/>
            <a:ext cx="1156811" cy="33843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solidFill>
                  <a:schemeClr val="bg1"/>
                </a:solidFill>
                <a:cs typeface="+mn-ea"/>
                <a:sym typeface="+mn-lt"/>
              </a:rPr>
              <a:t>工具化</a:t>
            </a:r>
          </a:p>
        </p:txBody>
      </p:sp>
      <p:sp>
        <p:nvSpPr>
          <p:cNvPr id="68" name="文本框 7">
            <a:extLst>
              <a:ext uri="{FF2B5EF4-FFF2-40B4-BE49-F238E27FC236}">
                <a16:creationId xmlns:a16="http://schemas.microsoft.com/office/drawing/2014/main" id="{BDF5B210-FAAF-47EC-AF1D-3AA27758DB9E}"/>
              </a:ext>
            </a:extLst>
          </p:cNvPr>
          <p:cNvSpPr txBox="1"/>
          <p:nvPr/>
        </p:nvSpPr>
        <p:spPr bwMode="auto">
          <a:xfrm>
            <a:off x="7109176" y="3108251"/>
            <a:ext cx="1156811" cy="33843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solidFill>
                  <a:srgbClr val="1672FB"/>
                </a:solidFill>
                <a:cs typeface="+mn-ea"/>
                <a:sym typeface="+mn-lt"/>
              </a:rPr>
              <a:t>虚拟化</a:t>
            </a:r>
          </a:p>
        </p:txBody>
      </p:sp>
      <p:sp>
        <p:nvSpPr>
          <p:cNvPr id="71" name="文本框 7">
            <a:extLst>
              <a:ext uri="{FF2B5EF4-FFF2-40B4-BE49-F238E27FC236}">
                <a16:creationId xmlns:a16="http://schemas.microsoft.com/office/drawing/2014/main" id="{162AE3FC-3E87-4D65-810B-BC9B69FDC235}"/>
              </a:ext>
            </a:extLst>
          </p:cNvPr>
          <p:cNvSpPr txBox="1"/>
          <p:nvPr/>
        </p:nvSpPr>
        <p:spPr bwMode="auto">
          <a:xfrm>
            <a:off x="7109176" y="3884083"/>
            <a:ext cx="1156811" cy="33843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solidFill>
                  <a:schemeClr val="bg1"/>
                </a:solidFill>
                <a:cs typeface="+mn-ea"/>
                <a:sym typeface="+mn-lt"/>
              </a:rPr>
              <a:t>标准化</a:t>
            </a:r>
          </a:p>
        </p:txBody>
      </p:sp>
      <p:sp>
        <p:nvSpPr>
          <p:cNvPr id="73" name="文本框 7">
            <a:extLst>
              <a:ext uri="{FF2B5EF4-FFF2-40B4-BE49-F238E27FC236}">
                <a16:creationId xmlns:a16="http://schemas.microsoft.com/office/drawing/2014/main" id="{B5ED1CC0-3C3F-43B8-8E5E-AB9C1A4DE1EA}"/>
              </a:ext>
            </a:extLst>
          </p:cNvPr>
          <p:cNvSpPr txBox="1"/>
          <p:nvPr/>
        </p:nvSpPr>
        <p:spPr bwMode="auto">
          <a:xfrm>
            <a:off x="7109176" y="4659915"/>
            <a:ext cx="1156811" cy="33843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solidFill>
                  <a:srgbClr val="1672FB"/>
                </a:solidFill>
                <a:cs typeface="+mn-ea"/>
                <a:sym typeface="+mn-lt"/>
              </a:rPr>
              <a:t>可靠性</a:t>
            </a:r>
          </a:p>
        </p:txBody>
      </p:sp>
    </p:spTree>
    <p:extLst>
      <p:ext uri="{BB962C8B-B14F-4D97-AF65-F5344CB8AC3E}">
        <p14:creationId xmlns:p14="http://schemas.microsoft.com/office/powerpoint/2010/main" val="86305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0-#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0-#ppt_w/2"/>
                                          </p:val>
                                        </p:tav>
                                        <p:tav tm="100000">
                                          <p:val>
                                            <p:strVal val="#ppt_x"/>
                                          </p:val>
                                        </p:tav>
                                      </p:tavLst>
                                    </p:anim>
                                    <p:anim calcmode="lin" valueType="num">
                                      <p:cBhvr additive="base">
                                        <p:cTn id="16" dur="500" fill="hold"/>
                                        <p:tgtEl>
                                          <p:spTgt spid="6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500" fill="hold"/>
                                        <p:tgtEl>
                                          <p:spTgt spid="71"/>
                                        </p:tgtEl>
                                        <p:attrNameLst>
                                          <p:attrName>ppt_x</p:attrName>
                                        </p:attrNameLst>
                                      </p:cBhvr>
                                      <p:tavLst>
                                        <p:tav tm="0">
                                          <p:val>
                                            <p:strVal val="0-#ppt_w/2"/>
                                          </p:val>
                                        </p:tav>
                                        <p:tav tm="100000">
                                          <p:val>
                                            <p:strVal val="#ppt_x"/>
                                          </p:val>
                                        </p:tav>
                                      </p:tavLst>
                                    </p:anim>
                                    <p:anim calcmode="lin" valueType="num">
                                      <p:cBhvr additive="base">
                                        <p:cTn id="20" dur="500" fill="hold"/>
                                        <p:tgtEl>
                                          <p:spTgt spid="7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0-#ppt_w/2"/>
                                          </p:val>
                                        </p:tav>
                                        <p:tav tm="100000">
                                          <p:val>
                                            <p:strVal val="#ppt_x"/>
                                          </p:val>
                                        </p:tav>
                                      </p:tavLst>
                                    </p:anim>
                                    <p:anim calcmode="lin" valueType="num">
                                      <p:cBhvr additive="base">
                                        <p:cTn id="24"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P spid="71" grpId="0"/>
      <p:bldP spid="7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45347-F73E-49F2-9850-8EC9B2E53CE0}"/>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背景</a:t>
            </a:r>
          </a:p>
        </p:txBody>
      </p:sp>
      <p:graphicFrame>
        <p:nvGraphicFramePr>
          <p:cNvPr id="83" name="Diagram 2">
            <a:extLst>
              <a:ext uri="{FF2B5EF4-FFF2-40B4-BE49-F238E27FC236}">
                <a16:creationId xmlns:a16="http://schemas.microsoft.com/office/drawing/2014/main" id="{91523B05-4D51-44B6-A25B-9C540AC9F52F}"/>
              </a:ext>
            </a:extLst>
          </p:cNvPr>
          <p:cNvGraphicFramePr/>
          <p:nvPr>
            <p:extLst>
              <p:ext uri="{D42A27DB-BD31-4B8C-83A1-F6EECF244321}">
                <p14:modId xmlns:p14="http://schemas.microsoft.com/office/powerpoint/2010/main" val="3492426939"/>
              </p:ext>
            </p:extLst>
          </p:nvPr>
        </p:nvGraphicFramePr>
        <p:xfrm>
          <a:off x="2420979" y="1200150"/>
          <a:ext cx="7320772" cy="484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8" name="Rectangle 68">
            <a:extLst>
              <a:ext uri="{FF2B5EF4-FFF2-40B4-BE49-F238E27FC236}">
                <a16:creationId xmlns:a16="http://schemas.microsoft.com/office/drawing/2014/main" id="{8150D4B7-3033-4BCF-8138-E4A9E6044876}"/>
              </a:ext>
            </a:extLst>
          </p:cNvPr>
          <p:cNvSpPr/>
          <p:nvPr/>
        </p:nvSpPr>
        <p:spPr>
          <a:xfrm>
            <a:off x="6155217" y="2526908"/>
            <a:ext cx="1472064" cy="360612"/>
          </a:xfrm>
          <a:prstGeom prst="rect">
            <a:avLst/>
          </a:prstGeom>
        </p:spPr>
        <p:txBody>
          <a:bodyPr wrap="square">
            <a:spAutoFit/>
          </a:bodyPr>
          <a:lstStyle/>
          <a:p>
            <a:pPr algn="ctr" defTabSz="1219170">
              <a:lnSpc>
                <a:spcPct val="120000"/>
              </a:lnSpc>
            </a:pPr>
            <a:r>
              <a:rPr lang="zh-CN" altLang="en-US" sz="1600" dirty="0">
                <a:latin typeface="字魂105号-简雅黑" panose="00000500000000000000" pitchFamily="2" charset="-122"/>
                <a:ea typeface="字魂105号-简雅黑" panose="00000500000000000000" pitchFamily="2" charset="-122"/>
                <a:sym typeface="字魂105号-简雅黑" panose="00000500000000000000" pitchFamily="2" charset="-122"/>
              </a:rPr>
              <a:t>团队</a:t>
            </a:r>
            <a:endParaRPr lang="en-US" sz="16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9" name="Rectangle 69">
            <a:extLst>
              <a:ext uri="{FF2B5EF4-FFF2-40B4-BE49-F238E27FC236}">
                <a16:creationId xmlns:a16="http://schemas.microsoft.com/office/drawing/2014/main" id="{0915E9E0-445C-4F3E-ABDB-A53F7C4257BC}"/>
              </a:ext>
            </a:extLst>
          </p:cNvPr>
          <p:cNvSpPr/>
          <p:nvPr/>
        </p:nvSpPr>
        <p:spPr>
          <a:xfrm>
            <a:off x="6388529" y="4477252"/>
            <a:ext cx="1005439" cy="362792"/>
          </a:xfrm>
          <a:prstGeom prst="rect">
            <a:avLst/>
          </a:prstGeom>
        </p:spPr>
        <p:txBody>
          <a:bodyPr wrap="square">
            <a:spAutoFit/>
          </a:bodyPr>
          <a:lstStyle/>
          <a:p>
            <a:pPr algn="ctr" defTabSz="1219170">
              <a:lnSpc>
                <a:spcPct val="120000"/>
              </a:lnSpc>
            </a:pPr>
            <a:r>
              <a:rPr lang="zh-CN" altLang="en-US" sz="1600"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合作</a:t>
            </a:r>
            <a:endParaRPr lang="en-US" sz="1600"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0" name="Rectangle 71">
            <a:extLst>
              <a:ext uri="{FF2B5EF4-FFF2-40B4-BE49-F238E27FC236}">
                <a16:creationId xmlns:a16="http://schemas.microsoft.com/office/drawing/2014/main" id="{3A6BB778-05F9-43B7-9A94-4CB445747E05}"/>
              </a:ext>
            </a:extLst>
          </p:cNvPr>
          <p:cNvSpPr/>
          <p:nvPr/>
        </p:nvSpPr>
        <p:spPr>
          <a:xfrm>
            <a:off x="4649855" y="4526596"/>
            <a:ext cx="1338240" cy="360612"/>
          </a:xfrm>
          <a:prstGeom prst="rect">
            <a:avLst/>
          </a:prstGeom>
        </p:spPr>
        <p:txBody>
          <a:bodyPr wrap="square">
            <a:spAutoFit/>
          </a:bodyPr>
          <a:lstStyle/>
          <a:p>
            <a:pPr algn="ctr" defTabSz="1219170">
              <a:lnSpc>
                <a:spcPct val="120000"/>
              </a:lnSpc>
            </a:pPr>
            <a:r>
              <a:rPr lang="zh-CN" altLang="en-US" sz="1600" dirty="0">
                <a:latin typeface="字魂105号-简雅黑" panose="00000500000000000000" pitchFamily="2" charset="-122"/>
                <a:ea typeface="字魂105号-简雅黑" panose="00000500000000000000" pitchFamily="2" charset="-122"/>
                <a:sym typeface="字魂105号-简雅黑" panose="00000500000000000000" pitchFamily="2" charset="-122"/>
              </a:rPr>
              <a:t>竞争</a:t>
            </a:r>
            <a:endParaRPr lang="en-US" sz="160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1" name="Rectangle 70">
            <a:extLst>
              <a:ext uri="{FF2B5EF4-FFF2-40B4-BE49-F238E27FC236}">
                <a16:creationId xmlns:a16="http://schemas.microsoft.com/office/drawing/2014/main" id="{8594DF22-A92B-4471-B574-3B3E7E92BE30}"/>
              </a:ext>
            </a:extLst>
          </p:cNvPr>
          <p:cNvSpPr/>
          <p:nvPr/>
        </p:nvSpPr>
        <p:spPr>
          <a:xfrm>
            <a:off x="4471119" y="2508404"/>
            <a:ext cx="1472064" cy="362792"/>
          </a:xfrm>
          <a:prstGeom prst="rect">
            <a:avLst/>
          </a:prstGeom>
        </p:spPr>
        <p:txBody>
          <a:bodyPr wrap="square">
            <a:spAutoFit/>
          </a:bodyPr>
          <a:lstStyle/>
          <a:p>
            <a:pPr algn="ctr" defTabSz="1219170">
              <a:lnSpc>
                <a:spcPct val="120000"/>
              </a:lnSpc>
            </a:pPr>
            <a:r>
              <a:rPr lang="zh-CN" altLang="en-US" sz="1600"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业务</a:t>
            </a:r>
            <a:endParaRPr lang="en-US" sz="1600"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extLst>
      <p:ext uri="{BB962C8B-B14F-4D97-AF65-F5344CB8AC3E}">
        <p14:creationId xmlns:p14="http://schemas.microsoft.com/office/powerpoint/2010/main" val="96481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3">
                                            <p:graphicEl>
                                              <a:dgm id="{32408D4E-EA30-4CB3-A224-71F2DD3A68F1}"/>
                                            </p:graphicEl>
                                          </p:spTgt>
                                        </p:tgtEl>
                                        <p:attrNameLst>
                                          <p:attrName>style.visibility</p:attrName>
                                        </p:attrNameLst>
                                      </p:cBhvr>
                                      <p:to>
                                        <p:strVal val="visible"/>
                                      </p:to>
                                    </p:set>
                                    <p:animEffect transition="in" filter="strips(downLeft)">
                                      <p:cBhvr>
                                        <p:cTn id="7" dur="500"/>
                                        <p:tgtEl>
                                          <p:spTgt spid="83">
                                            <p:graphicEl>
                                              <a:dgm id="{32408D4E-EA30-4CB3-A224-71F2DD3A68F1}"/>
                                            </p:graphicEl>
                                          </p:spTgt>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3">
                                            <p:graphicEl>
                                              <a:dgm id="{F8BED2DE-5CA1-4855-8966-23A92FA5F0CB}"/>
                                            </p:graphicEl>
                                          </p:spTgt>
                                        </p:tgtEl>
                                        <p:attrNameLst>
                                          <p:attrName>style.visibility</p:attrName>
                                        </p:attrNameLst>
                                      </p:cBhvr>
                                      <p:to>
                                        <p:strVal val="visible"/>
                                      </p:to>
                                    </p:set>
                                    <p:animEffect transition="in" filter="strips(downLeft)">
                                      <p:cBhvr>
                                        <p:cTn id="10" dur="500"/>
                                        <p:tgtEl>
                                          <p:spTgt spid="83">
                                            <p:graphicEl>
                                              <a:dgm id="{F8BED2DE-5CA1-4855-8966-23A92FA5F0CB}"/>
                                            </p:graphicEl>
                                          </p:spTgt>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83">
                                            <p:graphicEl>
                                              <a:dgm id="{B03F2F0B-7460-4514-8313-B9C5CC60C914}"/>
                                            </p:graphicEl>
                                          </p:spTgt>
                                        </p:tgtEl>
                                        <p:attrNameLst>
                                          <p:attrName>style.visibility</p:attrName>
                                        </p:attrNameLst>
                                      </p:cBhvr>
                                      <p:to>
                                        <p:strVal val="visible"/>
                                      </p:to>
                                    </p:set>
                                    <p:animEffect transition="in" filter="strips(downLeft)">
                                      <p:cBhvr>
                                        <p:cTn id="13" dur="500"/>
                                        <p:tgtEl>
                                          <p:spTgt spid="83">
                                            <p:graphicEl>
                                              <a:dgm id="{B03F2F0B-7460-4514-8313-B9C5CC60C914}"/>
                                            </p:graphicEl>
                                          </p:spTgt>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83">
                                            <p:graphicEl>
                                              <a:dgm id="{51F4E421-E7C4-4BF4-8D42-AB3EAEF42A68}"/>
                                            </p:graphicEl>
                                          </p:spTgt>
                                        </p:tgtEl>
                                        <p:attrNameLst>
                                          <p:attrName>style.visibility</p:attrName>
                                        </p:attrNameLst>
                                      </p:cBhvr>
                                      <p:to>
                                        <p:strVal val="visible"/>
                                      </p:to>
                                    </p:set>
                                    <p:animEffect transition="in" filter="strips(downLeft)">
                                      <p:cBhvr>
                                        <p:cTn id="16" dur="500"/>
                                        <p:tgtEl>
                                          <p:spTgt spid="83">
                                            <p:graphicEl>
                                              <a:dgm id="{51F4E421-E7C4-4BF4-8D42-AB3EAEF42A68}"/>
                                            </p:graphicEl>
                                          </p:spTgt>
                                        </p:tgtEl>
                                      </p:cBhvr>
                                    </p:animEffect>
                                  </p:childTnLst>
                                </p:cTn>
                              </p:par>
                            </p:childTnLst>
                          </p:cTn>
                        </p:par>
                        <p:par>
                          <p:cTn id="17" fill="hold">
                            <p:stCondLst>
                              <p:cond delay="500"/>
                            </p:stCondLst>
                            <p:childTnLst>
                              <p:par>
                                <p:cTn id="18" presetID="18" presetClass="entr" presetSubtype="12" fill="hold" grpId="0" nodeType="afterEffect">
                                  <p:stCondLst>
                                    <p:cond delay="0"/>
                                  </p:stCondLst>
                                  <p:childTnLst>
                                    <p:set>
                                      <p:cBhvr>
                                        <p:cTn id="19" dur="1" fill="hold">
                                          <p:stCondLst>
                                            <p:cond delay="0"/>
                                          </p:stCondLst>
                                        </p:cTn>
                                        <p:tgtEl>
                                          <p:spTgt spid="83">
                                            <p:graphicEl>
                                              <a:dgm id="{6DF83317-5B86-4649-9CF8-9AF9C4FECAD8}"/>
                                            </p:graphicEl>
                                          </p:spTgt>
                                        </p:tgtEl>
                                        <p:attrNameLst>
                                          <p:attrName>style.visibility</p:attrName>
                                        </p:attrNameLst>
                                      </p:cBhvr>
                                      <p:to>
                                        <p:strVal val="visible"/>
                                      </p:to>
                                    </p:set>
                                    <p:animEffect transition="in" filter="strips(downLeft)">
                                      <p:cBhvr>
                                        <p:cTn id="20" dur="500"/>
                                        <p:tgtEl>
                                          <p:spTgt spid="83">
                                            <p:graphicEl>
                                              <a:dgm id="{6DF83317-5B86-4649-9CF8-9AF9C4FECAD8}"/>
                                            </p:graphicEl>
                                          </p:spTgt>
                                        </p:tgtEl>
                                      </p:cBhvr>
                                    </p:animEffect>
                                  </p:childTnLst>
                                </p:cTn>
                              </p:par>
                            </p:childTnLst>
                          </p:cTn>
                        </p:par>
                        <p:par>
                          <p:cTn id="21" fill="hold">
                            <p:stCondLst>
                              <p:cond delay="1000"/>
                            </p:stCondLst>
                            <p:childTnLst>
                              <p:par>
                                <p:cTn id="22" presetID="18" presetClass="entr" presetSubtype="12" fill="hold" grpId="0" nodeType="afterEffect">
                                  <p:stCondLst>
                                    <p:cond delay="0"/>
                                  </p:stCondLst>
                                  <p:childTnLst>
                                    <p:set>
                                      <p:cBhvr>
                                        <p:cTn id="23" dur="1" fill="hold">
                                          <p:stCondLst>
                                            <p:cond delay="0"/>
                                          </p:stCondLst>
                                        </p:cTn>
                                        <p:tgtEl>
                                          <p:spTgt spid="83">
                                            <p:graphicEl>
                                              <a:dgm id="{02F26331-D80C-4767-B3D0-919BEEA6A551}"/>
                                            </p:graphicEl>
                                          </p:spTgt>
                                        </p:tgtEl>
                                        <p:attrNameLst>
                                          <p:attrName>style.visibility</p:attrName>
                                        </p:attrNameLst>
                                      </p:cBhvr>
                                      <p:to>
                                        <p:strVal val="visible"/>
                                      </p:to>
                                    </p:set>
                                    <p:animEffect transition="in" filter="strips(downLeft)">
                                      <p:cBhvr>
                                        <p:cTn id="24" dur="500"/>
                                        <p:tgtEl>
                                          <p:spTgt spid="83">
                                            <p:graphicEl>
                                              <a:dgm id="{02F26331-D80C-4767-B3D0-919BEEA6A551}"/>
                                            </p:graphicEl>
                                          </p:spTgt>
                                        </p:tgtEl>
                                      </p:cBhvr>
                                    </p:animEffect>
                                  </p:childTnLst>
                                </p:cTn>
                              </p:par>
                            </p:childTnLst>
                          </p:cTn>
                        </p:par>
                        <p:par>
                          <p:cTn id="25" fill="hold">
                            <p:stCondLst>
                              <p:cond delay="1500"/>
                            </p:stCondLst>
                            <p:childTnLst>
                              <p:par>
                                <p:cTn id="26" presetID="18" presetClass="entr" presetSubtype="12" fill="hold" grpId="0" nodeType="afterEffect">
                                  <p:stCondLst>
                                    <p:cond delay="0"/>
                                  </p:stCondLst>
                                  <p:childTnLst>
                                    <p:set>
                                      <p:cBhvr>
                                        <p:cTn id="27" dur="1" fill="hold">
                                          <p:stCondLst>
                                            <p:cond delay="0"/>
                                          </p:stCondLst>
                                        </p:cTn>
                                        <p:tgtEl>
                                          <p:spTgt spid="83">
                                            <p:graphicEl>
                                              <a:dgm id="{CDB8F342-0AEA-4A2A-BCF0-8F2A67D3C94A}"/>
                                            </p:graphicEl>
                                          </p:spTgt>
                                        </p:tgtEl>
                                        <p:attrNameLst>
                                          <p:attrName>style.visibility</p:attrName>
                                        </p:attrNameLst>
                                      </p:cBhvr>
                                      <p:to>
                                        <p:strVal val="visible"/>
                                      </p:to>
                                    </p:set>
                                    <p:animEffect transition="in" filter="strips(downLeft)">
                                      <p:cBhvr>
                                        <p:cTn id="28" dur="500"/>
                                        <p:tgtEl>
                                          <p:spTgt spid="83">
                                            <p:graphicEl>
                                              <a:dgm id="{CDB8F342-0AEA-4A2A-BCF0-8F2A67D3C94A}"/>
                                            </p:graphicEl>
                                          </p:spTgt>
                                        </p:tgtEl>
                                      </p:cBhvr>
                                    </p:animEffect>
                                  </p:childTnLst>
                                </p:cTn>
                              </p:par>
                            </p:childTnLst>
                          </p:cTn>
                        </p:par>
                        <p:par>
                          <p:cTn id="29" fill="hold">
                            <p:stCondLst>
                              <p:cond delay="2000"/>
                            </p:stCondLst>
                            <p:childTnLst>
                              <p:par>
                                <p:cTn id="30" presetID="18" presetClass="entr" presetSubtype="12" fill="hold" grpId="0" nodeType="afterEffect">
                                  <p:stCondLst>
                                    <p:cond delay="0"/>
                                  </p:stCondLst>
                                  <p:childTnLst>
                                    <p:set>
                                      <p:cBhvr>
                                        <p:cTn id="31" dur="1" fill="hold">
                                          <p:stCondLst>
                                            <p:cond delay="0"/>
                                          </p:stCondLst>
                                        </p:cTn>
                                        <p:tgtEl>
                                          <p:spTgt spid="83">
                                            <p:graphicEl>
                                              <a:dgm id="{3A1E06EE-9F6C-4F18-A60B-3675DB824219}"/>
                                            </p:graphicEl>
                                          </p:spTgt>
                                        </p:tgtEl>
                                        <p:attrNameLst>
                                          <p:attrName>style.visibility</p:attrName>
                                        </p:attrNameLst>
                                      </p:cBhvr>
                                      <p:to>
                                        <p:strVal val="visible"/>
                                      </p:to>
                                    </p:set>
                                    <p:animEffect transition="in" filter="strips(downLeft)">
                                      <p:cBhvr>
                                        <p:cTn id="32" dur="500"/>
                                        <p:tgtEl>
                                          <p:spTgt spid="83">
                                            <p:graphicEl>
                                              <a:dgm id="{3A1E06EE-9F6C-4F18-A60B-3675DB824219}"/>
                                            </p:graphicEl>
                                          </p:spTgt>
                                        </p:tgtEl>
                                      </p:cBhvr>
                                    </p:animEffect>
                                  </p:childTnLst>
                                </p:cTn>
                              </p:par>
                            </p:childTnLst>
                          </p:cTn>
                        </p:par>
                        <p:par>
                          <p:cTn id="33" fill="hold">
                            <p:stCondLst>
                              <p:cond delay="2500"/>
                            </p:stCondLst>
                            <p:childTnLst>
                              <p:par>
                                <p:cTn id="34" presetID="18" presetClass="entr" presetSubtype="12" fill="hold" grpId="0" nodeType="afterEffect">
                                  <p:stCondLst>
                                    <p:cond delay="0"/>
                                  </p:stCondLst>
                                  <p:childTnLst>
                                    <p:set>
                                      <p:cBhvr>
                                        <p:cTn id="35" dur="1" fill="hold">
                                          <p:stCondLst>
                                            <p:cond delay="0"/>
                                          </p:stCondLst>
                                        </p:cTn>
                                        <p:tgtEl>
                                          <p:spTgt spid="83">
                                            <p:graphicEl>
                                              <a:dgm id="{46CBCC78-2BFF-456E-B10B-BCD298577903}"/>
                                            </p:graphicEl>
                                          </p:spTgt>
                                        </p:tgtEl>
                                        <p:attrNameLst>
                                          <p:attrName>style.visibility</p:attrName>
                                        </p:attrNameLst>
                                      </p:cBhvr>
                                      <p:to>
                                        <p:strVal val="visible"/>
                                      </p:to>
                                    </p:set>
                                    <p:animEffect transition="in" filter="strips(downLeft)">
                                      <p:cBhvr>
                                        <p:cTn id="36" dur="500"/>
                                        <p:tgtEl>
                                          <p:spTgt spid="83">
                                            <p:graphicEl>
                                              <a:dgm id="{46CBCC78-2BFF-456E-B10B-BCD29857790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3" grpId="0" uiExpand="1">
        <p:bldSub>
          <a:bldDgm bld="lvl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45347-F73E-49F2-9850-8EC9B2E53CE0}"/>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目标与挑战</a:t>
            </a:r>
          </a:p>
        </p:txBody>
      </p:sp>
      <p:sp>
        <p:nvSpPr>
          <p:cNvPr id="37" name="Rectangle 53">
            <a:extLst>
              <a:ext uri="{FF2B5EF4-FFF2-40B4-BE49-F238E27FC236}">
                <a16:creationId xmlns:a16="http://schemas.microsoft.com/office/drawing/2014/main" id="{99D2C281-C482-4C11-9CE7-D541DE68B1C0}"/>
              </a:ext>
            </a:extLst>
          </p:cNvPr>
          <p:cNvSpPr/>
          <p:nvPr/>
        </p:nvSpPr>
        <p:spPr>
          <a:xfrm>
            <a:off x="4089093" y="4245057"/>
            <a:ext cx="1252909" cy="396583"/>
          </a:xfrm>
          <a:prstGeom prst="rect">
            <a:avLst/>
          </a:prstGeom>
        </p:spPr>
        <p:txBody>
          <a:bodyPr wrap="square">
            <a:spAutoFit/>
          </a:bodyPr>
          <a:lstStyle/>
          <a:p>
            <a:pPr algn="ctr" defTabSz="1219170">
              <a:lnSpc>
                <a:spcPct val="120000"/>
              </a:lnSpc>
            </a:pPr>
            <a:r>
              <a:rPr lang="zh-CN" altLang="en-US" dirty="0">
                <a:solidFill>
                  <a:srgbClr val="FF0000"/>
                </a:solidFill>
              </a:rPr>
              <a:t>能力开放</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9" name="Rectangle 65">
            <a:extLst>
              <a:ext uri="{FF2B5EF4-FFF2-40B4-BE49-F238E27FC236}">
                <a16:creationId xmlns:a16="http://schemas.microsoft.com/office/drawing/2014/main" id="{A59A0081-9775-45D0-AD15-50A34DFAC944}"/>
              </a:ext>
            </a:extLst>
          </p:cNvPr>
          <p:cNvSpPr/>
          <p:nvPr/>
        </p:nvSpPr>
        <p:spPr>
          <a:xfrm>
            <a:off x="6354912" y="4245057"/>
            <a:ext cx="2158495" cy="396583"/>
          </a:xfrm>
          <a:prstGeom prst="rect">
            <a:avLst/>
          </a:prstGeom>
        </p:spPr>
        <p:txBody>
          <a:bodyPr wrap="square">
            <a:spAutoFit/>
          </a:bodyPr>
          <a:lstStyle/>
          <a:p>
            <a:pPr algn="ctr" defTabSz="1219170">
              <a:lnSpc>
                <a:spcPct val="120000"/>
              </a:lnSpc>
            </a:pPr>
            <a:r>
              <a:rPr lang="zh-CN" alt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互通</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40" name="Straight Connector 71">
            <a:extLst>
              <a:ext uri="{FF2B5EF4-FFF2-40B4-BE49-F238E27FC236}">
                <a16:creationId xmlns:a16="http://schemas.microsoft.com/office/drawing/2014/main" id="{F9DBAAF2-1C95-4C32-B563-6A38F3397B5F}"/>
              </a:ext>
            </a:extLst>
          </p:cNvPr>
          <p:cNvCxnSpPr/>
          <p:nvPr/>
        </p:nvCxnSpPr>
        <p:spPr>
          <a:xfrm flipV="1">
            <a:off x="6096000" y="1883939"/>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72">
            <a:extLst>
              <a:ext uri="{FF2B5EF4-FFF2-40B4-BE49-F238E27FC236}">
                <a16:creationId xmlns:a16="http://schemas.microsoft.com/office/drawing/2014/main" id="{2B8AD799-69F0-4558-AFED-AA0851E8F13A}"/>
              </a:ext>
            </a:extLst>
          </p:cNvPr>
          <p:cNvCxnSpPr/>
          <p:nvPr/>
        </p:nvCxnSpPr>
        <p:spPr>
          <a:xfrm flipV="1">
            <a:off x="3228724" y="1883939"/>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Rectangle 67">
            <a:extLst>
              <a:ext uri="{FF2B5EF4-FFF2-40B4-BE49-F238E27FC236}">
                <a16:creationId xmlns:a16="http://schemas.microsoft.com/office/drawing/2014/main" id="{72E5576B-0762-4B34-B3E4-9D2BB70416C2}"/>
              </a:ext>
            </a:extLst>
          </p:cNvPr>
          <p:cNvSpPr/>
          <p:nvPr/>
        </p:nvSpPr>
        <p:spPr>
          <a:xfrm>
            <a:off x="763120" y="4245057"/>
            <a:ext cx="2158495" cy="396583"/>
          </a:xfrm>
          <a:prstGeom prst="rect">
            <a:avLst/>
          </a:prstGeom>
        </p:spPr>
        <p:txBody>
          <a:bodyPr wrap="square">
            <a:spAutoFit/>
          </a:bodyPr>
          <a:lstStyle/>
          <a:p>
            <a:pPr algn="ctr" defTabSz="1219170">
              <a:lnSpc>
                <a:spcPct val="120000"/>
              </a:lnSpc>
            </a:pPr>
            <a:r>
              <a:rPr lang="zh-CN" altLang="en-US" dirty="0">
                <a:solidFill>
                  <a:srgbClr val="FF0000"/>
                </a:solidFill>
              </a:rPr>
              <a:t>工具平台化</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59" name="Straight Connector 71">
            <a:extLst>
              <a:ext uri="{FF2B5EF4-FFF2-40B4-BE49-F238E27FC236}">
                <a16:creationId xmlns:a16="http://schemas.microsoft.com/office/drawing/2014/main" id="{96897953-99C0-4760-B8BC-568389CCACC0}"/>
              </a:ext>
            </a:extLst>
          </p:cNvPr>
          <p:cNvCxnSpPr/>
          <p:nvPr/>
        </p:nvCxnSpPr>
        <p:spPr>
          <a:xfrm flipV="1">
            <a:off x="8934450" y="1670804"/>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Rectangle 65">
            <a:extLst>
              <a:ext uri="{FF2B5EF4-FFF2-40B4-BE49-F238E27FC236}">
                <a16:creationId xmlns:a16="http://schemas.microsoft.com/office/drawing/2014/main" id="{014D2B0A-7B60-49C1-BC8B-A3713F8A6A84}"/>
              </a:ext>
            </a:extLst>
          </p:cNvPr>
          <p:cNvSpPr/>
          <p:nvPr/>
        </p:nvSpPr>
        <p:spPr>
          <a:xfrm>
            <a:off x="9355494" y="4245057"/>
            <a:ext cx="2158495" cy="396583"/>
          </a:xfrm>
          <a:prstGeom prst="rect">
            <a:avLst/>
          </a:prstGeom>
        </p:spPr>
        <p:txBody>
          <a:bodyPr wrap="square">
            <a:spAutoFit/>
          </a:bodyPr>
          <a:lstStyle/>
          <a:p>
            <a:pPr algn="ctr" defTabSz="1219170">
              <a:lnSpc>
                <a:spcPct val="120000"/>
              </a:lnSpc>
            </a:pPr>
            <a:r>
              <a:rPr lang="zh-CN" altLang="en-US" sz="1800" dirty="0">
                <a:solidFill>
                  <a:srgbClr val="FF0000"/>
                </a:solidFill>
                <a:latin typeface="微软雅黑" panose="020B0503020204020204" pitchFamily="34" charset="-122"/>
                <a:ea typeface="微软雅黑" panose="020B0503020204020204" pitchFamily="34" charset="-122"/>
              </a:rPr>
              <a:t>规模化</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6" name="Rectangle 52">
            <a:extLst>
              <a:ext uri="{FF2B5EF4-FFF2-40B4-BE49-F238E27FC236}">
                <a16:creationId xmlns:a16="http://schemas.microsoft.com/office/drawing/2014/main" id="{7C24E498-290C-4DFC-944C-F82B6A49434E}"/>
              </a:ext>
            </a:extLst>
          </p:cNvPr>
          <p:cNvSpPr/>
          <p:nvPr/>
        </p:nvSpPr>
        <p:spPr>
          <a:xfrm>
            <a:off x="3690545" y="4637259"/>
            <a:ext cx="2146544" cy="1144929"/>
          </a:xfrm>
          <a:prstGeom prst="rect">
            <a:avLst/>
          </a:prstGeom>
        </p:spPr>
        <p:txBody>
          <a:bodyPr wrap="square">
            <a:spAutoFit/>
          </a:bodyPr>
          <a:lstStyle/>
          <a:p>
            <a:pPr algn="ctr" defTabSz="1219170">
              <a:lnSpc>
                <a:spcPct val="125000"/>
              </a:lnSpc>
            </a:pPr>
            <a:r>
              <a:rPr lang="zh-CN" altLang="en-US" sz="1400" dirty="0"/>
              <a:t>各业务团队业务职责分工更明确，对自身业务的关注度提高，都有开放运维能力的需求</a:t>
            </a:r>
            <a:endParaRPr lang="en-US" altLang="zh-CN"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8" name="Rectangle 64">
            <a:extLst>
              <a:ext uri="{FF2B5EF4-FFF2-40B4-BE49-F238E27FC236}">
                <a16:creationId xmlns:a16="http://schemas.microsoft.com/office/drawing/2014/main" id="{D6F5AE0C-ED84-4C8F-93DD-2D7797A48514}"/>
              </a:ext>
            </a:extLst>
          </p:cNvPr>
          <p:cNvSpPr/>
          <p:nvPr/>
        </p:nvSpPr>
        <p:spPr>
          <a:xfrm>
            <a:off x="6365378" y="4637259"/>
            <a:ext cx="2146544" cy="875624"/>
          </a:xfrm>
          <a:prstGeom prst="rect">
            <a:avLst/>
          </a:prstGeom>
        </p:spPr>
        <p:txBody>
          <a:bodyPr wrap="square">
            <a:spAutoFit/>
          </a:bodyPr>
          <a:lstStyle/>
          <a:p>
            <a:pPr algn="ctr" defTabSz="1219170">
              <a:lnSpc>
                <a:spcPct val="125000"/>
              </a:lnSpc>
            </a:pPr>
            <a:r>
              <a:rPr lang="zh-CN" altLang="en-US" sz="1400" dirty="0"/>
              <a:t>应用复杂度增加，运维工作经常需要多个工具联动来完成一个任务</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4" name="Rectangle 66">
            <a:extLst>
              <a:ext uri="{FF2B5EF4-FFF2-40B4-BE49-F238E27FC236}">
                <a16:creationId xmlns:a16="http://schemas.microsoft.com/office/drawing/2014/main" id="{38BAD856-B2C7-442B-AB1D-1B10CB655287}"/>
              </a:ext>
            </a:extLst>
          </p:cNvPr>
          <p:cNvSpPr/>
          <p:nvPr/>
        </p:nvSpPr>
        <p:spPr>
          <a:xfrm>
            <a:off x="773586" y="4637259"/>
            <a:ext cx="2146544" cy="1144929"/>
          </a:xfrm>
          <a:prstGeom prst="rect">
            <a:avLst/>
          </a:prstGeom>
        </p:spPr>
        <p:txBody>
          <a:bodyPr wrap="square">
            <a:spAutoFit/>
          </a:bodyPr>
          <a:lstStyle/>
          <a:p>
            <a:pPr algn="ctr" defTabSz="1219170">
              <a:lnSpc>
                <a:spcPct val="125000"/>
              </a:lnSpc>
            </a:pPr>
            <a:r>
              <a:rPr lang="zh-CN" altLang="en-US" sz="1400" dirty="0"/>
              <a:t>工具很多</a:t>
            </a:r>
            <a:r>
              <a:rPr lang="en-US" altLang="zh-CN" sz="1400" dirty="0"/>
              <a:t>,</a:t>
            </a:r>
            <a:r>
              <a:rPr lang="zh-CN" altLang="en-US" sz="1400" dirty="0"/>
              <a:t>一旦给出去，就没办法控制使用范围，难以开放出来发挥更大的价值</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3" name="Rectangle 64">
            <a:extLst>
              <a:ext uri="{FF2B5EF4-FFF2-40B4-BE49-F238E27FC236}">
                <a16:creationId xmlns:a16="http://schemas.microsoft.com/office/drawing/2014/main" id="{AEBAB22D-3969-4994-A340-90A41D7D741A}"/>
              </a:ext>
            </a:extLst>
          </p:cNvPr>
          <p:cNvSpPr/>
          <p:nvPr/>
        </p:nvSpPr>
        <p:spPr>
          <a:xfrm>
            <a:off x="9365960" y="4637259"/>
            <a:ext cx="2146544" cy="875624"/>
          </a:xfrm>
          <a:prstGeom prst="rect">
            <a:avLst/>
          </a:prstGeom>
        </p:spPr>
        <p:txBody>
          <a:bodyPr wrap="square">
            <a:spAutoFit/>
          </a:bodyPr>
          <a:lstStyle/>
          <a:p>
            <a:pPr algn="ctr" defTabSz="1219170">
              <a:lnSpc>
                <a:spcPct val="125000"/>
              </a:lnSpc>
            </a:pPr>
            <a:r>
              <a:rPr lang="zh-CN" altLang="en-US" sz="1400" dirty="0">
                <a:latin typeface="微软雅黑" panose="020B0503020204020204" pitchFamily="34" charset="-122"/>
                <a:ea typeface="微软雅黑" panose="020B0503020204020204" pitchFamily="34" charset="-122"/>
              </a:rPr>
              <a:t>随着服务化拆分和应用复杂度提升，批量化工具操作将成为常态</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6" name="Oval 7">
            <a:extLst>
              <a:ext uri="{FF2B5EF4-FFF2-40B4-BE49-F238E27FC236}">
                <a16:creationId xmlns:a16="http://schemas.microsoft.com/office/drawing/2014/main" id="{F4777FEF-FCDA-42D0-A119-A7163244907B}"/>
              </a:ext>
            </a:extLst>
          </p:cNvPr>
          <p:cNvSpPr/>
          <p:nvPr/>
        </p:nvSpPr>
        <p:spPr>
          <a:xfrm>
            <a:off x="1001253" y="2111270"/>
            <a:ext cx="1682227" cy="1682227"/>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00574C"/>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7" name="Freeform 6">
            <a:extLst>
              <a:ext uri="{FF2B5EF4-FFF2-40B4-BE49-F238E27FC236}">
                <a16:creationId xmlns:a16="http://schemas.microsoft.com/office/drawing/2014/main" id="{5E3B6E28-1ED0-40AA-8260-904BD2F95F96}"/>
              </a:ext>
            </a:extLst>
          </p:cNvPr>
          <p:cNvSpPr>
            <a:spLocks noEditPoints="1"/>
          </p:cNvSpPr>
          <p:nvPr/>
        </p:nvSpPr>
        <p:spPr bwMode="auto">
          <a:xfrm>
            <a:off x="1484216" y="2529616"/>
            <a:ext cx="765524" cy="818048"/>
          </a:xfrm>
          <a:custGeom>
            <a:avLst/>
            <a:gdLst>
              <a:gd name="T0" fmla="*/ 237 w 820"/>
              <a:gd name="T1" fmla="*/ 394 h 876"/>
              <a:gd name="T2" fmla="*/ 316 w 820"/>
              <a:gd name="T3" fmla="*/ 288 h 876"/>
              <a:gd name="T4" fmla="*/ 335 w 820"/>
              <a:gd name="T5" fmla="*/ 288 h 876"/>
              <a:gd name="T6" fmla="*/ 372 w 820"/>
              <a:gd name="T7" fmla="*/ 359 h 876"/>
              <a:gd name="T8" fmla="*/ 452 w 820"/>
              <a:gd name="T9" fmla="*/ 359 h 876"/>
              <a:gd name="T10" fmla="*/ 482 w 820"/>
              <a:gd name="T11" fmla="*/ 252 h 876"/>
              <a:gd name="T12" fmla="*/ 505 w 820"/>
              <a:gd name="T13" fmla="*/ 246 h 876"/>
              <a:gd name="T14" fmla="*/ 588 w 820"/>
              <a:gd name="T15" fmla="*/ 317 h 876"/>
              <a:gd name="T16" fmla="*/ 668 w 820"/>
              <a:gd name="T17" fmla="*/ 317 h 876"/>
              <a:gd name="T18" fmla="*/ 609 w 820"/>
              <a:gd name="T19" fmla="*/ 281 h 876"/>
              <a:gd name="T20" fmla="*/ 523 w 820"/>
              <a:gd name="T21" fmla="*/ 212 h 876"/>
              <a:gd name="T22" fmla="*/ 443 w 820"/>
              <a:gd name="T23" fmla="*/ 212 h 876"/>
              <a:gd name="T24" fmla="*/ 419 w 820"/>
              <a:gd name="T25" fmla="*/ 319 h 876"/>
              <a:gd name="T26" fmla="*/ 405 w 820"/>
              <a:gd name="T27" fmla="*/ 319 h 876"/>
              <a:gd name="T28" fmla="*/ 366 w 820"/>
              <a:gd name="T29" fmla="*/ 249 h 876"/>
              <a:gd name="T30" fmla="*/ 286 w 820"/>
              <a:gd name="T31" fmla="*/ 249 h 876"/>
              <a:gd name="T32" fmla="*/ 209 w 820"/>
              <a:gd name="T33" fmla="*/ 356 h 876"/>
              <a:gd name="T34" fmla="*/ 156 w 820"/>
              <a:gd name="T35" fmla="*/ 394 h 876"/>
              <a:gd name="T36" fmla="*/ 796 w 820"/>
              <a:gd name="T37" fmla="*/ 495 h 876"/>
              <a:gd name="T38" fmla="*/ 778 w 820"/>
              <a:gd name="T39" fmla="*/ 104 h 876"/>
              <a:gd name="T40" fmla="*/ 820 w 820"/>
              <a:gd name="T41" fmla="*/ 81 h 876"/>
              <a:gd name="T42" fmla="*/ 433 w 820"/>
              <a:gd name="T43" fmla="*/ 58 h 876"/>
              <a:gd name="T44" fmla="*/ 410 w 820"/>
              <a:gd name="T45" fmla="*/ 0 h 876"/>
              <a:gd name="T46" fmla="*/ 386 w 820"/>
              <a:gd name="T47" fmla="*/ 58 h 876"/>
              <a:gd name="T48" fmla="*/ 0 w 820"/>
              <a:gd name="T49" fmla="*/ 81 h 876"/>
              <a:gd name="T50" fmla="*/ 41 w 820"/>
              <a:gd name="T51" fmla="*/ 104 h 876"/>
              <a:gd name="T52" fmla="*/ 23 w 820"/>
              <a:gd name="T53" fmla="*/ 495 h 876"/>
              <a:gd name="T54" fmla="*/ 23 w 820"/>
              <a:gd name="T55" fmla="*/ 542 h 876"/>
              <a:gd name="T56" fmla="*/ 386 w 820"/>
              <a:gd name="T57" fmla="*/ 678 h 876"/>
              <a:gd name="T58" fmla="*/ 277 w 820"/>
              <a:gd name="T59" fmla="*/ 782 h 876"/>
              <a:gd name="T60" fmla="*/ 222 w 820"/>
              <a:gd name="T61" fmla="*/ 818 h 876"/>
              <a:gd name="T62" fmla="*/ 258 w 820"/>
              <a:gd name="T63" fmla="*/ 874 h 876"/>
              <a:gd name="T64" fmla="*/ 315 w 820"/>
              <a:gd name="T65" fmla="*/ 839 h 876"/>
              <a:gd name="T66" fmla="*/ 313 w 820"/>
              <a:gd name="T67" fmla="*/ 812 h 876"/>
              <a:gd name="T68" fmla="*/ 386 w 820"/>
              <a:gd name="T69" fmla="*/ 777 h 876"/>
              <a:gd name="T70" fmla="*/ 433 w 820"/>
              <a:gd name="T71" fmla="*/ 777 h 876"/>
              <a:gd name="T72" fmla="*/ 508 w 820"/>
              <a:gd name="T73" fmla="*/ 812 h 876"/>
              <a:gd name="T74" fmla="*/ 506 w 820"/>
              <a:gd name="T75" fmla="*/ 839 h 876"/>
              <a:gd name="T76" fmla="*/ 563 w 820"/>
              <a:gd name="T77" fmla="*/ 874 h 876"/>
              <a:gd name="T78" fmla="*/ 599 w 820"/>
              <a:gd name="T79" fmla="*/ 818 h 876"/>
              <a:gd name="T80" fmla="*/ 544 w 820"/>
              <a:gd name="T81" fmla="*/ 782 h 876"/>
              <a:gd name="T82" fmla="*/ 433 w 820"/>
              <a:gd name="T83" fmla="*/ 677 h 876"/>
              <a:gd name="T84" fmla="*/ 796 w 820"/>
              <a:gd name="T85" fmla="*/ 542 h 876"/>
              <a:gd name="T86" fmla="*/ 796 w 820"/>
              <a:gd name="T87" fmla="*/ 495 h 876"/>
              <a:gd name="T88" fmla="*/ 88 w 820"/>
              <a:gd name="T89" fmla="*/ 495 h 876"/>
              <a:gd name="T90" fmla="*/ 732 w 820"/>
              <a:gd name="T91" fmla="*/ 10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0" h="876">
                <a:moveTo>
                  <a:pt x="196" y="434"/>
                </a:moveTo>
                <a:cubicBezTo>
                  <a:pt x="219" y="434"/>
                  <a:pt x="237" y="416"/>
                  <a:pt x="237" y="394"/>
                </a:cubicBezTo>
                <a:cubicBezTo>
                  <a:pt x="237" y="388"/>
                  <a:pt x="235" y="383"/>
                  <a:pt x="233" y="378"/>
                </a:cubicBezTo>
                <a:cubicBezTo>
                  <a:pt x="316" y="288"/>
                  <a:pt x="316" y="288"/>
                  <a:pt x="316" y="288"/>
                </a:cubicBezTo>
                <a:cubicBezTo>
                  <a:pt x="319" y="288"/>
                  <a:pt x="323" y="289"/>
                  <a:pt x="326" y="289"/>
                </a:cubicBezTo>
                <a:cubicBezTo>
                  <a:pt x="329" y="289"/>
                  <a:pt x="332" y="288"/>
                  <a:pt x="335" y="288"/>
                </a:cubicBezTo>
                <a:cubicBezTo>
                  <a:pt x="378" y="338"/>
                  <a:pt x="378" y="338"/>
                  <a:pt x="378" y="338"/>
                </a:cubicBezTo>
                <a:cubicBezTo>
                  <a:pt x="374" y="344"/>
                  <a:pt x="372" y="351"/>
                  <a:pt x="372" y="359"/>
                </a:cubicBezTo>
                <a:cubicBezTo>
                  <a:pt x="372" y="381"/>
                  <a:pt x="390" y="399"/>
                  <a:pt x="412" y="399"/>
                </a:cubicBezTo>
                <a:cubicBezTo>
                  <a:pt x="434" y="399"/>
                  <a:pt x="452" y="381"/>
                  <a:pt x="452" y="359"/>
                </a:cubicBezTo>
                <a:cubicBezTo>
                  <a:pt x="452" y="351"/>
                  <a:pt x="450" y="344"/>
                  <a:pt x="446" y="338"/>
                </a:cubicBezTo>
                <a:cubicBezTo>
                  <a:pt x="482" y="252"/>
                  <a:pt x="482" y="252"/>
                  <a:pt x="482" y="252"/>
                </a:cubicBezTo>
                <a:cubicBezTo>
                  <a:pt x="482" y="252"/>
                  <a:pt x="483" y="252"/>
                  <a:pt x="483" y="252"/>
                </a:cubicBezTo>
                <a:cubicBezTo>
                  <a:pt x="491" y="252"/>
                  <a:pt x="498" y="250"/>
                  <a:pt x="505" y="246"/>
                </a:cubicBezTo>
                <a:cubicBezTo>
                  <a:pt x="589" y="307"/>
                  <a:pt x="589" y="307"/>
                  <a:pt x="589" y="307"/>
                </a:cubicBezTo>
                <a:cubicBezTo>
                  <a:pt x="588" y="310"/>
                  <a:pt x="588" y="313"/>
                  <a:pt x="588" y="317"/>
                </a:cubicBezTo>
                <a:cubicBezTo>
                  <a:pt x="588" y="339"/>
                  <a:pt x="606" y="357"/>
                  <a:pt x="628" y="357"/>
                </a:cubicBezTo>
                <a:cubicBezTo>
                  <a:pt x="650" y="357"/>
                  <a:pt x="668" y="339"/>
                  <a:pt x="668" y="317"/>
                </a:cubicBezTo>
                <a:cubicBezTo>
                  <a:pt x="668" y="295"/>
                  <a:pt x="650" y="277"/>
                  <a:pt x="628" y="277"/>
                </a:cubicBezTo>
                <a:cubicBezTo>
                  <a:pt x="621" y="277"/>
                  <a:pt x="615" y="278"/>
                  <a:pt x="609" y="281"/>
                </a:cubicBezTo>
                <a:cubicBezTo>
                  <a:pt x="522" y="219"/>
                  <a:pt x="522" y="219"/>
                  <a:pt x="522" y="219"/>
                </a:cubicBezTo>
                <a:cubicBezTo>
                  <a:pt x="523" y="217"/>
                  <a:pt x="523" y="215"/>
                  <a:pt x="523" y="212"/>
                </a:cubicBezTo>
                <a:cubicBezTo>
                  <a:pt x="523" y="190"/>
                  <a:pt x="505" y="172"/>
                  <a:pt x="483" y="172"/>
                </a:cubicBezTo>
                <a:cubicBezTo>
                  <a:pt x="461" y="172"/>
                  <a:pt x="443" y="190"/>
                  <a:pt x="443" y="212"/>
                </a:cubicBezTo>
                <a:cubicBezTo>
                  <a:pt x="443" y="223"/>
                  <a:pt x="446" y="232"/>
                  <a:pt x="453" y="239"/>
                </a:cubicBezTo>
                <a:cubicBezTo>
                  <a:pt x="419" y="319"/>
                  <a:pt x="419" y="319"/>
                  <a:pt x="419" y="319"/>
                </a:cubicBezTo>
                <a:cubicBezTo>
                  <a:pt x="417" y="319"/>
                  <a:pt x="414" y="319"/>
                  <a:pt x="412" y="319"/>
                </a:cubicBezTo>
                <a:cubicBezTo>
                  <a:pt x="410" y="319"/>
                  <a:pt x="407" y="319"/>
                  <a:pt x="405" y="319"/>
                </a:cubicBezTo>
                <a:cubicBezTo>
                  <a:pt x="361" y="268"/>
                  <a:pt x="361" y="268"/>
                  <a:pt x="361" y="268"/>
                </a:cubicBezTo>
                <a:cubicBezTo>
                  <a:pt x="364" y="263"/>
                  <a:pt x="366" y="256"/>
                  <a:pt x="366" y="249"/>
                </a:cubicBezTo>
                <a:cubicBezTo>
                  <a:pt x="366" y="227"/>
                  <a:pt x="348" y="209"/>
                  <a:pt x="326" y="209"/>
                </a:cubicBezTo>
                <a:cubicBezTo>
                  <a:pt x="304" y="209"/>
                  <a:pt x="286" y="227"/>
                  <a:pt x="286" y="249"/>
                </a:cubicBezTo>
                <a:cubicBezTo>
                  <a:pt x="286" y="256"/>
                  <a:pt x="288" y="262"/>
                  <a:pt x="291" y="268"/>
                </a:cubicBezTo>
                <a:cubicBezTo>
                  <a:pt x="209" y="356"/>
                  <a:pt x="209" y="356"/>
                  <a:pt x="209" y="356"/>
                </a:cubicBezTo>
                <a:cubicBezTo>
                  <a:pt x="205" y="355"/>
                  <a:pt x="201" y="354"/>
                  <a:pt x="196" y="354"/>
                </a:cubicBezTo>
                <a:cubicBezTo>
                  <a:pt x="174" y="354"/>
                  <a:pt x="156" y="372"/>
                  <a:pt x="156" y="394"/>
                </a:cubicBezTo>
                <a:cubicBezTo>
                  <a:pt x="156" y="416"/>
                  <a:pt x="174" y="434"/>
                  <a:pt x="196" y="434"/>
                </a:cubicBezTo>
                <a:close/>
                <a:moveTo>
                  <a:pt x="796" y="495"/>
                </a:moveTo>
                <a:cubicBezTo>
                  <a:pt x="778" y="495"/>
                  <a:pt x="778" y="495"/>
                  <a:pt x="778" y="495"/>
                </a:cubicBezTo>
                <a:cubicBezTo>
                  <a:pt x="778" y="104"/>
                  <a:pt x="778" y="104"/>
                  <a:pt x="778" y="104"/>
                </a:cubicBezTo>
                <a:cubicBezTo>
                  <a:pt x="796" y="104"/>
                  <a:pt x="796" y="104"/>
                  <a:pt x="796" y="104"/>
                </a:cubicBezTo>
                <a:cubicBezTo>
                  <a:pt x="809" y="104"/>
                  <a:pt x="820" y="94"/>
                  <a:pt x="820" y="81"/>
                </a:cubicBezTo>
                <a:cubicBezTo>
                  <a:pt x="820" y="68"/>
                  <a:pt x="809" y="58"/>
                  <a:pt x="796" y="58"/>
                </a:cubicBezTo>
                <a:cubicBezTo>
                  <a:pt x="433" y="58"/>
                  <a:pt x="433" y="58"/>
                  <a:pt x="433" y="58"/>
                </a:cubicBezTo>
                <a:cubicBezTo>
                  <a:pt x="433" y="24"/>
                  <a:pt x="433" y="24"/>
                  <a:pt x="433" y="24"/>
                </a:cubicBezTo>
                <a:cubicBezTo>
                  <a:pt x="433" y="11"/>
                  <a:pt x="423" y="0"/>
                  <a:pt x="410" y="0"/>
                </a:cubicBezTo>
                <a:cubicBezTo>
                  <a:pt x="397" y="0"/>
                  <a:pt x="386" y="11"/>
                  <a:pt x="386" y="24"/>
                </a:cubicBezTo>
                <a:cubicBezTo>
                  <a:pt x="386" y="58"/>
                  <a:pt x="386" y="58"/>
                  <a:pt x="386" y="58"/>
                </a:cubicBezTo>
                <a:cubicBezTo>
                  <a:pt x="23" y="58"/>
                  <a:pt x="23" y="58"/>
                  <a:pt x="23" y="58"/>
                </a:cubicBezTo>
                <a:cubicBezTo>
                  <a:pt x="10" y="58"/>
                  <a:pt x="0" y="68"/>
                  <a:pt x="0" y="81"/>
                </a:cubicBezTo>
                <a:cubicBezTo>
                  <a:pt x="0" y="94"/>
                  <a:pt x="10" y="104"/>
                  <a:pt x="23" y="104"/>
                </a:cubicBezTo>
                <a:cubicBezTo>
                  <a:pt x="41" y="104"/>
                  <a:pt x="41" y="104"/>
                  <a:pt x="41" y="104"/>
                </a:cubicBezTo>
                <a:cubicBezTo>
                  <a:pt x="41" y="495"/>
                  <a:pt x="41" y="495"/>
                  <a:pt x="41" y="495"/>
                </a:cubicBezTo>
                <a:cubicBezTo>
                  <a:pt x="23" y="495"/>
                  <a:pt x="23" y="495"/>
                  <a:pt x="23" y="495"/>
                </a:cubicBezTo>
                <a:cubicBezTo>
                  <a:pt x="10" y="495"/>
                  <a:pt x="0" y="505"/>
                  <a:pt x="0" y="518"/>
                </a:cubicBezTo>
                <a:cubicBezTo>
                  <a:pt x="0" y="531"/>
                  <a:pt x="10" y="542"/>
                  <a:pt x="23" y="542"/>
                </a:cubicBezTo>
                <a:cubicBezTo>
                  <a:pt x="386" y="542"/>
                  <a:pt x="386" y="542"/>
                  <a:pt x="386" y="542"/>
                </a:cubicBezTo>
                <a:cubicBezTo>
                  <a:pt x="386" y="678"/>
                  <a:pt x="386" y="678"/>
                  <a:pt x="386" y="678"/>
                </a:cubicBezTo>
                <a:cubicBezTo>
                  <a:pt x="386" y="679"/>
                  <a:pt x="386" y="679"/>
                  <a:pt x="385" y="679"/>
                </a:cubicBezTo>
                <a:cubicBezTo>
                  <a:pt x="277" y="782"/>
                  <a:pt x="277" y="782"/>
                  <a:pt x="277" y="782"/>
                </a:cubicBezTo>
                <a:cubicBezTo>
                  <a:pt x="274" y="781"/>
                  <a:pt x="271" y="781"/>
                  <a:pt x="268" y="781"/>
                </a:cubicBezTo>
                <a:cubicBezTo>
                  <a:pt x="247" y="781"/>
                  <a:pt x="227" y="796"/>
                  <a:pt x="222" y="818"/>
                </a:cubicBezTo>
                <a:cubicBezTo>
                  <a:pt x="221" y="821"/>
                  <a:pt x="221" y="825"/>
                  <a:pt x="221" y="828"/>
                </a:cubicBezTo>
                <a:cubicBezTo>
                  <a:pt x="221" y="850"/>
                  <a:pt x="236" y="869"/>
                  <a:pt x="258" y="874"/>
                </a:cubicBezTo>
                <a:cubicBezTo>
                  <a:pt x="261" y="875"/>
                  <a:pt x="265" y="876"/>
                  <a:pt x="268" y="876"/>
                </a:cubicBezTo>
                <a:cubicBezTo>
                  <a:pt x="290" y="876"/>
                  <a:pt x="310" y="861"/>
                  <a:pt x="315" y="839"/>
                </a:cubicBezTo>
                <a:cubicBezTo>
                  <a:pt x="315" y="835"/>
                  <a:pt x="316" y="832"/>
                  <a:pt x="316" y="828"/>
                </a:cubicBezTo>
                <a:cubicBezTo>
                  <a:pt x="316" y="823"/>
                  <a:pt x="315" y="817"/>
                  <a:pt x="313" y="812"/>
                </a:cubicBezTo>
                <a:cubicBezTo>
                  <a:pt x="386" y="742"/>
                  <a:pt x="386" y="742"/>
                  <a:pt x="386" y="742"/>
                </a:cubicBezTo>
                <a:cubicBezTo>
                  <a:pt x="386" y="777"/>
                  <a:pt x="386" y="777"/>
                  <a:pt x="386" y="777"/>
                </a:cubicBezTo>
                <a:cubicBezTo>
                  <a:pt x="386" y="790"/>
                  <a:pt x="397" y="800"/>
                  <a:pt x="410" y="800"/>
                </a:cubicBezTo>
                <a:cubicBezTo>
                  <a:pt x="423" y="800"/>
                  <a:pt x="433" y="790"/>
                  <a:pt x="433" y="777"/>
                </a:cubicBezTo>
                <a:cubicBezTo>
                  <a:pt x="433" y="741"/>
                  <a:pt x="433" y="741"/>
                  <a:pt x="433" y="741"/>
                </a:cubicBezTo>
                <a:cubicBezTo>
                  <a:pt x="508" y="812"/>
                  <a:pt x="508" y="812"/>
                  <a:pt x="508" y="812"/>
                </a:cubicBezTo>
                <a:cubicBezTo>
                  <a:pt x="506" y="817"/>
                  <a:pt x="505" y="823"/>
                  <a:pt x="505" y="828"/>
                </a:cubicBezTo>
                <a:cubicBezTo>
                  <a:pt x="505" y="832"/>
                  <a:pt x="506" y="835"/>
                  <a:pt x="506" y="839"/>
                </a:cubicBezTo>
                <a:cubicBezTo>
                  <a:pt x="512" y="861"/>
                  <a:pt x="531" y="876"/>
                  <a:pt x="553" y="876"/>
                </a:cubicBezTo>
                <a:cubicBezTo>
                  <a:pt x="556" y="876"/>
                  <a:pt x="560" y="875"/>
                  <a:pt x="563" y="874"/>
                </a:cubicBezTo>
                <a:cubicBezTo>
                  <a:pt x="585" y="869"/>
                  <a:pt x="600" y="850"/>
                  <a:pt x="600" y="828"/>
                </a:cubicBezTo>
                <a:cubicBezTo>
                  <a:pt x="600" y="825"/>
                  <a:pt x="600" y="821"/>
                  <a:pt x="599" y="818"/>
                </a:cubicBezTo>
                <a:cubicBezTo>
                  <a:pt x="594" y="796"/>
                  <a:pt x="574" y="781"/>
                  <a:pt x="553" y="781"/>
                </a:cubicBezTo>
                <a:cubicBezTo>
                  <a:pt x="550" y="781"/>
                  <a:pt x="547" y="781"/>
                  <a:pt x="544" y="782"/>
                </a:cubicBezTo>
                <a:cubicBezTo>
                  <a:pt x="436" y="679"/>
                  <a:pt x="436" y="679"/>
                  <a:pt x="436" y="679"/>
                </a:cubicBezTo>
                <a:cubicBezTo>
                  <a:pt x="435" y="678"/>
                  <a:pt x="434" y="678"/>
                  <a:pt x="433" y="677"/>
                </a:cubicBezTo>
                <a:cubicBezTo>
                  <a:pt x="433" y="542"/>
                  <a:pt x="433" y="542"/>
                  <a:pt x="433" y="542"/>
                </a:cubicBezTo>
                <a:cubicBezTo>
                  <a:pt x="796" y="542"/>
                  <a:pt x="796" y="542"/>
                  <a:pt x="796" y="542"/>
                </a:cubicBezTo>
                <a:cubicBezTo>
                  <a:pt x="809" y="542"/>
                  <a:pt x="820" y="531"/>
                  <a:pt x="820" y="518"/>
                </a:cubicBezTo>
                <a:cubicBezTo>
                  <a:pt x="820" y="505"/>
                  <a:pt x="809" y="495"/>
                  <a:pt x="796" y="495"/>
                </a:cubicBezTo>
                <a:close/>
                <a:moveTo>
                  <a:pt x="732" y="495"/>
                </a:moveTo>
                <a:cubicBezTo>
                  <a:pt x="88" y="495"/>
                  <a:pt x="88" y="495"/>
                  <a:pt x="88" y="495"/>
                </a:cubicBezTo>
                <a:cubicBezTo>
                  <a:pt x="88" y="104"/>
                  <a:pt x="88" y="104"/>
                  <a:pt x="88" y="104"/>
                </a:cubicBezTo>
                <a:cubicBezTo>
                  <a:pt x="732" y="104"/>
                  <a:pt x="732" y="104"/>
                  <a:pt x="732" y="104"/>
                </a:cubicBezTo>
                <a:lnTo>
                  <a:pt x="732" y="495"/>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8" name="Freeform 9">
            <a:extLst>
              <a:ext uri="{FF2B5EF4-FFF2-40B4-BE49-F238E27FC236}">
                <a16:creationId xmlns:a16="http://schemas.microsoft.com/office/drawing/2014/main" id="{7A3850B4-236A-4FC3-BBD5-44CE06C7EE8E}"/>
              </a:ext>
            </a:extLst>
          </p:cNvPr>
          <p:cNvSpPr>
            <a:spLocks noEditPoints="1"/>
          </p:cNvSpPr>
          <p:nvPr/>
        </p:nvSpPr>
        <p:spPr bwMode="auto">
          <a:xfrm>
            <a:off x="6446644" y="2316516"/>
            <a:ext cx="1975029" cy="1476981"/>
          </a:xfrm>
          <a:custGeom>
            <a:avLst/>
            <a:gdLst>
              <a:gd name="T0" fmla="*/ 443 w 759"/>
              <a:gd name="T1" fmla="*/ 104 h 567"/>
              <a:gd name="T2" fmla="*/ 439 w 759"/>
              <a:gd name="T3" fmla="*/ 148 h 567"/>
              <a:gd name="T4" fmla="*/ 386 w 759"/>
              <a:gd name="T5" fmla="*/ 116 h 567"/>
              <a:gd name="T6" fmla="*/ 308 w 759"/>
              <a:gd name="T7" fmla="*/ 111 h 567"/>
              <a:gd name="T8" fmla="*/ 213 w 759"/>
              <a:gd name="T9" fmla="*/ 9 h 567"/>
              <a:gd name="T10" fmla="*/ 10 w 759"/>
              <a:gd name="T11" fmla="*/ 199 h 567"/>
              <a:gd name="T12" fmla="*/ 87 w 759"/>
              <a:gd name="T13" fmla="*/ 315 h 567"/>
              <a:gd name="T14" fmla="*/ 120 w 759"/>
              <a:gd name="T15" fmla="*/ 315 h 567"/>
              <a:gd name="T16" fmla="*/ 160 w 759"/>
              <a:gd name="T17" fmla="*/ 325 h 567"/>
              <a:gd name="T18" fmla="*/ 168 w 759"/>
              <a:gd name="T19" fmla="*/ 267 h 567"/>
              <a:gd name="T20" fmla="*/ 284 w 759"/>
              <a:gd name="T21" fmla="*/ 154 h 567"/>
              <a:gd name="T22" fmla="*/ 317 w 759"/>
              <a:gd name="T23" fmla="*/ 157 h 567"/>
              <a:gd name="T24" fmla="*/ 352 w 759"/>
              <a:gd name="T25" fmla="*/ 147 h 567"/>
              <a:gd name="T26" fmla="*/ 349 w 759"/>
              <a:gd name="T27" fmla="*/ 178 h 567"/>
              <a:gd name="T28" fmla="*/ 360 w 759"/>
              <a:gd name="T29" fmla="*/ 335 h 567"/>
              <a:gd name="T30" fmla="*/ 393 w 759"/>
              <a:gd name="T31" fmla="*/ 241 h 567"/>
              <a:gd name="T32" fmla="*/ 469 w 759"/>
              <a:gd name="T33" fmla="*/ 261 h 567"/>
              <a:gd name="T34" fmla="*/ 566 w 759"/>
              <a:gd name="T35" fmla="*/ 362 h 567"/>
              <a:gd name="T36" fmla="*/ 574 w 759"/>
              <a:gd name="T37" fmla="*/ 383 h 567"/>
              <a:gd name="T38" fmla="*/ 555 w 759"/>
              <a:gd name="T39" fmla="*/ 371 h 567"/>
              <a:gd name="T40" fmla="*/ 501 w 759"/>
              <a:gd name="T41" fmla="*/ 353 h 567"/>
              <a:gd name="T42" fmla="*/ 520 w 759"/>
              <a:gd name="T43" fmla="*/ 405 h 567"/>
              <a:gd name="T44" fmla="*/ 528 w 759"/>
              <a:gd name="T45" fmla="*/ 429 h 567"/>
              <a:gd name="T46" fmla="*/ 460 w 759"/>
              <a:gd name="T47" fmla="*/ 397 h 567"/>
              <a:gd name="T48" fmla="*/ 460 w 759"/>
              <a:gd name="T49" fmla="*/ 440 h 567"/>
              <a:gd name="T50" fmla="*/ 479 w 759"/>
              <a:gd name="T51" fmla="*/ 473 h 567"/>
              <a:gd name="T52" fmla="*/ 449 w 759"/>
              <a:gd name="T53" fmla="*/ 459 h 567"/>
              <a:gd name="T54" fmla="*/ 419 w 759"/>
              <a:gd name="T55" fmla="*/ 461 h 567"/>
              <a:gd name="T56" fmla="*/ 422 w 759"/>
              <a:gd name="T57" fmla="*/ 499 h 567"/>
              <a:gd name="T58" fmla="*/ 430 w 759"/>
              <a:gd name="T59" fmla="*/ 518 h 567"/>
              <a:gd name="T60" fmla="*/ 401 w 759"/>
              <a:gd name="T61" fmla="*/ 502 h 567"/>
              <a:gd name="T62" fmla="*/ 362 w 759"/>
              <a:gd name="T63" fmla="*/ 529 h 567"/>
              <a:gd name="T64" fmla="*/ 428 w 759"/>
              <a:gd name="T65" fmla="*/ 567 h 567"/>
              <a:gd name="T66" fmla="*/ 438 w 759"/>
              <a:gd name="T67" fmla="*/ 566 h 567"/>
              <a:gd name="T68" fmla="*/ 482 w 759"/>
              <a:gd name="T69" fmla="*/ 524 h 567"/>
              <a:gd name="T70" fmla="*/ 514 w 759"/>
              <a:gd name="T71" fmla="*/ 503 h 567"/>
              <a:gd name="T72" fmla="*/ 528 w 759"/>
              <a:gd name="T73" fmla="*/ 475 h 567"/>
              <a:gd name="T74" fmla="*/ 582 w 759"/>
              <a:gd name="T75" fmla="*/ 431 h 567"/>
              <a:gd name="T76" fmla="*/ 625 w 759"/>
              <a:gd name="T77" fmla="*/ 386 h 567"/>
              <a:gd name="T78" fmla="*/ 601 w 759"/>
              <a:gd name="T79" fmla="*/ 332 h 567"/>
              <a:gd name="T80" fmla="*/ 608 w 759"/>
              <a:gd name="T81" fmla="*/ 280 h 567"/>
              <a:gd name="T82" fmla="*/ 669 w 759"/>
              <a:gd name="T83" fmla="*/ 315 h 567"/>
              <a:gd name="T84" fmla="*/ 547 w 759"/>
              <a:gd name="T85" fmla="*/ 0 h 567"/>
              <a:gd name="T86" fmla="*/ 57 w 759"/>
              <a:gd name="T87" fmla="*/ 216 h 567"/>
              <a:gd name="T88" fmla="*/ 252 w 759"/>
              <a:gd name="T89" fmla="*/ 116 h 567"/>
              <a:gd name="T90" fmla="*/ 251 w 759"/>
              <a:gd name="T91" fmla="*/ 300 h 567"/>
              <a:gd name="T92" fmla="*/ 168 w 759"/>
              <a:gd name="T93" fmla="*/ 345 h 567"/>
              <a:gd name="T94" fmla="*/ 202 w 759"/>
              <a:gd name="T95" fmla="*/ 381 h 567"/>
              <a:gd name="T96" fmla="*/ 251 w 759"/>
              <a:gd name="T97" fmla="*/ 300 h 567"/>
              <a:gd name="T98" fmla="*/ 264 w 759"/>
              <a:gd name="T99" fmla="*/ 344 h 567"/>
              <a:gd name="T100" fmla="*/ 215 w 759"/>
              <a:gd name="T101" fmla="*/ 425 h 567"/>
              <a:gd name="T102" fmla="*/ 299 w 759"/>
              <a:gd name="T103" fmla="*/ 380 h 567"/>
              <a:gd name="T104" fmla="*/ 343 w 759"/>
              <a:gd name="T105" fmla="*/ 395 h 567"/>
              <a:gd name="T106" fmla="*/ 259 w 759"/>
              <a:gd name="T107" fmla="*/ 440 h 567"/>
              <a:gd name="T108" fmla="*/ 294 w 759"/>
              <a:gd name="T109" fmla="*/ 476 h 567"/>
              <a:gd name="T110" fmla="*/ 343 w 759"/>
              <a:gd name="T111" fmla="*/ 395 h 567"/>
              <a:gd name="T112" fmla="*/ 356 w 759"/>
              <a:gd name="T113" fmla="*/ 439 h 567"/>
              <a:gd name="T114" fmla="*/ 307 w 759"/>
              <a:gd name="T115" fmla="*/ 520 h 567"/>
              <a:gd name="T116" fmla="*/ 391 w 759"/>
              <a:gd name="T117"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9" h="567">
                <a:moveTo>
                  <a:pt x="547" y="0"/>
                </a:moveTo>
                <a:cubicBezTo>
                  <a:pt x="443" y="104"/>
                  <a:pt x="443" y="104"/>
                  <a:pt x="443" y="104"/>
                </a:cubicBezTo>
                <a:cubicBezTo>
                  <a:pt x="480" y="143"/>
                  <a:pt x="480" y="143"/>
                  <a:pt x="480" y="143"/>
                </a:cubicBezTo>
                <a:cubicBezTo>
                  <a:pt x="468" y="145"/>
                  <a:pt x="452" y="148"/>
                  <a:pt x="439" y="148"/>
                </a:cubicBezTo>
                <a:cubicBezTo>
                  <a:pt x="434" y="149"/>
                  <a:pt x="428" y="150"/>
                  <a:pt x="421" y="151"/>
                </a:cubicBezTo>
                <a:cubicBezTo>
                  <a:pt x="403" y="133"/>
                  <a:pt x="389" y="120"/>
                  <a:pt x="386" y="116"/>
                </a:cubicBezTo>
                <a:cubicBezTo>
                  <a:pt x="375" y="104"/>
                  <a:pt x="360" y="101"/>
                  <a:pt x="349" y="101"/>
                </a:cubicBezTo>
                <a:cubicBezTo>
                  <a:pt x="333" y="101"/>
                  <a:pt x="318" y="106"/>
                  <a:pt x="308" y="111"/>
                </a:cubicBezTo>
                <a:cubicBezTo>
                  <a:pt x="230" y="17"/>
                  <a:pt x="230" y="17"/>
                  <a:pt x="230" y="17"/>
                </a:cubicBezTo>
                <a:cubicBezTo>
                  <a:pt x="226" y="12"/>
                  <a:pt x="219" y="9"/>
                  <a:pt x="213" y="9"/>
                </a:cubicBezTo>
                <a:cubicBezTo>
                  <a:pt x="207" y="9"/>
                  <a:pt x="200" y="11"/>
                  <a:pt x="196" y="15"/>
                </a:cubicBezTo>
                <a:cubicBezTo>
                  <a:pt x="10" y="199"/>
                  <a:pt x="10" y="199"/>
                  <a:pt x="10" y="199"/>
                </a:cubicBezTo>
                <a:cubicBezTo>
                  <a:pt x="1" y="207"/>
                  <a:pt x="0" y="221"/>
                  <a:pt x="9" y="230"/>
                </a:cubicBezTo>
                <a:cubicBezTo>
                  <a:pt x="87" y="315"/>
                  <a:pt x="87" y="315"/>
                  <a:pt x="87" y="315"/>
                </a:cubicBezTo>
                <a:cubicBezTo>
                  <a:pt x="91" y="319"/>
                  <a:pt x="97" y="322"/>
                  <a:pt x="103" y="322"/>
                </a:cubicBezTo>
                <a:cubicBezTo>
                  <a:pt x="110" y="322"/>
                  <a:pt x="116" y="320"/>
                  <a:pt x="120" y="315"/>
                </a:cubicBezTo>
                <a:cubicBezTo>
                  <a:pt x="136" y="299"/>
                  <a:pt x="136" y="299"/>
                  <a:pt x="136" y="299"/>
                </a:cubicBezTo>
                <a:cubicBezTo>
                  <a:pt x="142" y="306"/>
                  <a:pt x="151" y="315"/>
                  <a:pt x="160" y="325"/>
                </a:cubicBezTo>
                <a:cubicBezTo>
                  <a:pt x="194" y="293"/>
                  <a:pt x="194" y="293"/>
                  <a:pt x="194" y="293"/>
                </a:cubicBezTo>
                <a:cubicBezTo>
                  <a:pt x="183" y="283"/>
                  <a:pt x="174" y="274"/>
                  <a:pt x="168" y="267"/>
                </a:cubicBezTo>
                <a:cubicBezTo>
                  <a:pt x="281" y="151"/>
                  <a:pt x="281" y="151"/>
                  <a:pt x="281" y="151"/>
                </a:cubicBezTo>
                <a:cubicBezTo>
                  <a:pt x="284" y="154"/>
                  <a:pt x="284" y="154"/>
                  <a:pt x="284" y="154"/>
                </a:cubicBezTo>
                <a:cubicBezTo>
                  <a:pt x="292" y="163"/>
                  <a:pt x="304" y="165"/>
                  <a:pt x="314" y="159"/>
                </a:cubicBezTo>
                <a:cubicBezTo>
                  <a:pt x="314" y="159"/>
                  <a:pt x="315" y="159"/>
                  <a:pt x="317" y="157"/>
                </a:cubicBezTo>
                <a:cubicBezTo>
                  <a:pt x="324" y="153"/>
                  <a:pt x="341" y="146"/>
                  <a:pt x="349" y="147"/>
                </a:cubicBezTo>
                <a:cubicBezTo>
                  <a:pt x="351" y="147"/>
                  <a:pt x="352" y="147"/>
                  <a:pt x="352" y="147"/>
                </a:cubicBezTo>
                <a:cubicBezTo>
                  <a:pt x="355" y="151"/>
                  <a:pt x="362" y="157"/>
                  <a:pt x="371" y="166"/>
                </a:cubicBezTo>
                <a:cubicBezTo>
                  <a:pt x="364" y="170"/>
                  <a:pt x="356" y="174"/>
                  <a:pt x="349" y="178"/>
                </a:cubicBezTo>
                <a:cubicBezTo>
                  <a:pt x="321" y="197"/>
                  <a:pt x="311" y="256"/>
                  <a:pt x="330" y="281"/>
                </a:cubicBezTo>
                <a:cubicBezTo>
                  <a:pt x="349" y="306"/>
                  <a:pt x="351" y="313"/>
                  <a:pt x="360" y="335"/>
                </a:cubicBezTo>
                <a:cubicBezTo>
                  <a:pt x="370" y="357"/>
                  <a:pt x="385" y="352"/>
                  <a:pt x="390" y="325"/>
                </a:cubicBezTo>
                <a:cubicBezTo>
                  <a:pt x="395" y="299"/>
                  <a:pt x="396" y="271"/>
                  <a:pt x="393" y="241"/>
                </a:cubicBezTo>
                <a:cubicBezTo>
                  <a:pt x="391" y="223"/>
                  <a:pt x="407" y="216"/>
                  <a:pt x="420" y="214"/>
                </a:cubicBezTo>
                <a:cubicBezTo>
                  <a:pt x="435" y="229"/>
                  <a:pt x="452" y="245"/>
                  <a:pt x="469" y="261"/>
                </a:cubicBezTo>
                <a:cubicBezTo>
                  <a:pt x="495" y="287"/>
                  <a:pt x="521" y="313"/>
                  <a:pt x="541" y="334"/>
                </a:cubicBezTo>
                <a:cubicBezTo>
                  <a:pt x="551" y="345"/>
                  <a:pt x="560" y="354"/>
                  <a:pt x="566" y="362"/>
                </a:cubicBezTo>
                <a:cubicBezTo>
                  <a:pt x="569" y="365"/>
                  <a:pt x="573" y="368"/>
                  <a:pt x="574" y="372"/>
                </a:cubicBezTo>
                <a:cubicBezTo>
                  <a:pt x="575" y="375"/>
                  <a:pt x="576" y="381"/>
                  <a:pt x="574" y="383"/>
                </a:cubicBezTo>
                <a:cubicBezTo>
                  <a:pt x="572" y="386"/>
                  <a:pt x="567" y="384"/>
                  <a:pt x="565" y="382"/>
                </a:cubicBezTo>
                <a:cubicBezTo>
                  <a:pt x="561" y="379"/>
                  <a:pt x="559" y="375"/>
                  <a:pt x="555" y="371"/>
                </a:cubicBezTo>
                <a:cubicBezTo>
                  <a:pt x="543" y="359"/>
                  <a:pt x="532" y="351"/>
                  <a:pt x="531" y="350"/>
                </a:cubicBezTo>
                <a:cubicBezTo>
                  <a:pt x="522" y="343"/>
                  <a:pt x="509" y="345"/>
                  <a:pt x="501" y="353"/>
                </a:cubicBezTo>
                <a:cubicBezTo>
                  <a:pt x="493" y="361"/>
                  <a:pt x="493" y="374"/>
                  <a:pt x="500" y="383"/>
                </a:cubicBezTo>
                <a:cubicBezTo>
                  <a:pt x="500" y="383"/>
                  <a:pt x="508" y="394"/>
                  <a:pt x="520" y="405"/>
                </a:cubicBezTo>
                <a:cubicBezTo>
                  <a:pt x="525" y="409"/>
                  <a:pt x="530" y="412"/>
                  <a:pt x="533" y="417"/>
                </a:cubicBezTo>
                <a:cubicBezTo>
                  <a:pt x="536" y="422"/>
                  <a:pt x="535" y="429"/>
                  <a:pt x="528" y="429"/>
                </a:cubicBezTo>
                <a:cubicBezTo>
                  <a:pt x="510" y="430"/>
                  <a:pt x="499" y="410"/>
                  <a:pt x="488" y="399"/>
                </a:cubicBezTo>
                <a:cubicBezTo>
                  <a:pt x="480" y="392"/>
                  <a:pt x="468" y="391"/>
                  <a:pt x="460" y="397"/>
                </a:cubicBezTo>
                <a:cubicBezTo>
                  <a:pt x="451" y="402"/>
                  <a:pt x="447" y="413"/>
                  <a:pt x="450" y="423"/>
                </a:cubicBezTo>
                <a:cubicBezTo>
                  <a:pt x="452" y="429"/>
                  <a:pt x="456" y="435"/>
                  <a:pt x="460" y="440"/>
                </a:cubicBezTo>
                <a:cubicBezTo>
                  <a:pt x="467" y="448"/>
                  <a:pt x="481" y="458"/>
                  <a:pt x="480" y="470"/>
                </a:cubicBezTo>
                <a:cubicBezTo>
                  <a:pt x="480" y="472"/>
                  <a:pt x="480" y="472"/>
                  <a:pt x="479" y="473"/>
                </a:cubicBezTo>
                <a:cubicBezTo>
                  <a:pt x="476" y="474"/>
                  <a:pt x="472" y="476"/>
                  <a:pt x="463" y="469"/>
                </a:cubicBezTo>
                <a:cubicBezTo>
                  <a:pt x="458" y="466"/>
                  <a:pt x="454" y="461"/>
                  <a:pt x="449" y="459"/>
                </a:cubicBezTo>
                <a:cubicBezTo>
                  <a:pt x="446" y="457"/>
                  <a:pt x="443" y="455"/>
                  <a:pt x="439" y="455"/>
                </a:cubicBezTo>
                <a:cubicBezTo>
                  <a:pt x="433" y="453"/>
                  <a:pt x="424" y="456"/>
                  <a:pt x="419" y="461"/>
                </a:cubicBezTo>
                <a:cubicBezTo>
                  <a:pt x="413" y="467"/>
                  <a:pt x="412" y="478"/>
                  <a:pt x="415" y="486"/>
                </a:cubicBezTo>
                <a:cubicBezTo>
                  <a:pt x="417" y="490"/>
                  <a:pt x="419" y="495"/>
                  <a:pt x="422" y="499"/>
                </a:cubicBezTo>
                <a:cubicBezTo>
                  <a:pt x="424" y="502"/>
                  <a:pt x="426" y="505"/>
                  <a:pt x="428" y="508"/>
                </a:cubicBezTo>
                <a:cubicBezTo>
                  <a:pt x="429" y="510"/>
                  <a:pt x="431" y="516"/>
                  <a:pt x="430" y="518"/>
                </a:cubicBezTo>
                <a:cubicBezTo>
                  <a:pt x="429" y="521"/>
                  <a:pt x="426" y="520"/>
                  <a:pt x="424" y="519"/>
                </a:cubicBezTo>
                <a:cubicBezTo>
                  <a:pt x="415" y="516"/>
                  <a:pt x="408" y="508"/>
                  <a:pt x="401" y="502"/>
                </a:cubicBezTo>
                <a:cubicBezTo>
                  <a:pt x="399" y="501"/>
                  <a:pt x="398" y="499"/>
                  <a:pt x="396" y="497"/>
                </a:cubicBezTo>
                <a:cubicBezTo>
                  <a:pt x="362" y="529"/>
                  <a:pt x="362" y="529"/>
                  <a:pt x="362" y="529"/>
                </a:cubicBezTo>
                <a:cubicBezTo>
                  <a:pt x="365" y="532"/>
                  <a:pt x="368" y="534"/>
                  <a:pt x="370" y="536"/>
                </a:cubicBezTo>
                <a:cubicBezTo>
                  <a:pt x="396" y="559"/>
                  <a:pt x="413" y="567"/>
                  <a:pt x="428" y="567"/>
                </a:cubicBezTo>
                <a:cubicBezTo>
                  <a:pt x="429" y="567"/>
                  <a:pt x="429" y="567"/>
                  <a:pt x="429" y="567"/>
                </a:cubicBezTo>
                <a:cubicBezTo>
                  <a:pt x="432" y="567"/>
                  <a:pt x="435" y="567"/>
                  <a:pt x="438" y="566"/>
                </a:cubicBezTo>
                <a:cubicBezTo>
                  <a:pt x="449" y="564"/>
                  <a:pt x="459" y="561"/>
                  <a:pt x="468" y="554"/>
                </a:cubicBezTo>
                <a:cubicBezTo>
                  <a:pt x="477" y="546"/>
                  <a:pt x="482" y="533"/>
                  <a:pt x="482" y="524"/>
                </a:cubicBezTo>
                <a:cubicBezTo>
                  <a:pt x="482" y="522"/>
                  <a:pt x="481" y="521"/>
                  <a:pt x="481" y="519"/>
                </a:cubicBezTo>
                <a:cubicBezTo>
                  <a:pt x="493" y="519"/>
                  <a:pt x="506" y="513"/>
                  <a:pt x="514" y="503"/>
                </a:cubicBezTo>
                <a:cubicBezTo>
                  <a:pt x="521" y="494"/>
                  <a:pt x="525" y="484"/>
                  <a:pt x="525" y="475"/>
                </a:cubicBezTo>
                <a:cubicBezTo>
                  <a:pt x="526" y="475"/>
                  <a:pt x="527" y="475"/>
                  <a:pt x="528" y="475"/>
                </a:cubicBezTo>
                <a:cubicBezTo>
                  <a:pt x="541" y="475"/>
                  <a:pt x="556" y="470"/>
                  <a:pt x="568" y="459"/>
                </a:cubicBezTo>
                <a:cubicBezTo>
                  <a:pt x="576" y="451"/>
                  <a:pt x="581" y="441"/>
                  <a:pt x="582" y="431"/>
                </a:cubicBezTo>
                <a:cubicBezTo>
                  <a:pt x="592" y="430"/>
                  <a:pt x="602" y="426"/>
                  <a:pt x="611" y="419"/>
                </a:cubicBezTo>
                <a:cubicBezTo>
                  <a:pt x="620" y="411"/>
                  <a:pt x="625" y="397"/>
                  <a:pt x="625" y="386"/>
                </a:cubicBezTo>
                <a:cubicBezTo>
                  <a:pt x="625" y="375"/>
                  <a:pt x="622" y="365"/>
                  <a:pt x="617" y="354"/>
                </a:cubicBezTo>
                <a:cubicBezTo>
                  <a:pt x="613" y="346"/>
                  <a:pt x="608" y="340"/>
                  <a:pt x="601" y="332"/>
                </a:cubicBezTo>
                <a:cubicBezTo>
                  <a:pt x="596" y="326"/>
                  <a:pt x="590" y="319"/>
                  <a:pt x="583" y="312"/>
                </a:cubicBezTo>
                <a:cubicBezTo>
                  <a:pt x="608" y="280"/>
                  <a:pt x="608" y="280"/>
                  <a:pt x="608" y="280"/>
                </a:cubicBezTo>
                <a:cubicBezTo>
                  <a:pt x="655" y="330"/>
                  <a:pt x="655" y="330"/>
                  <a:pt x="655" y="330"/>
                </a:cubicBezTo>
                <a:cubicBezTo>
                  <a:pt x="669" y="315"/>
                  <a:pt x="669" y="315"/>
                  <a:pt x="669" y="315"/>
                </a:cubicBezTo>
                <a:cubicBezTo>
                  <a:pt x="759" y="225"/>
                  <a:pt x="759" y="225"/>
                  <a:pt x="759" y="225"/>
                </a:cubicBezTo>
                <a:lnTo>
                  <a:pt x="547" y="0"/>
                </a:lnTo>
                <a:close/>
                <a:moveTo>
                  <a:pt x="104" y="266"/>
                </a:moveTo>
                <a:cubicBezTo>
                  <a:pt x="57" y="216"/>
                  <a:pt x="57" y="216"/>
                  <a:pt x="57" y="216"/>
                </a:cubicBezTo>
                <a:cubicBezTo>
                  <a:pt x="210" y="65"/>
                  <a:pt x="210" y="65"/>
                  <a:pt x="210" y="65"/>
                </a:cubicBezTo>
                <a:cubicBezTo>
                  <a:pt x="252" y="116"/>
                  <a:pt x="252" y="116"/>
                  <a:pt x="252" y="116"/>
                </a:cubicBezTo>
                <a:lnTo>
                  <a:pt x="104" y="266"/>
                </a:lnTo>
                <a:close/>
                <a:moveTo>
                  <a:pt x="251" y="300"/>
                </a:moveTo>
                <a:cubicBezTo>
                  <a:pt x="242" y="290"/>
                  <a:pt x="227" y="288"/>
                  <a:pt x="219" y="296"/>
                </a:cubicBezTo>
                <a:cubicBezTo>
                  <a:pt x="168" y="345"/>
                  <a:pt x="168" y="345"/>
                  <a:pt x="168" y="345"/>
                </a:cubicBezTo>
                <a:cubicBezTo>
                  <a:pt x="159" y="353"/>
                  <a:pt x="160" y="368"/>
                  <a:pt x="170" y="378"/>
                </a:cubicBezTo>
                <a:cubicBezTo>
                  <a:pt x="179" y="388"/>
                  <a:pt x="194" y="390"/>
                  <a:pt x="202" y="381"/>
                </a:cubicBezTo>
                <a:cubicBezTo>
                  <a:pt x="253" y="333"/>
                  <a:pt x="253" y="333"/>
                  <a:pt x="253" y="333"/>
                </a:cubicBezTo>
                <a:cubicBezTo>
                  <a:pt x="262" y="324"/>
                  <a:pt x="261" y="310"/>
                  <a:pt x="251" y="300"/>
                </a:cubicBezTo>
                <a:close/>
                <a:moveTo>
                  <a:pt x="297" y="347"/>
                </a:moveTo>
                <a:cubicBezTo>
                  <a:pt x="288" y="337"/>
                  <a:pt x="273" y="336"/>
                  <a:pt x="264" y="344"/>
                </a:cubicBezTo>
                <a:cubicBezTo>
                  <a:pt x="213" y="393"/>
                  <a:pt x="213" y="393"/>
                  <a:pt x="213" y="393"/>
                </a:cubicBezTo>
                <a:cubicBezTo>
                  <a:pt x="205" y="401"/>
                  <a:pt x="206" y="415"/>
                  <a:pt x="215" y="425"/>
                </a:cubicBezTo>
                <a:cubicBezTo>
                  <a:pt x="225" y="435"/>
                  <a:pt x="240" y="437"/>
                  <a:pt x="248" y="429"/>
                </a:cubicBezTo>
                <a:cubicBezTo>
                  <a:pt x="299" y="380"/>
                  <a:pt x="299" y="380"/>
                  <a:pt x="299" y="380"/>
                </a:cubicBezTo>
                <a:cubicBezTo>
                  <a:pt x="308" y="372"/>
                  <a:pt x="307" y="357"/>
                  <a:pt x="297" y="347"/>
                </a:cubicBezTo>
                <a:close/>
                <a:moveTo>
                  <a:pt x="343" y="395"/>
                </a:moveTo>
                <a:cubicBezTo>
                  <a:pt x="333" y="385"/>
                  <a:pt x="319" y="383"/>
                  <a:pt x="310" y="391"/>
                </a:cubicBezTo>
                <a:cubicBezTo>
                  <a:pt x="259" y="440"/>
                  <a:pt x="259" y="440"/>
                  <a:pt x="259" y="440"/>
                </a:cubicBezTo>
                <a:cubicBezTo>
                  <a:pt x="251" y="448"/>
                  <a:pt x="252" y="463"/>
                  <a:pt x="261" y="473"/>
                </a:cubicBezTo>
                <a:cubicBezTo>
                  <a:pt x="271" y="483"/>
                  <a:pt x="285" y="484"/>
                  <a:pt x="294" y="476"/>
                </a:cubicBezTo>
                <a:cubicBezTo>
                  <a:pt x="345" y="427"/>
                  <a:pt x="345" y="427"/>
                  <a:pt x="345" y="427"/>
                </a:cubicBezTo>
                <a:cubicBezTo>
                  <a:pt x="353" y="419"/>
                  <a:pt x="353" y="405"/>
                  <a:pt x="343" y="395"/>
                </a:cubicBezTo>
                <a:close/>
                <a:moveTo>
                  <a:pt x="389" y="442"/>
                </a:moveTo>
                <a:cubicBezTo>
                  <a:pt x="379" y="432"/>
                  <a:pt x="364" y="430"/>
                  <a:pt x="356" y="439"/>
                </a:cubicBezTo>
                <a:cubicBezTo>
                  <a:pt x="305" y="487"/>
                  <a:pt x="305" y="487"/>
                  <a:pt x="305" y="487"/>
                </a:cubicBezTo>
                <a:cubicBezTo>
                  <a:pt x="296" y="496"/>
                  <a:pt x="297" y="510"/>
                  <a:pt x="307" y="520"/>
                </a:cubicBezTo>
                <a:cubicBezTo>
                  <a:pt x="317" y="530"/>
                  <a:pt x="331" y="532"/>
                  <a:pt x="340" y="524"/>
                </a:cubicBezTo>
                <a:cubicBezTo>
                  <a:pt x="391" y="475"/>
                  <a:pt x="391" y="475"/>
                  <a:pt x="391" y="475"/>
                </a:cubicBezTo>
                <a:cubicBezTo>
                  <a:pt x="399" y="467"/>
                  <a:pt x="398" y="452"/>
                  <a:pt x="389" y="442"/>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71" name="Group 31">
            <a:extLst>
              <a:ext uri="{FF2B5EF4-FFF2-40B4-BE49-F238E27FC236}">
                <a16:creationId xmlns:a16="http://schemas.microsoft.com/office/drawing/2014/main" id="{DA32CB32-1058-4DF3-8BC9-E9CFC6D2CC95}"/>
              </a:ext>
            </a:extLst>
          </p:cNvPr>
          <p:cNvGrpSpPr/>
          <p:nvPr/>
        </p:nvGrpSpPr>
        <p:grpSpPr>
          <a:xfrm>
            <a:off x="3843921" y="2382462"/>
            <a:ext cx="1820570" cy="1411035"/>
            <a:chOff x="6621736" y="400058"/>
            <a:chExt cx="1985962" cy="1776914"/>
          </a:xfrm>
        </p:grpSpPr>
        <p:sp>
          <p:nvSpPr>
            <p:cNvPr id="72" name="Freeform 6">
              <a:extLst>
                <a:ext uri="{FF2B5EF4-FFF2-40B4-BE49-F238E27FC236}">
                  <a16:creationId xmlns:a16="http://schemas.microsoft.com/office/drawing/2014/main" id="{73F09405-60C6-4EE9-A29B-A600E834042A}"/>
                </a:ext>
              </a:extLst>
            </p:cNvPr>
            <p:cNvSpPr>
              <a:spLocks/>
            </p:cNvSpPr>
            <p:nvPr/>
          </p:nvSpPr>
          <p:spPr bwMode="auto">
            <a:xfrm>
              <a:off x="7586973" y="598784"/>
              <a:ext cx="752317" cy="640695"/>
            </a:xfrm>
            <a:custGeom>
              <a:avLst/>
              <a:gdLst>
                <a:gd name="T0" fmla="*/ 7 w 1166"/>
                <a:gd name="T1" fmla="*/ 993 h 993"/>
                <a:gd name="T2" fmla="*/ 1166 w 1166"/>
                <a:gd name="T3" fmla="*/ 496 h 993"/>
                <a:gd name="T4" fmla="*/ 0 w 1166"/>
                <a:gd name="T5" fmla="*/ 0 h 993"/>
                <a:gd name="T6" fmla="*/ 7 w 1166"/>
                <a:gd name="T7" fmla="*/ 993 h 993"/>
              </a:gdLst>
              <a:ahLst/>
              <a:cxnLst>
                <a:cxn ang="0">
                  <a:pos x="T0" y="T1"/>
                </a:cxn>
                <a:cxn ang="0">
                  <a:pos x="T2" y="T3"/>
                </a:cxn>
                <a:cxn ang="0">
                  <a:pos x="T4" y="T5"/>
                </a:cxn>
                <a:cxn ang="0">
                  <a:pos x="T6" y="T7"/>
                </a:cxn>
              </a:cxnLst>
              <a:rect l="0" t="0" r="r" b="b"/>
              <a:pathLst>
                <a:path w="1166" h="993">
                  <a:moveTo>
                    <a:pt x="7" y="993"/>
                  </a:moveTo>
                  <a:lnTo>
                    <a:pt x="1166" y="496"/>
                  </a:lnTo>
                  <a:lnTo>
                    <a:pt x="0" y="0"/>
                  </a:lnTo>
                  <a:lnTo>
                    <a:pt x="7" y="993"/>
                  </a:lnTo>
                  <a:close/>
                </a:path>
              </a:pathLst>
            </a:custGeom>
            <a:solidFill>
              <a:srgbClr val="1672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3" name="Freeform 8">
              <a:extLst>
                <a:ext uri="{FF2B5EF4-FFF2-40B4-BE49-F238E27FC236}">
                  <a16:creationId xmlns:a16="http://schemas.microsoft.com/office/drawing/2014/main" id="{7425213E-5E17-4377-A4BF-59E0276A17A2}"/>
                </a:ext>
              </a:extLst>
            </p:cNvPr>
            <p:cNvSpPr>
              <a:spLocks/>
            </p:cNvSpPr>
            <p:nvPr/>
          </p:nvSpPr>
          <p:spPr bwMode="auto">
            <a:xfrm>
              <a:off x="6844979" y="598784"/>
              <a:ext cx="746510" cy="640695"/>
            </a:xfrm>
            <a:custGeom>
              <a:avLst/>
              <a:gdLst>
                <a:gd name="T0" fmla="*/ 1150 w 1157"/>
                <a:gd name="T1" fmla="*/ 0 h 993"/>
                <a:gd name="T2" fmla="*/ 0 w 1157"/>
                <a:gd name="T3" fmla="*/ 496 h 993"/>
                <a:gd name="T4" fmla="*/ 1157 w 1157"/>
                <a:gd name="T5" fmla="*/ 993 h 993"/>
                <a:gd name="T6" fmla="*/ 1150 w 1157"/>
                <a:gd name="T7" fmla="*/ 0 h 993"/>
              </a:gdLst>
              <a:ahLst/>
              <a:cxnLst>
                <a:cxn ang="0">
                  <a:pos x="T0" y="T1"/>
                </a:cxn>
                <a:cxn ang="0">
                  <a:pos x="T2" y="T3"/>
                </a:cxn>
                <a:cxn ang="0">
                  <a:pos x="T4" y="T5"/>
                </a:cxn>
                <a:cxn ang="0">
                  <a:pos x="T6" y="T7"/>
                </a:cxn>
              </a:cxnLst>
              <a:rect l="0" t="0" r="r" b="b"/>
              <a:pathLst>
                <a:path w="1157" h="993">
                  <a:moveTo>
                    <a:pt x="1150" y="0"/>
                  </a:moveTo>
                  <a:lnTo>
                    <a:pt x="0" y="496"/>
                  </a:lnTo>
                  <a:lnTo>
                    <a:pt x="1157" y="993"/>
                  </a:lnTo>
                  <a:lnTo>
                    <a:pt x="1150" y="0"/>
                  </a:lnTo>
                  <a:close/>
                </a:path>
              </a:pathLst>
            </a:custGeom>
            <a:solidFill>
              <a:srgbClr val="1672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4" name="Freeform 10">
              <a:extLst>
                <a:ext uri="{FF2B5EF4-FFF2-40B4-BE49-F238E27FC236}">
                  <a16:creationId xmlns:a16="http://schemas.microsoft.com/office/drawing/2014/main" id="{BB0ECC1C-969D-4B5D-B002-8E01DCF6F1A4}"/>
                </a:ext>
              </a:extLst>
            </p:cNvPr>
            <p:cNvSpPr>
              <a:spLocks/>
            </p:cNvSpPr>
            <p:nvPr/>
          </p:nvSpPr>
          <p:spPr bwMode="auto">
            <a:xfrm>
              <a:off x="6844979" y="920099"/>
              <a:ext cx="746510" cy="1256228"/>
            </a:xfrm>
            <a:custGeom>
              <a:avLst/>
              <a:gdLst>
                <a:gd name="T0" fmla="*/ 1157 w 1157"/>
                <a:gd name="T1" fmla="*/ 1947 h 1947"/>
                <a:gd name="T2" fmla="*/ 0 w 1157"/>
                <a:gd name="T3" fmla="*/ 1451 h 1947"/>
                <a:gd name="T4" fmla="*/ 0 w 1157"/>
                <a:gd name="T5" fmla="*/ 0 h 1947"/>
                <a:gd name="T6" fmla="*/ 1157 w 1157"/>
                <a:gd name="T7" fmla="*/ 495 h 1947"/>
                <a:gd name="T8" fmla="*/ 1157 w 1157"/>
                <a:gd name="T9" fmla="*/ 1947 h 1947"/>
              </a:gdLst>
              <a:ahLst/>
              <a:cxnLst>
                <a:cxn ang="0">
                  <a:pos x="T0" y="T1"/>
                </a:cxn>
                <a:cxn ang="0">
                  <a:pos x="T2" y="T3"/>
                </a:cxn>
                <a:cxn ang="0">
                  <a:pos x="T4" y="T5"/>
                </a:cxn>
                <a:cxn ang="0">
                  <a:pos x="T6" y="T7"/>
                </a:cxn>
                <a:cxn ang="0">
                  <a:pos x="T8" y="T9"/>
                </a:cxn>
              </a:cxnLst>
              <a:rect l="0" t="0" r="r" b="b"/>
              <a:pathLst>
                <a:path w="1157" h="1947">
                  <a:moveTo>
                    <a:pt x="1157" y="1947"/>
                  </a:moveTo>
                  <a:lnTo>
                    <a:pt x="0" y="1451"/>
                  </a:lnTo>
                  <a:lnTo>
                    <a:pt x="0" y="0"/>
                  </a:lnTo>
                  <a:lnTo>
                    <a:pt x="1157" y="495"/>
                  </a:lnTo>
                  <a:lnTo>
                    <a:pt x="1157" y="194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5" name="Freeform 11">
              <a:extLst>
                <a:ext uri="{FF2B5EF4-FFF2-40B4-BE49-F238E27FC236}">
                  <a16:creationId xmlns:a16="http://schemas.microsoft.com/office/drawing/2014/main" id="{034484CD-836E-4D82-BC8E-67793BC43D9F}"/>
                </a:ext>
              </a:extLst>
            </p:cNvPr>
            <p:cNvSpPr>
              <a:spLocks/>
            </p:cNvSpPr>
            <p:nvPr/>
          </p:nvSpPr>
          <p:spPr bwMode="auto">
            <a:xfrm>
              <a:off x="7591489" y="920099"/>
              <a:ext cx="747801" cy="1256873"/>
            </a:xfrm>
            <a:custGeom>
              <a:avLst/>
              <a:gdLst>
                <a:gd name="T0" fmla="*/ 0 w 1159"/>
                <a:gd name="T1" fmla="*/ 1948 h 1948"/>
                <a:gd name="T2" fmla="*/ 1159 w 1159"/>
                <a:gd name="T3" fmla="*/ 1451 h 1948"/>
                <a:gd name="T4" fmla="*/ 1159 w 1159"/>
                <a:gd name="T5" fmla="*/ 0 h 1948"/>
                <a:gd name="T6" fmla="*/ 0 w 1159"/>
                <a:gd name="T7" fmla="*/ 495 h 1948"/>
                <a:gd name="T8" fmla="*/ 0 w 1159"/>
                <a:gd name="T9" fmla="*/ 1948 h 1948"/>
              </a:gdLst>
              <a:ahLst/>
              <a:cxnLst>
                <a:cxn ang="0">
                  <a:pos x="T0" y="T1"/>
                </a:cxn>
                <a:cxn ang="0">
                  <a:pos x="T2" y="T3"/>
                </a:cxn>
                <a:cxn ang="0">
                  <a:pos x="T4" y="T5"/>
                </a:cxn>
                <a:cxn ang="0">
                  <a:pos x="T6" y="T7"/>
                </a:cxn>
                <a:cxn ang="0">
                  <a:pos x="T8" y="T9"/>
                </a:cxn>
              </a:cxnLst>
              <a:rect l="0" t="0" r="r" b="b"/>
              <a:pathLst>
                <a:path w="1159" h="1948">
                  <a:moveTo>
                    <a:pt x="0" y="1948"/>
                  </a:moveTo>
                  <a:lnTo>
                    <a:pt x="1159" y="1451"/>
                  </a:lnTo>
                  <a:lnTo>
                    <a:pt x="1159" y="0"/>
                  </a:lnTo>
                  <a:lnTo>
                    <a:pt x="0" y="495"/>
                  </a:lnTo>
                  <a:lnTo>
                    <a:pt x="0" y="1948"/>
                  </a:lnTo>
                  <a:close/>
                </a:path>
              </a:pathLst>
            </a:custGeom>
            <a:solidFill>
              <a:srgbClr val="1672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6" name="Freeform 12">
              <a:extLst>
                <a:ext uri="{FF2B5EF4-FFF2-40B4-BE49-F238E27FC236}">
                  <a16:creationId xmlns:a16="http://schemas.microsoft.com/office/drawing/2014/main" id="{F0CA20B7-D584-4A77-BB5B-0C5A3761073C}"/>
                </a:ext>
              </a:extLst>
            </p:cNvPr>
            <p:cNvSpPr>
              <a:spLocks/>
            </p:cNvSpPr>
            <p:nvPr/>
          </p:nvSpPr>
          <p:spPr bwMode="auto">
            <a:xfrm>
              <a:off x="6666901" y="918809"/>
              <a:ext cx="924589" cy="630372"/>
            </a:xfrm>
            <a:custGeom>
              <a:avLst/>
              <a:gdLst>
                <a:gd name="T0" fmla="*/ 276 w 1433"/>
                <a:gd name="T1" fmla="*/ 0 h 977"/>
                <a:gd name="T2" fmla="*/ 0 w 1433"/>
                <a:gd name="T3" fmla="*/ 481 h 977"/>
                <a:gd name="T4" fmla="*/ 1157 w 1433"/>
                <a:gd name="T5" fmla="*/ 977 h 977"/>
                <a:gd name="T6" fmla="*/ 1433 w 1433"/>
                <a:gd name="T7" fmla="*/ 497 h 977"/>
                <a:gd name="T8" fmla="*/ 276 w 1433"/>
                <a:gd name="T9" fmla="*/ 0 h 977"/>
              </a:gdLst>
              <a:ahLst/>
              <a:cxnLst>
                <a:cxn ang="0">
                  <a:pos x="T0" y="T1"/>
                </a:cxn>
                <a:cxn ang="0">
                  <a:pos x="T2" y="T3"/>
                </a:cxn>
                <a:cxn ang="0">
                  <a:pos x="T4" y="T5"/>
                </a:cxn>
                <a:cxn ang="0">
                  <a:pos x="T6" y="T7"/>
                </a:cxn>
                <a:cxn ang="0">
                  <a:pos x="T8" y="T9"/>
                </a:cxn>
              </a:cxnLst>
              <a:rect l="0" t="0" r="r" b="b"/>
              <a:pathLst>
                <a:path w="1433" h="977">
                  <a:moveTo>
                    <a:pt x="276" y="0"/>
                  </a:moveTo>
                  <a:lnTo>
                    <a:pt x="0" y="481"/>
                  </a:lnTo>
                  <a:lnTo>
                    <a:pt x="1157" y="977"/>
                  </a:lnTo>
                  <a:lnTo>
                    <a:pt x="1433" y="497"/>
                  </a:lnTo>
                  <a:lnTo>
                    <a:pt x="276" y="0"/>
                  </a:lnTo>
                  <a:close/>
                </a:path>
              </a:pathLst>
            </a:custGeom>
            <a:solidFill>
              <a:srgbClr val="1672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7" name="Freeform 13">
              <a:extLst>
                <a:ext uri="{FF2B5EF4-FFF2-40B4-BE49-F238E27FC236}">
                  <a16:creationId xmlns:a16="http://schemas.microsoft.com/office/drawing/2014/main" id="{0F5C929D-56C5-438D-B82A-89275BD026E4}"/>
                </a:ext>
              </a:extLst>
            </p:cNvPr>
            <p:cNvSpPr>
              <a:spLocks/>
            </p:cNvSpPr>
            <p:nvPr/>
          </p:nvSpPr>
          <p:spPr bwMode="auto">
            <a:xfrm>
              <a:off x="7591489" y="918809"/>
              <a:ext cx="892328" cy="677473"/>
            </a:xfrm>
            <a:custGeom>
              <a:avLst/>
              <a:gdLst>
                <a:gd name="T0" fmla="*/ 1159 w 1383"/>
                <a:gd name="T1" fmla="*/ 0 h 1050"/>
                <a:gd name="T2" fmla="*/ 0 w 1383"/>
                <a:gd name="T3" fmla="*/ 497 h 1050"/>
                <a:gd name="T4" fmla="*/ 225 w 1383"/>
                <a:gd name="T5" fmla="*/ 1050 h 1050"/>
                <a:gd name="T6" fmla="*/ 1383 w 1383"/>
                <a:gd name="T7" fmla="*/ 554 h 1050"/>
                <a:gd name="T8" fmla="*/ 1159 w 1383"/>
                <a:gd name="T9" fmla="*/ 0 h 1050"/>
              </a:gdLst>
              <a:ahLst/>
              <a:cxnLst>
                <a:cxn ang="0">
                  <a:pos x="T0" y="T1"/>
                </a:cxn>
                <a:cxn ang="0">
                  <a:pos x="T2" y="T3"/>
                </a:cxn>
                <a:cxn ang="0">
                  <a:pos x="T4" y="T5"/>
                </a:cxn>
                <a:cxn ang="0">
                  <a:pos x="T6" y="T7"/>
                </a:cxn>
                <a:cxn ang="0">
                  <a:pos x="T8" y="T9"/>
                </a:cxn>
              </a:cxnLst>
              <a:rect l="0" t="0" r="r" b="b"/>
              <a:pathLst>
                <a:path w="1383" h="1050">
                  <a:moveTo>
                    <a:pt x="1159" y="0"/>
                  </a:moveTo>
                  <a:lnTo>
                    <a:pt x="0" y="497"/>
                  </a:lnTo>
                  <a:lnTo>
                    <a:pt x="225" y="1050"/>
                  </a:lnTo>
                  <a:lnTo>
                    <a:pt x="1383" y="554"/>
                  </a:lnTo>
                  <a:lnTo>
                    <a:pt x="115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8" name="Freeform 14">
              <a:extLst>
                <a:ext uri="{FF2B5EF4-FFF2-40B4-BE49-F238E27FC236}">
                  <a16:creationId xmlns:a16="http://schemas.microsoft.com/office/drawing/2014/main" id="{DADC8BD1-2CCB-417F-8A70-3826A935185C}"/>
                </a:ext>
              </a:extLst>
            </p:cNvPr>
            <p:cNvSpPr>
              <a:spLocks/>
            </p:cNvSpPr>
            <p:nvPr/>
          </p:nvSpPr>
          <p:spPr bwMode="auto">
            <a:xfrm>
              <a:off x="7586973" y="443933"/>
              <a:ext cx="1020725" cy="474876"/>
            </a:xfrm>
            <a:custGeom>
              <a:avLst/>
              <a:gdLst>
                <a:gd name="T0" fmla="*/ 425 w 1582"/>
                <a:gd name="T1" fmla="*/ 0 h 736"/>
                <a:gd name="T2" fmla="*/ 0 w 1582"/>
                <a:gd name="T3" fmla="*/ 240 h 736"/>
                <a:gd name="T4" fmla="*/ 1166 w 1582"/>
                <a:gd name="T5" fmla="*/ 736 h 736"/>
                <a:gd name="T6" fmla="*/ 1582 w 1582"/>
                <a:gd name="T7" fmla="*/ 496 h 736"/>
                <a:gd name="T8" fmla="*/ 425 w 1582"/>
                <a:gd name="T9" fmla="*/ 0 h 736"/>
              </a:gdLst>
              <a:ahLst/>
              <a:cxnLst>
                <a:cxn ang="0">
                  <a:pos x="T0" y="T1"/>
                </a:cxn>
                <a:cxn ang="0">
                  <a:pos x="T2" y="T3"/>
                </a:cxn>
                <a:cxn ang="0">
                  <a:pos x="T4" y="T5"/>
                </a:cxn>
                <a:cxn ang="0">
                  <a:pos x="T6" y="T7"/>
                </a:cxn>
                <a:cxn ang="0">
                  <a:pos x="T8" y="T9"/>
                </a:cxn>
              </a:cxnLst>
              <a:rect l="0" t="0" r="r" b="b"/>
              <a:pathLst>
                <a:path w="1582" h="736">
                  <a:moveTo>
                    <a:pt x="425" y="0"/>
                  </a:moveTo>
                  <a:lnTo>
                    <a:pt x="0" y="240"/>
                  </a:lnTo>
                  <a:lnTo>
                    <a:pt x="1166" y="736"/>
                  </a:lnTo>
                  <a:lnTo>
                    <a:pt x="1582" y="496"/>
                  </a:lnTo>
                  <a:lnTo>
                    <a:pt x="425"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9" name="Freeform 15">
              <a:extLst>
                <a:ext uri="{FF2B5EF4-FFF2-40B4-BE49-F238E27FC236}">
                  <a16:creationId xmlns:a16="http://schemas.microsoft.com/office/drawing/2014/main" id="{9A278C9B-3896-4B2D-B304-3451932AF8C0}"/>
                </a:ext>
              </a:extLst>
            </p:cNvPr>
            <p:cNvSpPr>
              <a:spLocks/>
            </p:cNvSpPr>
            <p:nvPr/>
          </p:nvSpPr>
          <p:spPr bwMode="auto">
            <a:xfrm>
              <a:off x="6621736" y="400058"/>
              <a:ext cx="965237" cy="518750"/>
            </a:xfrm>
            <a:custGeom>
              <a:avLst/>
              <a:gdLst>
                <a:gd name="T0" fmla="*/ 1158 w 1496"/>
                <a:gd name="T1" fmla="*/ 0 h 804"/>
                <a:gd name="T2" fmla="*/ 0 w 1496"/>
                <a:gd name="T3" fmla="*/ 496 h 804"/>
                <a:gd name="T4" fmla="*/ 346 w 1496"/>
                <a:gd name="T5" fmla="*/ 804 h 804"/>
                <a:gd name="T6" fmla="*/ 1496 w 1496"/>
                <a:gd name="T7" fmla="*/ 308 h 804"/>
                <a:gd name="T8" fmla="*/ 1158 w 1496"/>
                <a:gd name="T9" fmla="*/ 0 h 804"/>
              </a:gdLst>
              <a:ahLst/>
              <a:cxnLst>
                <a:cxn ang="0">
                  <a:pos x="T0" y="T1"/>
                </a:cxn>
                <a:cxn ang="0">
                  <a:pos x="T2" y="T3"/>
                </a:cxn>
                <a:cxn ang="0">
                  <a:pos x="T4" y="T5"/>
                </a:cxn>
                <a:cxn ang="0">
                  <a:pos x="T6" y="T7"/>
                </a:cxn>
                <a:cxn ang="0">
                  <a:pos x="T8" y="T9"/>
                </a:cxn>
              </a:cxnLst>
              <a:rect l="0" t="0" r="r" b="b"/>
              <a:pathLst>
                <a:path w="1496" h="804">
                  <a:moveTo>
                    <a:pt x="1158" y="0"/>
                  </a:moveTo>
                  <a:lnTo>
                    <a:pt x="0" y="496"/>
                  </a:lnTo>
                  <a:lnTo>
                    <a:pt x="346" y="804"/>
                  </a:lnTo>
                  <a:lnTo>
                    <a:pt x="1496" y="308"/>
                  </a:lnTo>
                  <a:lnTo>
                    <a:pt x="1158" y="0"/>
                  </a:lnTo>
                  <a:close/>
                </a:path>
              </a:pathLst>
            </a:custGeom>
            <a:solidFill>
              <a:srgbClr val="1672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5" name="组合 4">
            <a:extLst>
              <a:ext uri="{FF2B5EF4-FFF2-40B4-BE49-F238E27FC236}">
                <a16:creationId xmlns:a16="http://schemas.microsoft.com/office/drawing/2014/main" id="{9B106EE1-B809-4C32-B1D5-8AF0BE84C3F7}"/>
              </a:ext>
            </a:extLst>
          </p:cNvPr>
          <p:cNvGrpSpPr/>
          <p:nvPr/>
        </p:nvGrpSpPr>
        <p:grpSpPr>
          <a:xfrm>
            <a:off x="9404742" y="2316516"/>
            <a:ext cx="1679136" cy="1676600"/>
            <a:chOff x="9404742" y="2111270"/>
            <a:chExt cx="1884692" cy="1881846"/>
          </a:xfrm>
        </p:grpSpPr>
        <p:sp>
          <p:nvSpPr>
            <p:cNvPr id="80" name="îşļîḋê">
              <a:extLst>
                <a:ext uri="{FF2B5EF4-FFF2-40B4-BE49-F238E27FC236}">
                  <a16:creationId xmlns:a16="http://schemas.microsoft.com/office/drawing/2014/main" id="{3C528167-3A7B-46D6-A827-31BBE5AD967F}"/>
                </a:ext>
              </a:extLst>
            </p:cNvPr>
            <p:cNvSpPr/>
            <p:nvPr/>
          </p:nvSpPr>
          <p:spPr>
            <a:xfrm>
              <a:off x="9404742" y="2111270"/>
              <a:ext cx="1884692" cy="1881846"/>
            </a:xfrm>
            <a:custGeom>
              <a:avLst/>
              <a:gdLst>
                <a:gd name="connsiteX0" fmla="*/ 298447 w 606933"/>
                <a:gd name="connsiteY0" fmla="*/ 207674 h 606016"/>
                <a:gd name="connsiteX1" fmla="*/ 303628 w 606933"/>
                <a:gd name="connsiteY1" fmla="*/ 207674 h 606016"/>
                <a:gd name="connsiteX2" fmla="*/ 315496 w 606933"/>
                <a:gd name="connsiteY2" fmla="*/ 219620 h 606016"/>
                <a:gd name="connsiteX3" fmla="*/ 323973 w 606933"/>
                <a:gd name="connsiteY3" fmla="*/ 229403 h 606016"/>
                <a:gd name="connsiteX4" fmla="*/ 342435 w 606933"/>
                <a:gd name="connsiteY4" fmla="*/ 234859 h 606016"/>
                <a:gd name="connsiteX5" fmla="*/ 345920 w 606933"/>
                <a:gd name="connsiteY5" fmla="*/ 242007 h 606016"/>
                <a:gd name="connsiteX6" fmla="*/ 341399 w 606933"/>
                <a:gd name="connsiteY6" fmla="*/ 257434 h 606016"/>
                <a:gd name="connsiteX7" fmla="*/ 333769 w 606933"/>
                <a:gd name="connsiteY7" fmla="*/ 260726 h 606016"/>
                <a:gd name="connsiteX8" fmla="*/ 304476 w 606933"/>
                <a:gd name="connsiteY8" fmla="*/ 254988 h 606016"/>
                <a:gd name="connsiteX9" fmla="*/ 296658 w 606933"/>
                <a:gd name="connsiteY9" fmla="*/ 256587 h 606016"/>
                <a:gd name="connsiteX10" fmla="*/ 293926 w 606933"/>
                <a:gd name="connsiteY10" fmla="*/ 276247 h 606016"/>
                <a:gd name="connsiteX11" fmla="*/ 306642 w 606933"/>
                <a:gd name="connsiteY11" fmla="*/ 283396 h 606016"/>
                <a:gd name="connsiteX12" fmla="*/ 329813 w 606933"/>
                <a:gd name="connsiteY12" fmla="*/ 293931 h 606016"/>
                <a:gd name="connsiteX13" fmla="*/ 343565 w 606933"/>
                <a:gd name="connsiteY13" fmla="*/ 356954 h 606016"/>
                <a:gd name="connsiteX14" fmla="*/ 320394 w 606933"/>
                <a:gd name="connsiteY14" fmla="*/ 371722 h 606016"/>
                <a:gd name="connsiteX15" fmla="*/ 314742 w 606933"/>
                <a:gd name="connsiteY15" fmla="*/ 379153 h 606016"/>
                <a:gd name="connsiteX16" fmla="*/ 314742 w 606933"/>
                <a:gd name="connsiteY16" fmla="*/ 391381 h 606016"/>
                <a:gd name="connsiteX17" fmla="*/ 309279 w 606933"/>
                <a:gd name="connsiteY17" fmla="*/ 397025 h 606016"/>
                <a:gd name="connsiteX18" fmla="*/ 296093 w 606933"/>
                <a:gd name="connsiteY18" fmla="*/ 397025 h 606016"/>
                <a:gd name="connsiteX19" fmla="*/ 290253 w 606933"/>
                <a:gd name="connsiteY19" fmla="*/ 391005 h 606016"/>
                <a:gd name="connsiteX20" fmla="*/ 290158 w 606933"/>
                <a:gd name="connsiteY20" fmla="*/ 382163 h 606016"/>
                <a:gd name="connsiteX21" fmla="*/ 283471 w 606933"/>
                <a:gd name="connsiteY21" fmla="*/ 374261 h 606016"/>
                <a:gd name="connsiteX22" fmla="*/ 260017 w 606933"/>
                <a:gd name="connsiteY22" fmla="*/ 367489 h 606016"/>
                <a:gd name="connsiteX23" fmla="*/ 255214 w 606933"/>
                <a:gd name="connsiteY23" fmla="*/ 357048 h 606016"/>
                <a:gd name="connsiteX24" fmla="*/ 259170 w 606933"/>
                <a:gd name="connsiteY24" fmla="*/ 343502 h 606016"/>
                <a:gd name="connsiteX25" fmla="*/ 267082 w 606933"/>
                <a:gd name="connsiteY25" fmla="*/ 340116 h 606016"/>
                <a:gd name="connsiteX26" fmla="*/ 293173 w 606933"/>
                <a:gd name="connsiteY26" fmla="*/ 347923 h 606016"/>
                <a:gd name="connsiteX27" fmla="*/ 310221 w 606933"/>
                <a:gd name="connsiteY27" fmla="*/ 345666 h 606016"/>
                <a:gd name="connsiteX28" fmla="*/ 313424 w 606933"/>
                <a:gd name="connsiteY28" fmla="*/ 322338 h 606016"/>
                <a:gd name="connsiteX29" fmla="*/ 303628 w 606933"/>
                <a:gd name="connsiteY29" fmla="*/ 316506 h 606016"/>
                <a:gd name="connsiteX30" fmla="*/ 276972 w 606933"/>
                <a:gd name="connsiteY30" fmla="*/ 304654 h 606016"/>
                <a:gd name="connsiteX31" fmla="*/ 255590 w 606933"/>
                <a:gd name="connsiteY31" fmla="*/ 268627 h 606016"/>
                <a:gd name="connsiteX32" fmla="*/ 284601 w 606933"/>
                <a:gd name="connsiteY32" fmla="*/ 231848 h 606016"/>
                <a:gd name="connsiteX33" fmla="*/ 291760 w 606933"/>
                <a:gd name="connsiteY33" fmla="*/ 221972 h 606016"/>
                <a:gd name="connsiteX34" fmla="*/ 291760 w 606933"/>
                <a:gd name="connsiteY34" fmla="*/ 214447 h 606016"/>
                <a:gd name="connsiteX35" fmla="*/ 298447 w 606933"/>
                <a:gd name="connsiteY35" fmla="*/ 207674 h 606016"/>
                <a:gd name="connsiteX36" fmla="*/ 303420 w 606933"/>
                <a:gd name="connsiteY36" fmla="*/ 180121 h 606016"/>
                <a:gd name="connsiteX37" fmla="*/ 180864 w 606933"/>
                <a:gd name="connsiteY37" fmla="*/ 302491 h 606016"/>
                <a:gd name="connsiteX38" fmla="*/ 303420 w 606933"/>
                <a:gd name="connsiteY38" fmla="*/ 424860 h 606016"/>
                <a:gd name="connsiteX39" fmla="*/ 426069 w 606933"/>
                <a:gd name="connsiteY39" fmla="*/ 302491 h 606016"/>
                <a:gd name="connsiteX40" fmla="*/ 303420 w 606933"/>
                <a:gd name="connsiteY40" fmla="*/ 180121 h 606016"/>
                <a:gd name="connsiteX41" fmla="*/ 303420 w 606933"/>
                <a:gd name="connsiteY41" fmla="*/ 0 h 606016"/>
                <a:gd name="connsiteX42" fmla="*/ 356360 w 606933"/>
                <a:gd name="connsiteY42" fmla="*/ 52767 h 606016"/>
                <a:gd name="connsiteX43" fmla="*/ 321695 w 606933"/>
                <a:gd name="connsiteY43" fmla="*/ 102335 h 606016"/>
                <a:gd name="connsiteX44" fmla="*/ 321695 w 606933"/>
                <a:gd name="connsiteY44" fmla="*/ 149364 h 606016"/>
                <a:gd name="connsiteX45" fmla="*/ 399316 w 606933"/>
                <a:gd name="connsiteY45" fmla="*/ 181626 h 606016"/>
                <a:gd name="connsiteX46" fmla="*/ 405815 w 606933"/>
                <a:gd name="connsiteY46" fmla="*/ 175042 h 606016"/>
                <a:gd name="connsiteX47" fmla="*/ 432851 w 606933"/>
                <a:gd name="connsiteY47" fmla="*/ 148141 h 606016"/>
                <a:gd name="connsiteX48" fmla="*/ 443401 w 606933"/>
                <a:gd name="connsiteY48" fmla="*/ 88791 h 606016"/>
                <a:gd name="connsiteX49" fmla="*/ 518008 w 606933"/>
                <a:gd name="connsiteY49" fmla="*/ 88791 h 606016"/>
                <a:gd name="connsiteX50" fmla="*/ 518008 w 606933"/>
                <a:gd name="connsiteY50" fmla="*/ 163285 h 606016"/>
                <a:gd name="connsiteX51" fmla="*/ 458568 w 606933"/>
                <a:gd name="connsiteY51" fmla="*/ 173819 h 606016"/>
                <a:gd name="connsiteX52" fmla="*/ 425032 w 606933"/>
                <a:gd name="connsiteY52" fmla="*/ 207304 h 606016"/>
                <a:gd name="connsiteX53" fmla="*/ 457343 w 606933"/>
                <a:gd name="connsiteY53" fmla="*/ 287818 h 606016"/>
                <a:gd name="connsiteX54" fmla="*/ 503407 w 606933"/>
                <a:gd name="connsiteY54" fmla="*/ 287818 h 606016"/>
                <a:gd name="connsiteX55" fmla="*/ 553993 w 606933"/>
                <a:gd name="connsiteY55" fmla="*/ 250194 h 606016"/>
                <a:gd name="connsiteX56" fmla="*/ 606933 w 606933"/>
                <a:gd name="connsiteY56" fmla="*/ 302961 h 606016"/>
                <a:gd name="connsiteX57" fmla="*/ 553993 w 606933"/>
                <a:gd name="connsiteY57" fmla="*/ 355822 h 606016"/>
                <a:gd name="connsiteX58" fmla="*/ 505668 w 606933"/>
                <a:gd name="connsiteY58" fmla="*/ 324312 h 606016"/>
                <a:gd name="connsiteX59" fmla="*/ 456589 w 606933"/>
                <a:gd name="connsiteY59" fmla="*/ 324312 h 606016"/>
                <a:gd name="connsiteX60" fmla="*/ 424656 w 606933"/>
                <a:gd name="connsiteY60" fmla="*/ 398336 h 606016"/>
                <a:gd name="connsiteX61" fmla="*/ 458473 w 606933"/>
                <a:gd name="connsiteY61" fmla="*/ 432009 h 606016"/>
                <a:gd name="connsiteX62" fmla="*/ 480705 w 606933"/>
                <a:gd name="connsiteY62" fmla="*/ 427118 h 606016"/>
                <a:gd name="connsiteX63" fmla="*/ 533645 w 606933"/>
                <a:gd name="connsiteY63" fmla="*/ 480072 h 606016"/>
                <a:gd name="connsiteX64" fmla="*/ 480799 w 606933"/>
                <a:gd name="connsiteY64" fmla="*/ 532839 h 606016"/>
                <a:gd name="connsiteX65" fmla="*/ 427953 w 606933"/>
                <a:gd name="connsiteY65" fmla="*/ 480072 h 606016"/>
                <a:gd name="connsiteX66" fmla="*/ 432851 w 606933"/>
                <a:gd name="connsiteY66" fmla="*/ 457875 h 606016"/>
                <a:gd name="connsiteX67" fmla="*/ 398939 w 606933"/>
                <a:gd name="connsiteY67" fmla="*/ 424014 h 606016"/>
                <a:gd name="connsiteX68" fmla="*/ 321789 w 606933"/>
                <a:gd name="connsiteY68" fmla="*/ 455899 h 606016"/>
                <a:gd name="connsiteX69" fmla="*/ 321789 w 606933"/>
                <a:gd name="connsiteY69" fmla="*/ 466904 h 606016"/>
                <a:gd name="connsiteX70" fmla="*/ 321789 w 606933"/>
                <a:gd name="connsiteY70" fmla="*/ 503681 h 606016"/>
                <a:gd name="connsiteX71" fmla="*/ 356454 w 606933"/>
                <a:gd name="connsiteY71" fmla="*/ 553155 h 606016"/>
                <a:gd name="connsiteX72" fmla="*/ 303608 w 606933"/>
                <a:gd name="connsiteY72" fmla="*/ 606016 h 606016"/>
                <a:gd name="connsiteX73" fmla="*/ 250667 w 606933"/>
                <a:gd name="connsiteY73" fmla="*/ 553155 h 606016"/>
                <a:gd name="connsiteX74" fmla="*/ 285333 w 606933"/>
                <a:gd name="connsiteY74" fmla="*/ 503681 h 606016"/>
                <a:gd name="connsiteX75" fmla="*/ 285333 w 606933"/>
                <a:gd name="connsiteY75" fmla="*/ 466810 h 606016"/>
                <a:gd name="connsiteX76" fmla="*/ 285333 w 606933"/>
                <a:gd name="connsiteY76" fmla="*/ 455711 h 606016"/>
                <a:gd name="connsiteX77" fmla="*/ 208277 w 606933"/>
                <a:gd name="connsiteY77" fmla="*/ 423920 h 606016"/>
                <a:gd name="connsiteX78" fmla="*/ 174365 w 606933"/>
                <a:gd name="connsiteY78" fmla="*/ 457781 h 606016"/>
                <a:gd name="connsiteX79" fmla="*/ 179263 w 606933"/>
                <a:gd name="connsiteY79" fmla="*/ 479978 h 606016"/>
                <a:gd name="connsiteX80" fmla="*/ 126322 w 606933"/>
                <a:gd name="connsiteY80" fmla="*/ 532745 h 606016"/>
                <a:gd name="connsiteX81" fmla="*/ 73476 w 606933"/>
                <a:gd name="connsiteY81" fmla="*/ 479978 h 606016"/>
                <a:gd name="connsiteX82" fmla="*/ 126322 w 606933"/>
                <a:gd name="connsiteY82" fmla="*/ 427118 h 606016"/>
                <a:gd name="connsiteX83" fmla="*/ 148554 w 606933"/>
                <a:gd name="connsiteY83" fmla="*/ 432009 h 606016"/>
                <a:gd name="connsiteX84" fmla="*/ 182372 w 606933"/>
                <a:gd name="connsiteY84" fmla="*/ 398336 h 606016"/>
                <a:gd name="connsiteX85" fmla="*/ 150438 w 606933"/>
                <a:gd name="connsiteY85" fmla="*/ 324312 h 606016"/>
                <a:gd name="connsiteX86" fmla="*/ 102490 w 606933"/>
                <a:gd name="connsiteY86" fmla="*/ 324312 h 606016"/>
                <a:gd name="connsiteX87" fmla="*/ 52846 w 606933"/>
                <a:gd name="connsiteY87" fmla="*/ 358926 h 606016"/>
                <a:gd name="connsiteX88" fmla="*/ 0 w 606933"/>
                <a:gd name="connsiteY88" fmla="*/ 306159 h 606016"/>
                <a:gd name="connsiteX89" fmla="*/ 52846 w 606933"/>
                <a:gd name="connsiteY89" fmla="*/ 253298 h 606016"/>
                <a:gd name="connsiteX90" fmla="*/ 102490 w 606933"/>
                <a:gd name="connsiteY90" fmla="*/ 287818 h 606016"/>
                <a:gd name="connsiteX91" fmla="*/ 149590 w 606933"/>
                <a:gd name="connsiteY91" fmla="*/ 287818 h 606016"/>
                <a:gd name="connsiteX92" fmla="*/ 181901 w 606933"/>
                <a:gd name="connsiteY92" fmla="*/ 207304 h 606016"/>
                <a:gd name="connsiteX93" fmla="*/ 148460 w 606933"/>
                <a:gd name="connsiteY93" fmla="*/ 173913 h 606016"/>
                <a:gd name="connsiteX94" fmla="*/ 126228 w 606933"/>
                <a:gd name="connsiteY94" fmla="*/ 178804 h 606016"/>
                <a:gd name="connsiteX95" fmla="*/ 73382 w 606933"/>
                <a:gd name="connsiteY95" fmla="*/ 126038 h 606016"/>
                <a:gd name="connsiteX96" fmla="*/ 126228 w 606933"/>
                <a:gd name="connsiteY96" fmla="*/ 73271 h 606016"/>
                <a:gd name="connsiteX97" fmla="*/ 179075 w 606933"/>
                <a:gd name="connsiteY97" fmla="*/ 126038 h 606016"/>
                <a:gd name="connsiteX98" fmla="*/ 174176 w 606933"/>
                <a:gd name="connsiteY98" fmla="*/ 148235 h 606016"/>
                <a:gd name="connsiteX99" fmla="*/ 207617 w 606933"/>
                <a:gd name="connsiteY99" fmla="*/ 181626 h 606016"/>
                <a:gd name="connsiteX100" fmla="*/ 285239 w 606933"/>
                <a:gd name="connsiteY100" fmla="*/ 149364 h 606016"/>
                <a:gd name="connsiteX101" fmla="*/ 285239 w 606933"/>
                <a:gd name="connsiteY101" fmla="*/ 102335 h 606016"/>
                <a:gd name="connsiteX102" fmla="*/ 250573 w 606933"/>
                <a:gd name="connsiteY102" fmla="*/ 52767 h 606016"/>
                <a:gd name="connsiteX103" fmla="*/ 303420 w 606933"/>
                <a:gd name="connsiteY103" fmla="*/ 0 h 6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6933" h="606016">
                  <a:moveTo>
                    <a:pt x="298447" y="207674"/>
                  </a:moveTo>
                  <a:lnTo>
                    <a:pt x="303628" y="207674"/>
                  </a:lnTo>
                  <a:cubicBezTo>
                    <a:pt x="315496" y="207674"/>
                    <a:pt x="315496" y="207674"/>
                    <a:pt x="315496" y="219620"/>
                  </a:cubicBezTo>
                  <a:cubicBezTo>
                    <a:pt x="315496" y="227992"/>
                    <a:pt x="315496" y="228086"/>
                    <a:pt x="323973" y="229403"/>
                  </a:cubicBezTo>
                  <a:cubicBezTo>
                    <a:pt x="330378" y="230343"/>
                    <a:pt x="336501" y="232225"/>
                    <a:pt x="342435" y="234859"/>
                  </a:cubicBezTo>
                  <a:cubicBezTo>
                    <a:pt x="345637" y="236269"/>
                    <a:pt x="346956" y="238621"/>
                    <a:pt x="345920" y="242007"/>
                  </a:cubicBezTo>
                  <a:cubicBezTo>
                    <a:pt x="344413" y="247181"/>
                    <a:pt x="343000" y="252354"/>
                    <a:pt x="341399" y="257434"/>
                  </a:cubicBezTo>
                  <a:cubicBezTo>
                    <a:pt x="339891" y="262231"/>
                    <a:pt x="338384" y="262984"/>
                    <a:pt x="333769" y="260726"/>
                  </a:cubicBezTo>
                  <a:cubicBezTo>
                    <a:pt x="324444" y="256211"/>
                    <a:pt x="314742" y="254424"/>
                    <a:pt x="304476" y="254988"/>
                  </a:cubicBezTo>
                  <a:cubicBezTo>
                    <a:pt x="301838" y="255082"/>
                    <a:pt x="299201" y="255459"/>
                    <a:pt x="296658" y="256587"/>
                  </a:cubicBezTo>
                  <a:cubicBezTo>
                    <a:pt x="287804" y="260444"/>
                    <a:pt x="286391" y="270227"/>
                    <a:pt x="293926" y="276247"/>
                  </a:cubicBezTo>
                  <a:cubicBezTo>
                    <a:pt x="297694" y="279257"/>
                    <a:pt x="302121" y="281514"/>
                    <a:pt x="306642" y="283396"/>
                  </a:cubicBezTo>
                  <a:cubicBezTo>
                    <a:pt x="314554" y="286688"/>
                    <a:pt x="322466" y="289792"/>
                    <a:pt x="329813" y="293931"/>
                  </a:cubicBezTo>
                  <a:cubicBezTo>
                    <a:pt x="353549" y="307006"/>
                    <a:pt x="359954" y="336824"/>
                    <a:pt x="343565" y="356954"/>
                  </a:cubicBezTo>
                  <a:cubicBezTo>
                    <a:pt x="337537" y="364291"/>
                    <a:pt x="329625" y="369182"/>
                    <a:pt x="320394" y="371722"/>
                  </a:cubicBezTo>
                  <a:cubicBezTo>
                    <a:pt x="316438" y="372850"/>
                    <a:pt x="314648" y="375014"/>
                    <a:pt x="314742" y="379153"/>
                  </a:cubicBezTo>
                  <a:cubicBezTo>
                    <a:pt x="315025" y="383292"/>
                    <a:pt x="314742" y="387242"/>
                    <a:pt x="314742" y="391381"/>
                  </a:cubicBezTo>
                  <a:cubicBezTo>
                    <a:pt x="314648" y="395050"/>
                    <a:pt x="312859" y="396931"/>
                    <a:pt x="309279" y="397025"/>
                  </a:cubicBezTo>
                  <a:cubicBezTo>
                    <a:pt x="304852" y="397213"/>
                    <a:pt x="300425" y="397213"/>
                    <a:pt x="296093" y="397025"/>
                  </a:cubicBezTo>
                  <a:cubicBezTo>
                    <a:pt x="292136" y="396931"/>
                    <a:pt x="290253" y="394767"/>
                    <a:pt x="290253" y="391005"/>
                  </a:cubicBezTo>
                  <a:cubicBezTo>
                    <a:pt x="290158" y="388183"/>
                    <a:pt x="290158" y="385173"/>
                    <a:pt x="290158" y="382163"/>
                  </a:cubicBezTo>
                  <a:cubicBezTo>
                    <a:pt x="290064" y="375484"/>
                    <a:pt x="289876" y="375202"/>
                    <a:pt x="283471" y="374261"/>
                  </a:cubicBezTo>
                  <a:cubicBezTo>
                    <a:pt x="275465" y="372850"/>
                    <a:pt x="267458" y="371063"/>
                    <a:pt x="260017" y="367489"/>
                  </a:cubicBezTo>
                  <a:cubicBezTo>
                    <a:pt x="254083" y="364573"/>
                    <a:pt x="253612" y="363162"/>
                    <a:pt x="255214" y="357048"/>
                  </a:cubicBezTo>
                  <a:cubicBezTo>
                    <a:pt x="256532" y="352533"/>
                    <a:pt x="257757" y="348018"/>
                    <a:pt x="259170" y="343502"/>
                  </a:cubicBezTo>
                  <a:cubicBezTo>
                    <a:pt x="260771" y="338235"/>
                    <a:pt x="262278" y="337576"/>
                    <a:pt x="267082" y="340116"/>
                  </a:cubicBezTo>
                  <a:cubicBezTo>
                    <a:pt x="275370" y="344349"/>
                    <a:pt x="284036" y="346795"/>
                    <a:pt x="293173" y="347923"/>
                  </a:cubicBezTo>
                  <a:cubicBezTo>
                    <a:pt x="299107" y="348676"/>
                    <a:pt x="304852" y="348018"/>
                    <a:pt x="310221" y="345666"/>
                  </a:cubicBezTo>
                  <a:cubicBezTo>
                    <a:pt x="320394" y="341151"/>
                    <a:pt x="322089" y="329299"/>
                    <a:pt x="313424" y="322338"/>
                  </a:cubicBezTo>
                  <a:cubicBezTo>
                    <a:pt x="310410" y="319798"/>
                    <a:pt x="307113" y="318011"/>
                    <a:pt x="303628" y="316506"/>
                  </a:cubicBezTo>
                  <a:cubicBezTo>
                    <a:pt x="294680" y="312649"/>
                    <a:pt x="285355" y="309639"/>
                    <a:pt x="276972" y="304654"/>
                  </a:cubicBezTo>
                  <a:cubicBezTo>
                    <a:pt x="263314" y="296470"/>
                    <a:pt x="254648" y="285277"/>
                    <a:pt x="255590" y="268627"/>
                  </a:cubicBezTo>
                  <a:cubicBezTo>
                    <a:pt x="256721" y="249815"/>
                    <a:pt x="267458" y="238151"/>
                    <a:pt x="284601" y="231848"/>
                  </a:cubicBezTo>
                  <a:cubicBezTo>
                    <a:pt x="291666" y="229215"/>
                    <a:pt x="291760" y="229403"/>
                    <a:pt x="291760" y="221972"/>
                  </a:cubicBezTo>
                  <a:cubicBezTo>
                    <a:pt x="291760" y="219432"/>
                    <a:pt x="291666" y="216986"/>
                    <a:pt x="291760" y="214447"/>
                  </a:cubicBezTo>
                  <a:cubicBezTo>
                    <a:pt x="291948" y="208803"/>
                    <a:pt x="292890" y="207768"/>
                    <a:pt x="298447" y="207674"/>
                  </a:cubicBezTo>
                  <a:close/>
                  <a:moveTo>
                    <a:pt x="303420" y="180121"/>
                  </a:moveTo>
                  <a:cubicBezTo>
                    <a:pt x="235877" y="180121"/>
                    <a:pt x="180864" y="235051"/>
                    <a:pt x="180864" y="302491"/>
                  </a:cubicBezTo>
                  <a:cubicBezTo>
                    <a:pt x="180864" y="369930"/>
                    <a:pt x="235877" y="424860"/>
                    <a:pt x="303420" y="424860"/>
                  </a:cubicBezTo>
                  <a:cubicBezTo>
                    <a:pt x="371056" y="424860"/>
                    <a:pt x="426069" y="370118"/>
                    <a:pt x="426069" y="302491"/>
                  </a:cubicBezTo>
                  <a:cubicBezTo>
                    <a:pt x="426069" y="235051"/>
                    <a:pt x="371056" y="180121"/>
                    <a:pt x="303420" y="180121"/>
                  </a:cubicBezTo>
                  <a:close/>
                  <a:moveTo>
                    <a:pt x="303420" y="0"/>
                  </a:moveTo>
                  <a:cubicBezTo>
                    <a:pt x="332716" y="0"/>
                    <a:pt x="356360" y="23703"/>
                    <a:pt x="356360" y="52767"/>
                  </a:cubicBezTo>
                  <a:cubicBezTo>
                    <a:pt x="356360" y="75529"/>
                    <a:pt x="341853" y="94905"/>
                    <a:pt x="321695" y="102335"/>
                  </a:cubicBezTo>
                  <a:lnTo>
                    <a:pt x="321695" y="149364"/>
                  </a:lnTo>
                  <a:cubicBezTo>
                    <a:pt x="350802" y="152750"/>
                    <a:pt x="377461" y="164319"/>
                    <a:pt x="399316" y="181626"/>
                  </a:cubicBezTo>
                  <a:lnTo>
                    <a:pt x="405815" y="175042"/>
                  </a:lnTo>
                  <a:lnTo>
                    <a:pt x="432851" y="148141"/>
                  </a:lnTo>
                  <a:cubicBezTo>
                    <a:pt x="423808" y="128671"/>
                    <a:pt x="427293" y="104875"/>
                    <a:pt x="443401" y="88791"/>
                  </a:cubicBezTo>
                  <a:cubicBezTo>
                    <a:pt x="463937" y="68192"/>
                    <a:pt x="497378" y="68192"/>
                    <a:pt x="518008" y="88791"/>
                  </a:cubicBezTo>
                  <a:cubicBezTo>
                    <a:pt x="538544" y="109390"/>
                    <a:pt x="538544" y="142686"/>
                    <a:pt x="518008" y="163285"/>
                  </a:cubicBezTo>
                  <a:cubicBezTo>
                    <a:pt x="501900" y="179369"/>
                    <a:pt x="478067" y="182849"/>
                    <a:pt x="458568" y="173819"/>
                  </a:cubicBezTo>
                  <a:lnTo>
                    <a:pt x="425032" y="207304"/>
                  </a:lnTo>
                  <a:cubicBezTo>
                    <a:pt x="442836" y="229972"/>
                    <a:pt x="454423" y="257625"/>
                    <a:pt x="457343" y="287818"/>
                  </a:cubicBezTo>
                  <a:lnTo>
                    <a:pt x="503407" y="287818"/>
                  </a:lnTo>
                  <a:cubicBezTo>
                    <a:pt x="509907" y="265996"/>
                    <a:pt x="530160" y="250194"/>
                    <a:pt x="553993" y="250194"/>
                  </a:cubicBezTo>
                  <a:cubicBezTo>
                    <a:pt x="583195" y="250194"/>
                    <a:pt x="606933" y="273803"/>
                    <a:pt x="606933" y="302961"/>
                  </a:cubicBezTo>
                  <a:cubicBezTo>
                    <a:pt x="606933" y="332213"/>
                    <a:pt x="583195" y="355822"/>
                    <a:pt x="553993" y="355822"/>
                  </a:cubicBezTo>
                  <a:cubicBezTo>
                    <a:pt x="532421" y="355822"/>
                    <a:pt x="513863" y="342842"/>
                    <a:pt x="505668" y="324312"/>
                  </a:cubicBezTo>
                  <a:lnTo>
                    <a:pt x="456589" y="324312"/>
                  </a:lnTo>
                  <a:cubicBezTo>
                    <a:pt x="452539" y="352059"/>
                    <a:pt x="441235" y="377361"/>
                    <a:pt x="424656" y="398336"/>
                  </a:cubicBezTo>
                  <a:lnTo>
                    <a:pt x="458473" y="432009"/>
                  </a:lnTo>
                  <a:cubicBezTo>
                    <a:pt x="465256" y="428905"/>
                    <a:pt x="472792" y="427118"/>
                    <a:pt x="480705" y="427118"/>
                  </a:cubicBezTo>
                  <a:cubicBezTo>
                    <a:pt x="509813" y="427118"/>
                    <a:pt x="533645" y="450820"/>
                    <a:pt x="533645" y="480072"/>
                  </a:cubicBezTo>
                  <a:cubicBezTo>
                    <a:pt x="533645" y="509324"/>
                    <a:pt x="509907" y="532839"/>
                    <a:pt x="480799" y="532839"/>
                  </a:cubicBezTo>
                  <a:cubicBezTo>
                    <a:pt x="451503" y="532839"/>
                    <a:pt x="427953" y="509136"/>
                    <a:pt x="427953" y="480072"/>
                  </a:cubicBezTo>
                  <a:cubicBezTo>
                    <a:pt x="427953" y="472077"/>
                    <a:pt x="429648" y="464647"/>
                    <a:pt x="432851" y="457875"/>
                  </a:cubicBezTo>
                  <a:lnTo>
                    <a:pt x="398939" y="424014"/>
                  </a:lnTo>
                  <a:cubicBezTo>
                    <a:pt x="377179" y="441038"/>
                    <a:pt x="350708" y="452513"/>
                    <a:pt x="321789" y="455899"/>
                  </a:cubicBezTo>
                  <a:lnTo>
                    <a:pt x="321789" y="466904"/>
                  </a:lnTo>
                  <a:lnTo>
                    <a:pt x="321789" y="503681"/>
                  </a:lnTo>
                  <a:cubicBezTo>
                    <a:pt x="342042" y="511017"/>
                    <a:pt x="356454" y="530487"/>
                    <a:pt x="356454" y="553155"/>
                  </a:cubicBezTo>
                  <a:cubicBezTo>
                    <a:pt x="356454" y="582407"/>
                    <a:pt x="332716" y="606016"/>
                    <a:pt x="303608" y="606016"/>
                  </a:cubicBezTo>
                  <a:cubicBezTo>
                    <a:pt x="274312" y="606016"/>
                    <a:pt x="250667" y="582313"/>
                    <a:pt x="250667" y="553155"/>
                  </a:cubicBezTo>
                  <a:cubicBezTo>
                    <a:pt x="250667" y="530487"/>
                    <a:pt x="265174" y="511017"/>
                    <a:pt x="285333" y="503681"/>
                  </a:cubicBezTo>
                  <a:lnTo>
                    <a:pt x="285333" y="466810"/>
                  </a:lnTo>
                  <a:lnTo>
                    <a:pt x="285333" y="455711"/>
                  </a:lnTo>
                  <a:cubicBezTo>
                    <a:pt x="256508" y="452325"/>
                    <a:pt x="229943" y="440944"/>
                    <a:pt x="208277" y="423920"/>
                  </a:cubicBezTo>
                  <a:lnTo>
                    <a:pt x="174365" y="457781"/>
                  </a:lnTo>
                  <a:cubicBezTo>
                    <a:pt x="177473" y="464553"/>
                    <a:pt x="179263" y="472077"/>
                    <a:pt x="179263" y="479978"/>
                  </a:cubicBezTo>
                  <a:cubicBezTo>
                    <a:pt x="179263" y="509136"/>
                    <a:pt x="155525" y="532745"/>
                    <a:pt x="126322" y="532745"/>
                  </a:cubicBezTo>
                  <a:cubicBezTo>
                    <a:pt x="97120" y="532745"/>
                    <a:pt x="73476" y="509136"/>
                    <a:pt x="73476" y="479978"/>
                  </a:cubicBezTo>
                  <a:cubicBezTo>
                    <a:pt x="73476" y="450726"/>
                    <a:pt x="97215" y="427118"/>
                    <a:pt x="126322" y="427118"/>
                  </a:cubicBezTo>
                  <a:cubicBezTo>
                    <a:pt x="134424" y="427118"/>
                    <a:pt x="141771" y="428905"/>
                    <a:pt x="148554" y="432009"/>
                  </a:cubicBezTo>
                  <a:lnTo>
                    <a:pt x="182372" y="398336"/>
                  </a:lnTo>
                  <a:cubicBezTo>
                    <a:pt x="165698" y="377361"/>
                    <a:pt x="154394" y="352059"/>
                    <a:pt x="150438" y="324312"/>
                  </a:cubicBezTo>
                  <a:lnTo>
                    <a:pt x="102490" y="324312"/>
                  </a:lnTo>
                  <a:cubicBezTo>
                    <a:pt x="95048" y="344535"/>
                    <a:pt x="75643" y="358926"/>
                    <a:pt x="52846" y="358926"/>
                  </a:cubicBezTo>
                  <a:cubicBezTo>
                    <a:pt x="23644" y="358926"/>
                    <a:pt x="0" y="335223"/>
                    <a:pt x="0" y="306159"/>
                  </a:cubicBezTo>
                  <a:cubicBezTo>
                    <a:pt x="0" y="276907"/>
                    <a:pt x="23738" y="253298"/>
                    <a:pt x="52846" y="253298"/>
                  </a:cubicBezTo>
                  <a:cubicBezTo>
                    <a:pt x="75643" y="253298"/>
                    <a:pt x="95048" y="267595"/>
                    <a:pt x="102490" y="287818"/>
                  </a:cubicBezTo>
                  <a:lnTo>
                    <a:pt x="149590" y="287818"/>
                  </a:lnTo>
                  <a:cubicBezTo>
                    <a:pt x="152510" y="257625"/>
                    <a:pt x="164003" y="229878"/>
                    <a:pt x="181901" y="207304"/>
                  </a:cubicBezTo>
                  <a:lnTo>
                    <a:pt x="148460" y="173913"/>
                  </a:lnTo>
                  <a:cubicBezTo>
                    <a:pt x="141677" y="177111"/>
                    <a:pt x="134141" y="178804"/>
                    <a:pt x="126228" y="178804"/>
                  </a:cubicBezTo>
                  <a:cubicBezTo>
                    <a:pt x="96932" y="178804"/>
                    <a:pt x="73382" y="155102"/>
                    <a:pt x="73382" y="126038"/>
                  </a:cubicBezTo>
                  <a:cubicBezTo>
                    <a:pt x="73382" y="96786"/>
                    <a:pt x="97120" y="73271"/>
                    <a:pt x="126228" y="73271"/>
                  </a:cubicBezTo>
                  <a:cubicBezTo>
                    <a:pt x="155525" y="73271"/>
                    <a:pt x="179075" y="96974"/>
                    <a:pt x="179075" y="126038"/>
                  </a:cubicBezTo>
                  <a:cubicBezTo>
                    <a:pt x="179075" y="134033"/>
                    <a:pt x="177379" y="141463"/>
                    <a:pt x="174176" y="148235"/>
                  </a:cubicBezTo>
                  <a:lnTo>
                    <a:pt x="207617" y="181626"/>
                  </a:lnTo>
                  <a:cubicBezTo>
                    <a:pt x="229472" y="164319"/>
                    <a:pt x="256131" y="152750"/>
                    <a:pt x="285239" y="149364"/>
                  </a:cubicBezTo>
                  <a:lnTo>
                    <a:pt x="285239" y="102335"/>
                  </a:lnTo>
                  <a:cubicBezTo>
                    <a:pt x="264986" y="94905"/>
                    <a:pt x="250573" y="75529"/>
                    <a:pt x="250573" y="52767"/>
                  </a:cubicBezTo>
                  <a:cubicBezTo>
                    <a:pt x="250573" y="23609"/>
                    <a:pt x="274312" y="0"/>
                    <a:pt x="303420" y="0"/>
                  </a:cubicBezTo>
                  <a:close/>
                </a:path>
              </a:pathLst>
            </a:custGeom>
            <a:solidFill>
              <a:srgbClr val="1672F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latin typeface="微软雅黑"/>
                <a:ea typeface="思源黑体 CN Bold"/>
                <a:sym typeface="微软雅黑"/>
              </a:endParaRPr>
            </a:p>
          </p:txBody>
        </p:sp>
        <p:sp>
          <p:nvSpPr>
            <p:cNvPr id="4" name="椭圆 3">
              <a:extLst>
                <a:ext uri="{FF2B5EF4-FFF2-40B4-BE49-F238E27FC236}">
                  <a16:creationId xmlns:a16="http://schemas.microsoft.com/office/drawing/2014/main" id="{C98BA30A-1A63-49EC-843F-6F6AE7F07F0E}"/>
                </a:ext>
              </a:extLst>
            </p:cNvPr>
            <p:cNvSpPr/>
            <p:nvPr/>
          </p:nvSpPr>
          <p:spPr>
            <a:xfrm>
              <a:off x="9972395" y="2740938"/>
              <a:ext cx="667029" cy="6880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a:extLst>
                <a:ext uri="{FF2B5EF4-FFF2-40B4-BE49-F238E27FC236}">
                  <a16:creationId xmlns:a16="http://schemas.microsoft.com/office/drawing/2014/main" id="{8CAE9ED9-F769-4FF3-88E3-AA87C0348C61}"/>
                </a:ext>
              </a:extLst>
            </p:cNvPr>
            <p:cNvGrpSpPr/>
            <p:nvPr/>
          </p:nvGrpSpPr>
          <p:grpSpPr>
            <a:xfrm>
              <a:off x="10057489" y="2772489"/>
              <a:ext cx="579198" cy="581795"/>
              <a:chOff x="6911621" y="4521415"/>
              <a:chExt cx="354013" cy="355600"/>
            </a:xfrm>
            <a:solidFill>
              <a:srgbClr val="1672FB"/>
            </a:solidFill>
          </p:grpSpPr>
          <p:sp>
            <p:nvSpPr>
              <p:cNvPr id="86" name="Freeform 31">
                <a:extLst>
                  <a:ext uri="{FF2B5EF4-FFF2-40B4-BE49-F238E27FC236}">
                    <a16:creationId xmlns:a16="http://schemas.microsoft.com/office/drawing/2014/main" id="{235C752D-B847-4E8A-A777-32334EB1DD5A}"/>
                  </a:ext>
                </a:extLst>
              </p:cNvPr>
              <p:cNvSpPr>
                <a:spLocks/>
              </p:cNvSpPr>
              <p:nvPr/>
            </p:nvSpPr>
            <p:spPr bwMode="auto">
              <a:xfrm>
                <a:off x="6911621" y="4521415"/>
                <a:ext cx="354013" cy="355600"/>
              </a:xfrm>
              <a:custGeom>
                <a:avLst/>
                <a:gdLst>
                  <a:gd name="T0" fmla="*/ 32 w 94"/>
                  <a:gd name="T1" fmla="*/ 70 h 94"/>
                  <a:gd name="T2" fmla="*/ 70 w 94"/>
                  <a:gd name="T3" fmla="*/ 32 h 94"/>
                  <a:gd name="T4" fmla="*/ 88 w 94"/>
                  <a:gd name="T5" fmla="*/ 29 h 94"/>
                  <a:gd name="T6" fmla="*/ 91 w 94"/>
                  <a:gd name="T7" fmla="*/ 11 h 94"/>
                  <a:gd name="T8" fmla="*/ 84 w 94"/>
                  <a:gd name="T9" fmla="*/ 19 h 94"/>
                  <a:gd name="T10" fmla="*/ 75 w 94"/>
                  <a:gd name="T11" fmla="*/ 19 h 94"/>
                  <a:gd name="T12" fmla="*/ 75 w 94"/>
                  <a:gd name="T13" fmla="*/ 10 h 94"/>
                  <a:gd name="T14" fmla="*/ 83 w 94"/>
                  <a:gd name="T15" fmla="*/ 3 h 94"/>
                  <a:gd name="T16" fmla="*/ 65 w 94"/>
                  <a:gd name="T17" fmla="*/ 6 h 94"/>
                  <a:gd name="T18" fmla="*/ 62 w 94"/>
                  <a:gd name="T19" fmla="*/ 24 h 94"/>
                  <a:gd name="T20" fmla="*/ 24 w 94"/>
                  <a:gd name="T21" fmla="*/ 62 h 94"/>
                  <a:gd name="T22" fmla="*/ 6 w 94"/>
                  <a:gd name="T23" fmla="*/ 65 h 94"/>
                  <a:gd name="T24" fmla="*/ 3 w 94"/>
                  <a:gd name="T25" fmla="*/ 83 h 94"/>
                  <a:gd name="T26" fmla="*/ 10 w 94"/>
                  <a:gd name="T27" fmla="*/ 75 h 94"/>
                  <a:gd name="T28" fmla="*/ 19 w 94"/>
                  <a:gd name="T29" fmla="*/ 75 h 94"/>
                  <a:gd name="T30" fmla="*/ 19 w 94"/>
                  <a:gd name="T31" fmla="*/ 84 h 94"/>
                  <a:gd name="T32" fmla="*/ 11 w 94"/>
                  <a:gd name="T33" fmla="*/ 91 h 94"/>
                  <a:gd name="T34" fmla="*/ 29 w 94"/>
                  <a:gd name="T35" fmla="*/ 88 h 94"/>
                  <a:gd name="T36" fmla="*/ 32 w 94"/>
                  <a:gd name="T37" fmla="*/ 7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94">
                    <a:moveTo>
                      <a:pt x="32" y="70"/>
                    </a:moveTo>
                    <a:cubicBezTo>
                      <a:pt x="70" y="32"/>
                      <a:pt x="70" y="32"/>
                      <a:pt x="70" y="32"/>
                    </a:cubicBezTo>
                    <a:cubicBezTo>
                      <a:pt x="76" y="34"/>
                      <a:pt x="83" y="33"/>
                      <a:pt x="88" y="29"/>
                    </a:cubicBezTo>
                    <a:cubicBezTo>
                      <a:pt x="93" y="24"/>
                      <a:pt x="94" y="17"/>
                      <a:pt x="91" y="11"/>
                    </a:cubicBezTo>
                    <a:cubicBezTo>
                      <a:pt x="84" y="19"/>
                      <a:pt x="84" y="19"/>
                      <a:pt x="84" y="19"/>
                    </a:cubicBezTo>
                    <a:cubicBezTo>
                      <a:pt x="75" y="19"/>
                      <a:pt x="75" y="19"/>
                      <a:pt x="75" y="19"/>
                    </a:cubicBezTo>
                    <a:cubicBezTo>
                      <a:pt x="75" y="10"/>
                      <a:pt x="75" y="10"/>
                      <a:pt x="75" y="10"/>
                    </a:cubicBezTo>
                    <a:cubicBezTo>
                      <a:pt x="83" y="3"/>
                      <a:pt x="83" y="3"/>
                      <a:pt x="83" y="3"/>
                    </a:cubicBezTo>
                    <a:cubicBezTo>
                      <a:pt x="77" y="0"/>
                      <a:pt x="70" y="1"/>
                      <a:pt x="65" y="6"/>
                    </a:cubicBezTo>
                    <a:cubicBezTo>
                      <a:pt x="61" y="11"/>
                      <a:pt x="60" y="18"/>
                      <a:pt x="62" y="24"/>
                    </a:cubicBezTo>
                    <a:cubicBezTo>
                      <a:pt x="24" y="62"/>
                      <a:pt x="24" y="62"/>
                      <a:pt x="24" y="62"/>
                    </a:cubicBezTo>
                    <a:cubicBezTo>
                      <a:pt x="18" y="60"/>
                      <a:pt x="11" y="61"/>
                      <a:pt x="6" y="65"/>
                    </a:cubicBezTo>
                    <a:cubicBezTo>
                      <a:pt x="1" y="70"/>
                      <a:pt x="0" y="77"/>
                      <a:pt x="3" y="83"/>
                    </a:cubicBezTo>
                    <a:cubicBezTo>
                      <a:pt x="10" y="75"/>
                      <a:pt x="10" y="75"/>
                      <a:pt x="10" y="75"/>
                    </a:cubicBezTo>
                    <a:cubicBezTo>
                      <a:pt x="19" y="75"/>
                      <a:pt x="19" y="75"/>
                      <a:pt x="19" y="75"/>
                    </a:cubicBezTo>
                    <a:cubicBezTo>
                      <a:pt x="19" y="84"/>
                      <a:pt x="19" y="84"/>
                      <a:pt x="19" y="84"/>
                    </a:cubicBezTo>
                    <a:cubicBezTo>
                      <a:pt x="11" y="91"/>
                      <a:pt x="11" y="91"/>
                      <a:pt x="11" y="91"/>
                    </a:cubicBezTo>
                    <a:cubicBezTo>
                      <a:pt x="17" y="94"/>
                      <a:pt x="24" y="93"/>
                      <a:pt x="29" y="88"/>
                    </a:cubicBezTo>
                    <a:cubicBezTo>
                      <a:pt x="33" y="83"/>
                      <a:pt x="34" y="76"/>
                      <a:pt x="32" y="70"/>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微软雅黑"/>
                  <a:ea typeface="思源黑体 CN Bold"/>
                  <a:sym typeface="微软雅黑"/>
                </a:endParaRPr>
              </a:p>
            </p:txBody>
          </p:sp>
          <p:sp>
            <p:nvSpPr>
              <p:cNvPr id="87" name="Freeform 32">
                <a:extLst>
                  <a:ext uri="{FF2B5EF4-FFF2-40B4-BE49-F238E27FC236}">
                    <a16:creationId xmlns:a16="http://schemas.microsoft.com/office/drawing/2014/main" id="{003D9E52-3699-4410-A271-14988E61C6C0}"/>
                  </a:ext>
                </a:extLst>
              </p:cNvPr>
              <p:cNvSpPr>
                <a:spLocks/>
              </p:cNvSpPr>
              <p:nvPr/>
            </p:nvSpPr>
            <p:spPr bwMode="auto">
              <a:xfrm>
                <a:off x="6911621" y="4521415"/>
                <a:ext cx="177800" cy="177800"/>
              </a:xfrm>
              <a:custGeom>
                <a:avLst/>
                <a:gdLst>
                  <a:gd name="T0" fmla="*/ 47 w 47"/>
                  <a:gd name="T1" fmla="*/ 39 h 47"/>
                  <a:gd name="T2" fmla="*/ 32 w 47"/>
                  <a:gd name="T3" fmla="*/ 24 h 47"/>
                  <a:gd name="T4" fmla="*/ 29 w 47"/>
                  <a:gd name="T5" fmla="*/ 6 h 47"/>
                  <a:gd name="T6" fmla="*/ 11 w 47"/>
                  <a:gd name="T7" fmla="*/ 3 h 47"/>
                  <a:gd name="T8" fmla="*/ 19 w 47"/>
                  <a:gd name="T9" fmla="*/ 10 h 47"/>
                  <a:gd name="T10" fmla="*/ 19 w 47"/>
                  <a:gd name="T11" fmla="*/ 19 h 47"/>
                  <a:gd name="T12" fmla="*/ 10 w 47"/>
                  <a:gd name="T13" fmla="*/ 19 h 47"/>
                  <a:gd name="T14" fmla="*/ 3 w 47"/>
                  <a:gd name="T15" fmla="*/ 11 h 47"/>
                  <a:gd name="T16" fmla="*/ 6 w 47"/>
                  <a:gd name="T17" fmla="*/ 29 h 47"/>
                  <a:gd name="T18" fmla="*/ 24 w 47"/>
                  <a:gd name="T19" fmla="*/ 32 h 47"/>
                  <a:gd name="T20" fmla="*/ 39 w 47"/>
                  <a:gd name="T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7">
                    <a:moveTo>
                      <a:pt x="47" y="39"/>
                    </a:moveTo>
                    <a:cubicBezTo>
                      <a:pt x="32" y="24"/>
                      <a:pt x="32" y="24"/>
                      <a:pt x="32" y="24"/>
                    </a:cubicBezTo>
                    <a:cubicBezTo>
                      <a:pt x="34" y="18"/>
                      <a:pt x="33" y="11"/>
                      <a:pt x="29" y="6"/>
                    </a:cubicBezTo>
                    <a:cubicBezTo>
                      <a:pt x="24" y="1"/>
                      <a:pt x="17" y="0"/>
                      <a:pt x="11" y="3"/>
                    </a:cubicBezTo>
                    <a:cubicBezTo>
                      <a:pt x="19" y="10"/>
                      <a:pt x="19" y="10"/>
                      <a:pt x="19" y="10"/>
                    </a:cubicBezTo>
                    <a:cubicBezTo>
                      <a:pt x="19" y="19"/>
                      <a:pt x="19" y="19"/>
                      <a:pt x="19" y="19"/>
                    </a:cubicBezTo>
                    <a:cubicBezTo>
                      <a:pt x="10" y="19"/>
                      <a:pt x="10" y="19"/>
                      <a:pt x="10" y="19"/>
                    </a:cubicBezTo>
                    <a:cubicBezTo>
                      <a:pt x="3" y="11"/>
                      <a:pt x="3" y="11"/>
                      <a:pt x="3" y="11"/>
                    </a:cubicBezTo>
                    <a:cubicBezTo>
                      <a:pt x="0" y="17"/>
                      <a:pt x="1" y="24"/>
                      <a:pt x="6" y="29"/>
                    </a:cubicBezTo>
                    <a:cubicBezTo>
                      <a:pt x="11" y="33"/>
                      <a:pt x="18" y="35"/>
                      <a:pt x="24" y="32"/>
                    </a:cubicBezTo>
                    <a:cubicBezTo>
                      <a:pt x="39" y="47"/>
                      <a:pt x="39" y="47"/>
                      <a:pt x="39" y="47"/>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微软雅黑"/>
                  <a:ea typeface="思源黑体 CN Bold"/>
                  <a:sym typeface="微软雅黑"/>
                </a:endParaRPr>
              </a:p>
            </p:txBody>
          </p:sp>
          <p:sp>
            <p:nvSpPr>
              <p:cNvPr id="92" name="Freeform 33">
                <a:extLst>
                  <a:ext uri="{FF2B5EF4-FFF2-40B4-BE49-F238E27FC236}">
                    <a16:creationId xmlns:a16="http://schemas.microsoft.com/office/drawing/2014/main" id="{563FD3D2-863B-4C95-8557-E8027A4C8D56}"/>
                  </a:ext>
                </a:extLst>
              </p:cNvPr>
              <p:cNvSpPr>
                <a:spLocks/>
              </p:cNvSpPr>
              <p:nvPr/>
            </p:nvSpPr>
            <p:spPr bwMode="auto">
              <a:xfrm>
                <a:off x="7089421" y="4699215"/>
                <a:ext cx="176213" cy="177800"/>
              </a:xfrm>
              <a:custGeom>
                <a:avLst/>
                <a:gdLst>
                  <a:gd name="T0" fmla="*/ 0 w 47"/>
                  <a:gd name="T1" fmla="*/ 8 h 47"/>
                  <a:gd name="T2" fmla="*/ 15 w 47"/>
                  <a:gd name="T3" fmla="*/ 23 h 47"/>
                  <a:gd name="T4" fmla="*/ 18 w 47"/>
                  <a:gd name="T5" fmla="*/ 41 h 47"/>
                  <a:gd name="T6" fmla="*/ 36 w 47"/>
                  <a:gd name="T7" fmla="*/ 44 h 47"/>
                  <a:gd name="T8" fmla="*/ 28 w 47"/>
                  <a:gd name="T9" fmla="*/ 37 h 47"/>
                  <a:gd name="T10" fmla="*/ 28 w 47"/>
                  <a:gd name="T11" fmla="*/ 28 h 47"/>
                  <a:gd name="T12" fmla="*/ 37 w 47"/>
                  <a:gd name="T13" fmla="*/ 28 h 47"/>
                  <a:gd name="T14" fmla="*/ 44 w 47"/>
                  <a:gd name="T15" fmla="*/ 36 h 47"/>
                  <a:gd name="T16" fmla="*/ 41 w 47"/>
                  <a:gd name="T17" fmla="*/ 18 h 47"/>
                  <a:gd name="T18" fmla="*/ 23 w 47"/>
                  <a:gd name="T19" fmla="*/ 15 h 47"/>
                  <a:gd name="T20" fmla="*/ 8 w 47"/>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7">
                    <a:moveTo>
                      <a:pt x="0" y="8"/>
                    </a:moveTo>
                    <a:cubicBezTo>
                      <a:pt x="15" y="23"/>
                      <a:pt x="15" y="23"/>
                      <a:pt x="15" y="23"/>
                    </a:cubicBezTo>
                    <a:cubicBezTo>
                      <a:pt x="13" y="29"/>
                      <a:pt x="14" y="36"/>
                      <a:pt x="18" y="41"/>
                    </a:cubicBezTo>
                    <a:cubicBezTo>
                      <a:pt x="23" y="46"/>
                      <a:pt x="30" y="47"/>
                      <a:pt x="36" y="44"/>
                    </a:cubicBezTo>
                    <a:cubicBezTo>
                      <a:pt x="28" y="37"/>
                      <a:pt x="28" y="37"/>
                      <a:pt x="28" y="37"/>
                    </a:cubicBezTo>
                    <a:cubicBezTo>
                      <a:pt x="28" y="28"/>
                      <a:pt x="28" y="28"/>
                      <a:pt x="28" y="28"/>
                    </a:cubicBezTo>
                    <a:cubicBezTo>
                      <a:pt x="37" y="28"/>
                      <a:pt x="37" y="28"/>
                      <a:pt x="37" y="28"/>
                    </a:cubicBezTo>
                    <a:cubicBezTo>
                      <a:pt x="44" y="36"/>
                      <a:pt x="44" y="36"/>
                      <a:pt x="44" y="36"/>
                    </a:cubicBezTo>
                    <a:cubicBezTo>
                      <a:pt x="47" y="30"/>
                      <a:pt x="46" y="23"/>
                      <a:pt x="41" y="18"/>
                    </a:cubicBezTo>
                    <a:cubicBezTo>
                      <a:pt x="36" y="14"/>
                      <a:pt x="29" y="13"/>
                      <a:pt x="23" y="15"/>
                    </a:cubicBezTo>
                    <a:cubicBezTo>
                      <a:pt x="8" y="0"/>
                      <a:pt x="8" y="0"/>
                      <a:pt x="8" y="0"/>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微软雅黑"/>
                  <a:ea typeface="思源黑体 CN Bold"/>
                  <a:sym typeface="微软雅黑"/>
                </a:endParaRPr>
              </a:p>
            </p:txBody>
          </p:sp>
        </p:grpSp>
      </p:grpSp>
    </p:spTree>
    <p:extLst>
      <p:ext uri="{BB962C8B-B14F-4D97-AF65-F5344CB8AC3E}">
        <p14:creationId xmlns:p14="http://schemas.microsoft.com/office/powerpoint/2010/main" val="1174156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45347-F73E-49F2-9850-8EC9B2E53CE0}"/>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目标与挑战</a:t>
            </a:r>
          </a:p>
        </p:txBody>
      </p:sp>
      <p:grpSp>
        <p:nvGrpSpPr>
          <p:cNvPr id="6" name="组合 5">
            <a:extLst>
              <a:ext uri="{FF2B5EF4-FFF2-40B4-BE49-F238E27FC236}">
                <a16:creationId xmlns:a16="http://schemas.microsoft.com/office/drawing/2014/main" id="{37688735-357E-40A0-9D31-F93647F435D1}"/>
              </a:ext>
            </a:extLst>
          </p:cNvPr>
          <p:cNvGrpSpPr/>
          <p:nvPr/>
        </p:nvGrpSpPr>
        <p:grpSpPr>
          <a:xfrm>
            <a:off x="3690545" y="4333983"/>
            <a:ext cx="2146544" cy="1334785"/>
            <a:chOff x="3690545" y="4333983"/>
            <a:chExt cx="2146544" cy="1334785"/>
          </a:xfrm>
        </p:grpSpPr>
        <p:sp>
          <p:nvSpPr>
            <p:cNvPr id="36" name="Rectangle 52">
              <a:extLst>
                <a:ext uri="{FF2B5EF4-FFF2-40B4-BE49-F238E27FC236}">
                  <a16:creationId xmlns:a16="http://schemas.microsoft.com/office/drawing/2014/main" id="{7C24E498-290C-4DFC-944C-F82B6A49434E}"/>
                </a:ext>
              </a:extLst>
            </p:cNvPr>
            <p:cNvSpPr/>
            <p:nvPr/>
          </p:nvSpPr>
          <p:spPr>
            <a:xfrm>
              <a:off x="3690545" y="4793144"/>
              <a:ext cx="2146544" cy="875624"/>
            </a:xfrm>
            <a:prstGeom prst="rect">
              <a:avLst/>
            </a:prstGeom>
          </p:spPr>
          <p:txBody>
            <a:bodyPr wrap="square">
              <a:spAutoFit/>
            </a:bodyPr>
            <a:lstStyle/>
            <a:p>
              <a:pPr algn="ctr" defTabSz="1219170">
                <a:lnSpc>
                  <a:spcPct val="125000"/>
                </a:lnSpc>
              </a:pPr>
              <a:r>
                <a:rPr lang="zh-CN" altLang="en-US" sz="1400" dirty="0"/>
                <a:t>听书号产品的发布大幅提升内容上线效率，挑战原有内容上线体系</a:t>
              </a:r>
              <a:endParaRPr lang="en-US" altLang="zh-CN"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7" name="Rectangle 53">
              <a:extLst>
                <a:ext uri="{FF2B5EF4-FFF2-40B4-BE49-F238E27FC236}">
                  <a16:creationId xmlns:a16="http://schemas.microsoft.com/office/drawing/2014/main" id="{99D2C281-C482-4C11-9CE7-D541DE68B1C0}"/>
                </a:ext>
              </a:extLst>
            </p:cNvPr>
            <p:cNvSpPr/>
            <p:nvPr/>
          </p:nvSpPr>
          <p:spPr>
            <a:xfrm>
              <a:off x="4089093" y="4333983"/>
              <a:ext cx="1252909" cy="396583"/>
            </a:xfrm>
            <a:prstGeom prst="rect">
              <a:avLst/>
            </a:prstGeom>
          </p:spPr>
          <p:txBody>
            <a:bodyPr wrap="square">
              <a:spAutoFit/>
            </a:bodyPr>
            <a:lstStyle/>
            <a:p>
              <a:pPr algn="ctr" defTabSz="1219170">
                <a:lnSpc>
                  <a:spcPct val="120000"/>
                </a:lnSpc>
              </a:pPr>
              <a:r>
                <a:rPr lang="zh-CN" altLang="en-US" dirty="0">
                  <a:solidFill>
                    <a:srgbClr val="FF0000"/>
                  </a:solidFill>
                </a:rPr>
                <a:t>内容上线</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 name="组合 6">
            <a:extLst>
              <a:ext uri="{FF2B5EF4-FFF2-40B4-BE49-F238E27FC236}">
                <a16:creationId xmlns:a16="http://schemas.microsoft.com/office/drawing/2014/main" id="{7073B74D-FBF5-4093-9DC9-B4F03EF17114}"/>
              </a:ext>
            </a:extLst>
          </p:cNvPr>
          <p:cNvGrpSpPr/>
          <p:nvPr/>
        </p:nvGrpSpPr>
        <p:grpSpPr>
          <a:xfrm>
            <a:off x="6298909" y="4333983"/>
            <a:ext cx="2167476" cy="1604090"/>
            <a:chOff x="6298909" y="4333983"/>
            <a:chExt cx="2167476" cy="1604090"/>
          </a:xfrm>
        </p:grpSpPr>
        <p:sp>
          <p:nvSpPr>
            <p:cNvPr id="38" name="Rectangle 64">
              <a:extLst>
                <a:ext uri="{FF2B5EF4-FFF2-40B4-BE49-F238E27FC236}">
                  <a16:creationId xmlns:a16="http://schemas.microsoft.com/office/drawing/2014/main" id="{D6F5AE0C-ED84-4C8F-93DD-2D7797A48514}"/>
                </a:ext>
              </a:extLst>
            </p:cNvPr>
            <p:cNvSpPr/>
            <p:nvPr/>
          </p:nvSpPr>
          <p:spPr>
            <a:xfrm>
              <a:off x="6319841" y="4793144"/>
              <a:ext cx="2146544" cy="1144929"/>
            </a:xfrm>
            <a:prstGeom prst="rect">
              <a:avLst/>
            </a:prstGeom>
          </p:spPr>
          <p:txBody>
            <a:bodyPr wrap="square">
              <a:spAutoFit/>
            </a:bodyPr>
            <a:lstStyle/>
            <a:p>
              <a:pPr algn="ctr" defTabSz="1219170">
                <a:lnSpc>
                  <a:spcPct val="125000"/>
                </a:lnSpc>
              </a:pPr>
              <a:r>
                <a:rPr lang="zh-CN" altLang="en-US" sz="1400" dirty="0">
                  <a:latin typeface="微软雅黑" panose="020B0503020204020204" pitchFamily="34" charset="-122"/>
                  <a:ea typeface="微软雅黑" panose="020B0503020204020204" pitchFamily="34" charset="-122"/>
                </a:rPr>
                <a:t>获取用户代价高昂，外部环境竞争激烈，对可用性要求进一步提高，同时从运维层面提升用户体验</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9" name="Rectangle 65">
              <a:extLst>
                <a:ext uri="{FF2B5EF4-FFF2-40B4-BE49-F238E27FC236}">
                  <a16:creationId xmlns:a16="http://schemas.microsoft.com/office/drawing/2014/main" id="{A59A0081-9775-45D0-AD15-50A34DFAC944}"/>
                </a:ext>
              </a:extLst>
            </p:cNvPr>
            <p:cNvSpPr/>
            <p:nvPr/>
          </p:nvSpPr>
          <p:spPr>
            <a:xfrm>
              <a:off x="6298909" y="4333983"/>
              <a:ext cx="2158495" cy="396583"/>
            </a:xfrm>
            <a:prstGeom prst="rect">
              <a:avLst/>
            </a:prstGeom>
          </p:spPr>
          <p:txBody>
            <a:bodyPr wrap="square">
              <a:spAutoFit/>
            </a:bodyPr>
            <a:lstStyle/>
            <a:p>
              <a:pPr algn="ctr" defTabSz="1219170">
                <a:lnSpc>
                  <a:spcPct val="120000"/>
                </a:lnSpc>
              </a:pPr>
              <a:r>
                <a:rPr lang="zh-CN" alt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用户体验</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40" name="Straight Connector 71">
            <a:extLst>
              <a:ext uri="{FF2B5EF4-FFF2-40B4-BE49-F238E27FC236}">
                <a16:creationId xmlns:a16="http://schemas.microsoft.com/office/drawing/2014/main" id="{F9DBAAF2-1C95-4C32-B563-6A38F3397B5F}"/>
              </a:ext>
            </a:extLst>
          </p:cNvPr>
          <p:cNvCxnSpPr/>
          <p:nvPr/>
        </p:nvCxnSpPr>
        <p:spPr>
          <a:xfrm flipV="1">
            <a:off x="6096000" y="1883939"/>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72">
            <a:extLst>
              <a:ext uri="{FF2B5EF4-FFF2-40B4-BE49-F238E27FC236}">
                <a16:creationId xmlns:a16="http://schemas.microsoft.com/office/drawing/2014/main" id="{2B8AD799-69F0-4558-AFED-AA0851E8F13A}"/>
              </a:ext>
            </a:extLst>
          </p:cNvPr>
          <p:cNvCxnSpPr/>
          <p:nvPr/>
        </p:nvCxnSpPr>
        <p:spPr>
          <a:xfrm flipV="1">
            <a:off x="3228724" y="1883939"/>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EA7BBF8C-3D29-4774-BDC5-4D6D0BCBC492}"/>
              </a:ext>
            </a:extLst>
          </p:cNvPr>
          <p:cNvGrpSpPr/>
          <p:nvPr/>
        </p:nvGrpSpPr>
        <p:grpSpPr>
          <a:xfrm>
            <a:off x="763120" y="4333983"/>
            <a:ext cx="2158495" cy="1065481"/>
            <a:chOff x="763120" y="4333983"/>
            <a:chExt cx="2158495" cy="1065481"/>
          </a:xfrm>
        </p:grpSpPr>
        <p:sp>
          <p:nvSpPr>
            <p:cNvPr id="44" name="Rectangle 66">
              <a:extLst>
                <a:ext uri="{FF2B5EF4-FFF2-40B4-BE49-F238E27FC236}">
                  <a16:creationId xmlns:a16="http://schemas.microsoft.com/office/drawing/2014/main" id="{38BAD856-B2C7-442B-AB1D-1B10CB655287}"/>
                </a:ext>
              </a:extLst>
            </p:cNvPr>
            <p:cNvSpPr/>
            <p:nvPr/>
          </p:nvSpPr>
          <p:spPr>
            <a:xfrm>
              <a:off x="773586" y="4793144"/>
              <a:ext cx="2146544" cy="606320"/>
            </a:xfrm>
            <a:prstGeom prst="rect">
              <a:avLst/>
            </a:prstGeom>
          </p:spPr>
          <p:txBody>
            <a:bodyPr wrap="square">
              <a:spAutoFit/>
            </a:bodyPr>
            <a:lstStyle/>
            <a:p>
              <a:pPr algn="ctr" defTabSz="1219170">
                <a:lnSpc>
                  <a:spcPct val="125000"/>
                </a:lnSpc>
              </a:pPr>
              <a:r>
                <a:rPr lang="zh-CN" altLang="en-US" sz="1400" dirty="0"/>
                <a:t>提升团队的整体能力，应对更为复杂的运维场景</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5" name="Rectangle 67">
              <a:extLst>
                <a:ext uri="{FF2B5EF4-FFF2-40B4-BE49-F238E27FC236}">
                  <a16:creationId xmlns:a16="http://schemas.microsoft.com/office/drawing/2014/main" id="{72E5576B-0762-4B34-B3E4-9D2BB70416C2}"/>
                </a:ext>
              </a:extLst>
            </p:cNvPr>
            <p:cNvSpPr/>
            <p:nvPr/>
          </p:nvSpPr>
          <p:spPr>
            <a:xfrm>
              <a:off x="763120" y="4333983"/>
              <a:ext cx="2158495" cy="396583"/>
            </a:xfrm>
            <a:prstGeom prst="rect">
              <a:avLst/>
            </a:prstGeom>
          </p:spPr>
          <p:txBody>
            <a:bodyPr wrap="square">
              <a:spAutoFit/>
            </a:bodyPr>
            <a:lstStyle/>
            <a:p>
              <a:pPr algn="ctr" defTabSz="1219170">
                <a:lnSpc>
                  <a:spcPct val="120000"/>
                </a:lnSpc>
              </a:pPr>
              <a:r>
                <a:rPr lang="zh-CN" altLang="en-US" dirty="0">
                  <a:solidFill>
                    <a:srgbClr val="FF0000"/>
                  </a:solidFill>
                </a:rPr>
                <a:t>团队建设</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59" name="Straight Connector 71">
            <a:extLst>
              <a:ext uri="{FF2B5EF4-FFF2-40B4-BE49-F238E27FC236}">
                <a16:creationId xmlns:a16="http://schemas.microsoft.com/office/drawing/2014/main" id="{96897953-99C0-4760-B8BC-568389CCACC0}"/>
              </a:ext>
            </a:extLst>
          </p:cNvPr>
          <p:cNvCxnSpPr/>
          <p:nvPr/>
        </p:nvCxnSpPr>
        <p:spPr>
          <a:xfrm flipV="1">
            <a:off x="8934450" y="1670804"/>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1745C0EE-1C48-4223-8F16-E6E61F2F9859}"/>
              </a:ext>
            </a:extLst>
          </p:cNvPr>
          <p:cNvGrpSpPr/>
          <p:nvPr/>
        </p:nvGrpSpPr>
        <p:grpSpPr>
          <a:xfrm>
            <a:off x="9355494" y="4333983"/>
            <a:ext cx="2158495" cy="1604090"/>
            <a:chOff x="9355494" y="4333983"/>
            <a:chExt cx="2158495" cy="1604090"/>
          </a:xfrm>
        </p:grpSpPr>
        <p:sp>
          <p:nvSpPr>
            <p:cNvPr id="63" name="Rectangle 64">
              <a:extLst>
                <a:ext uri="{FF2B5EF4-FFF2-40B4-BE49-F238E27FC236}">
                  <a16:creationId xmlns:a16="http://schemas.microsoft.com/office/drawing/2014/main" id="{AEBAB22D-3969-4994-A340-90A41D7D741A}"/>
                </a:ext>
              </a:extLst>
            </p:cNvPr>
            <p:cNvSpPr/>
            <p:nvPr/>
          </p:nvSpPr>
          <p:spPr>
            <a:xfrm>
              <a:off x="9365960" y="4793144"/>
              <a:ext cx="2146544" cy="1144929"/>
            </a:xfrm>
            <a:prstGeom prst="rect">
              <a:avLst/>
            </a:prstGeom>
          </p:spPr>
          <p:txBody>
            <a:bodyPr wrap="square">
              <a:spAutoFit/>
            </a:bodyPr>
            <a:lstStyle/>
            <a:p>
              <a:pPr algn="ctr" defTabSz="1219170">
                <a:lnSpc>
                  <a:spcPct val="125000"/>
                </a:lnSpc>
              </a:pPr>
              <a:r>
                <a:rPr lang="zh-CN" altLang="en-US" sz="1400" dirty="0">
                  <a:latin typeface="微软雅黑" panose="020B0503020204020204" pitchFamily="34" charset="-122"/>
                  <a:ea typeface="微软雅黑" panose="020B0503020204020204" pitchFamily="34" charset="-122"/>
                </a:rPr>
                <a:t>外面同业竞争激烈的的条件下，与安全形势更为突出相对应的是没有自己的安全团队 </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4" name="Rectangle 65">
              <a:extLst>
                <a:ext uri="{FF2B5EF4-FFF2-40B4-BE49-F238E27FC236}">
                  <a16:creationId xmlns:a16="http://schemas.microsoft.com/office/drawing/2014/main" id="{014D2B0A-7B60-49C1-BC8B-A3713F8A6A84}"/>
                </a:ext>
              </a:extLst>
            </p:cNvPr>
            <p:cNvSpPr/>
            <p:nvPr/>
          </p:nvSpPr>
          <p:spPr>
            <a:xfrm>
              <a:off x="9355494" y="4333983"/>
              <a:ext cx="2158495" cy="396583"/>
            </a:xfrm>
            <a:prstGeom prst="rect">
              <a:avLst/>
            </a:prstGeom>
          </p:spPr>
          <p:txBody>
            <a:bodyPr wrap="square">
              <a:spAutoFit/>
            </a:bodyPr>
            <a:lstStyle/>
            <a:p>
              <a:pPr algn="ctr" defTabSz="1219170">
                <a:lnSpc>
                  <a:spcPct val="120000"/>
                </a:lnSpc>
              </a:pPr>
              <a:r>
                <a:rPr lang="zh-CN" altLang="en-US" sz="1800" dirty="0">
                  <a:solidFill>
                    <a:srgbClr val="FF0000"/>
                  </a:solidFill>
                  <a:latin typeface="微软雅黑" panose="020B0503020204020204" pitchFamily="34" charset="-122"/>
                  <a:ea typeface="微软雅黑" panose="020B0503020204020204" pitchFamily="34" charset="-122"/>
                </a:rPr>
                <a:t>安全</a:t>
              </a:r>
              <a:endParaRPr lang="en-US"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1" name="Freeform 14">
            <a:extLst>
              <a:ext uri="{FF2B5EF4-FFF2-40B4-BE49-F238E27FC236}">
                <a16:creationId xmlns:a16="http://schemas.microsoft.com/office/drawing/2014/main" id="{AA05B215-7973-41AD-BA5F-4B0ED3197502}"/>
              </a:ext>
            </a:extLst>
          </p:cNvPr>
          <p:cNvSpPr>
            <a:spLocks noEditPoints="1"/>
          </p:cNvSpPr>
          <p:nvPr/>
        </p:nvSpPr>
        <p:spPr bwMode="auto">
          <a:xfrm>
            <a:off x="1057290" y="2073286"/>
            <a:ext cx="462026" cy="1150191"/>
          </a:xfrm>
          <a:custGeom>
            <a:avLst/>
            <a:gdLst>
              <a:gd name="T0" fmla="*/ 305 w 401"/>
              <a:gd name="T1" fmla="*/ 180 h 999"/>
              <a:gd name="T2" fmla="*/ 96 w 401"/>
              <a:gd name="T3" fmla="*/ 180 h 999"/>
              <a:gd name="T4" fmla="*/ 0 w 401"/>
              <a:gd name="T5" fmla="*/ 295 h 999"/>
              <a:gd name="T6" fmla="*/ 0 w 401"/>
              <a:gd name="T7" fmla="*/ 539 h 999"/>
              <a:gd name="T8" fmla="*/ 33 w 401"/>
              <a:gd name="T9" fmla="*/ 572 h 999"/>
              <a:gd name="T10" fmla="*/ 66 w 401"/>
              <a:gd name="T11" fmla="*/ 539 h 999"/>
              <a:gd name="T12" fmla="*/ 66 w 401"/>
              <a:gd name="T13" fmla="*/ 295 h 999"/>
              <a:gd name="T14" fmla="*/ 94 w 401"/>
              <a:gd name="T15" fmla="*/ 295 h 999"/>
              <a:gd name="T16" fmla="*/ 94 w 401"/>
              <a:gd name="T17" fmla="*/ 577 h 999"/>
              <a:gd name="T18" fmla="*/ 94 w 401"/>
              <a:gd name="T19" fmla="*/ 952 h 999"/>
              <a:gd name="T20" fmla="*/ 141 w 401"/>
              <a:gd name="T21" fmla="*/ 999 h 999"/>
              <a:gd name="T22" fmla="*/ 187 w 401"/>
              <a:gd name="T23" fmla="*/ 952 h 999"/>
              <a:gd name="T24" fmla="*/ 187 w 401"/>
              <a:gd name="T25" fmla="*/ 577 h 999"/>
              <a:gd name="T26" fmla="*/ 214 w 401"/>
              <a:gd name="T27" fmla="*/ 577 h 999"/>
              <a:gd name="T28" fmla="*/ 214 w 401"/>
              <a:gd name="T29" fmla="*/ 952 h 999"/>
              <a:gd name="T30" fmla="*/ 260 w 401"/>
              <a:gd name="T31" fmla="*/ 999 h 999"/>
              <a:gd name="T32" fmla="*/ 307 w 401"/>
              <a:gd name="T33" fmla="*/ 952 h 999"/>
              <a:gd name="T34" fmla="*/ 307 w 401"/>
              <a:gd name="T35" fmla="*/ 577 h 999"/>
              <a:gd name="T36" fmla="*/ 307 w 401"/>
              <a:gd name="T37" fmla="*/ 295 h 999"/>
              <a:gd name="T38" fmla="*/ 335 w 401"/>
              <a:gd name="T39" fmla="*/ 295 h 999"/>
              <a:gd name="T40" fmla="*/ 335 w 401"/>
              <a:gd name="T41" fmla="*/ 539 h 999"/>
              <a:gd name="T42" fmla="*/ 368 w 401"/>
              <a:gd name="T43" fmla="*/ 572 h 999"/>
              <a:gd name="T44" fmla="*/ 401 w 401"/>
              <a:gd name="T45" fmla="*/ 539 h 999"/>
              <a:gd name="T46" fmla="*/ 401 w 401"/>
              <a:gd name="T47" fmla="*/ 295 h 999"/>
              <a:gd name="T48" fmla="*/ 305 w 401"/>
              <a:gd name="T49" fmla="*/ 180 h 999"/>
              <a:gd name="T50" fmla="*/ 201 w 401"/>
              <a:gd name="T51" fmla="*/ 165 h 999"/>
              <a:gd name="T52" fmla="*/ 283 w 401"/>
              <a:gd name="T53" fmla="*/ 82 h 999"/>
              <a:gd name="T54" fmla="*/ 201 w 401"/>
              <a:gd name="T55" fmla="*/ 0 h 999"/>
              <a:gd name="T56" fmla="*/ 118 w 401"/>
              <a:gd name="T57" fmla="*/ 82 h 999"/>
              <a:gd name="T58" fmla="*/ 201 w 401"/>
              <a:gd name="T59" fmla="*/ 16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999">
                <a:moveTo>
                  <a:pt x="305" y="180"/>
                </a:moveTo>
                <a:cubicBezTo>
                  <a:pt x="96" y="180"/>
                  <a:pt x="96" y="180"/>
                  <a:pt x="96" y="180"/>
                </a:cubicBezTo>
                <a:cubicBezTo>
                  <a:pt x="1" y="180"/>
                  <a:pt x="0" y="295"/>
                  <a:pt x="0" y="295"/>
                </a:cubicBezTo>
                <a:cubicBezTo>
                  <a:pt x="0" y="539"/>
                  <a:pt x="0" y="539"/>
                  <a:pt x="0" y="539"/>
                </a:cubicBezTo>
                <a:cubicBezTo>
                  <a:pt x="0" y="557"/>
                  <a:pt x="15" y="572"/>
                  <a:pt x="33" y="572"/>
                </a:cubicBezTo>
                <a:cubicBezTo>
                  <a:pt x="51" y="572"/>
                  <a:pt x="66" y="557"/>
                  <a:pt x="66" y="539"/>
                </a:cubicBezTo>
                <a:cubicBezTo>
                  <a:pt x="66" y="295"/>
                  <a:pt x="66" y="295"/>
                  <a:pt x="66" y="295"/>
                </a:cubicBezTo>
                <a:cubicBezTo>
                  <a:pt x="94" y="295"/>
                  <a:pt x="94" y="295"/>
                  <a:pt x="94" y="295"/>
                </a:cubicBezTo>
                <a:cubicBezTo>
                  <a:pt x="94" y="577"/>
                  <a:pt x="94" y="577"/>
                  <a:pt x="94" y="577"/>
                </a:cubicBezTo>
                <a:cubicBezTo>
                  <a:pt x="94" y="952"/>
                  <a:pt x="94" y="952"/>
                  <a:pt x="94" y="952"/>
                </a:cubicBezTo>
                <a:cubicBezTo>
                  <a:pt x="94" y="978"/>
                  <a:pt x="115" y="999"/>
                  <a:pt x="141" y="999"/>
                </a:cubicBezTo>
                <a:cubicBezTo>
                  <a:pt x="166" y="999"/>
                  <a:pt x="187" y="978"/>
                  <a:pt x="187" y="952"/>
                </a:cubicBezTo>
                <a:cubicBezTo>
                  <a:pt x="187" y="577"/>
                  <a:pt x="187" y="577"/>
                  <a:pt x="187" y="577"/>
                </a:cubicBezTo>
                <a:cubicBezTo>
                  <a:pt x="214" y="577"/>
                  <a:pt x="214" y="577"/>
                  <a:pt x="214" y="577"/>
                </a:cubicBezTo>
                <a:cubicBezTo>
                  <a:pt x="214" y="952"/>
                  <a:pt x="214" y="952"/>
                  <a:pt x="214" y="952"/>
                </a:cubicBezTo>
                <a:cubicBezTo>
                  <a:pt x="214" y="978"/>
                  <a:pt x="235" y="999"/>
                  <a:pt x="260" y="999"/>
                </a:cubicBezTo>
                <a:cubicBezTo>
                  <a:pt x="286" y="999"/>
                  <a:pt x="307" y="978"/>
                  <a:pt x="307" y="952"/>
                </a:cubicBezTo>
                <a:cubicBezTo>
                  <a:pt x="307" y="577"/>
                  <a:pt x="307" y="577"/>
                  <a:pt x="307" y="577"/>
                </a:cubicBezTo>
                <a:cubicBezTo>
                  <a:pt x="307" y="295"/>
                  <a:pt x="307" y="295"/>
                  <a:pt x="307" y="295"/>
                </a:cubicBezTo>
                <a:cubicBezTo>
                  <a:pt x="335" y="295"/>
                  <a:pt x="335" y="295"/>
                  <a:pt x="335" y="295"/>
                </a:cubicBezTo>
                <a:cubicBezTo>
                  <a:pt x="335" y="539"/>
                  <a:pt x="335" y="539"/>
                  <a:pt x="335" y="539"/>
                </a:cubicBezTo>
                <a:cubicBezTo>
                  <a:pt x="335" y="557"/>
                  <a:pt x="350" y="572"/>
                  <a:pt x="368" y="572"/>
                </a:cubicBezTo>
                <a:cubicBezTo>
                  <a:pt x="387" y="572"/>
                  <a:pt x="401" y="557"/>
                  <a:pt x="401" y="539"/>
                </a:cubicBezTo>
                <a:cubicBezTo>
                  <a:pt x="401" y="295"/>
                  <a:pt x="401" y="295"/>
                  <a:pt x="401" y="295"/>
                </a:cubicBezTo>
                <a:cubicBezTo>
                  <a:pt x="401" y="295"/>
                  <a:pt x="400" y="180"/>
                  <a:pt x="305" y="180"/>
                </a:cubicBezTo>
                <a:close/>
                <a:moveTo>
                  <a:pt x="201" y="165"/>
                </a:moveTo>
                <a:cubicBezTo>
                  <a:pt x="246" y="165"/>
                  <a:pt x="283" y="128"/>
                  <a:pt x="283" y="82"/>
                </a:cubicBezTo>
                <a:cubicBezTo>
                  <a:pt x="283" y="37"/>
                  <a:pt x="246" y="0"/>
                  <a:pt x="201" y="0"/>
                </a:cubicBezTo>
                <a:cubicBezTo>
                  <a:pt x="155" y="0"/>
                  <a:pt x="118" y="37"/>
                  <a:pt x="118" y="82"/>
                </a:cubicBezTo>
                <a:cubicBezTo>
                  <a:pt x="118" y="128"/>
                  <a:pt x="155" y="165"/>
                  <a:pt x="201" y="165"/>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5" name="Freeform 14">
            <a:extLst>
              <a:ext uri="{FF2B5EF4-FFF2-40B4-BE49-F238E27FC236}">
                <a16:creationId xmlns:a16="http://schemas.microsoft.com/office/drawing/2014/main" id="{C620BF7D-DF3E-400B-996A-AD930FCDF3AC}"/>
              </a:ext>
            </a:extLst>
          </p:cNvPr>
          <p:cNvSpPr>
            <a:spLocks noEditPoints="1"/>
          </p:cNvSpPr>
          <p:nvPr/>
        </p:nvSpPr>
        <p:spPr bwMode="auto">
          <a:xfrm>
            <a:off x="1223606" y="2373309"/>
            <a:ext cx="462026" cy="1150191"/>
          </a:xfrm>
          <a:custGeom>
            <a:avLst/>
            <a:gdLst>
              <a:gd name="T0" fmla="*/ 305 w 401"/>
              <a:gd name="T1" fmla="*/ 180 h 999"/>
              <a:gd name="T2" fmla="*/ 96 w 401"/>
              <a:gd name="T3" fmla="*/ 180 h 999"/>
              <a:gd name="T4" fmla="*/ 0 w 401"/>
              <a:gd name="T5" fmla="*/ 295 h 999"/>
              <a:gd name="T6" fmla="*/ 0 w 401"/>
              <a:gd name="T7" fmla="*/ 539 h 999"/>
              <a:gd name="T8" fmla="*/ 33 w 401"/>
              <a:gd name="T9" fmla="*/ 572 h 999"/>
              <a:gd name="T10" fmla="*/ 66 w 401"/>
              <a:gd name="T11" fmla="*/ 539 h 999"/>
              <a:gd name="T12" fmla="*/ 66 w 401"/>
              <a:gd name="T13" fmla="*/ 295 h 999"/>
              <a:gd name="T14" fmla="*/ 94 w 401"/>
              <a:gd name="T15" fmla="*/ 295 h 999"/>
              <a:gd name="T16" fmla="*/ 94 w 401"/>
              <a:gd name="T17" fmla="*/ 577 h 999"/>
              <a:gd name="T18" fmla="*/ 94 w 401"/>
              <a:gd name="T19" fmla="*/ 952 h 999"/>
              <a:gd name="T20" fmla="*/ 141 w 401"/>
              <a:gd name="T21" fmla="*/ 999 h 999"/>
              <a:gd name="T22" fmla="*/ 187 w 401"/>
              <a:gd name="T23" fmla="*/ 952 h 999"/>
              <a:gd name="T24" fmla="*/ 187 w 401"/>
              <a:gd name="T25" fmla="*/ 577 h 999"/>
              <a:gd name="T26" fmla="*/ 214 w 401"/>
              <a:gd name="T27" fmla="*/ 577 h 999"/>
              <a:gd name="T28" fmla="*/ 214 w 401"/>
              <a:gd name="T29" fmla="*/ 952 h 999"/>
              <a:gd name="T30" fmla="*/ 260 w 401"/>
              <a:gd name="T31" fmla="*/ 999 h 999"/>
              <a:gd name="T32" fmla="*/ 307 w 401"/>
              <a:gd name="T33" fmla="*/ 952 h 999"/>
              <a:gd name="T34" fmla="*/ 307 w 401"/>
              <a:gd name="T35" fmla="*/ 577 h 999"/>
              <a:gd name="T36" fmla="*/ 307 w 401"/>
              <a:gd name="T37" fmla="*/ 295 h 999"/>
              <a:gd name="T38" fmla="*/ 335 w 401"/>
              <a:gd name="T39" fmla="*/ 295 h 999"/>
              <a:gd name="T40" fmla="*/ 335 w 401"/>
              <a:gd name="T41" fmla="*/ 539 h 999"/>
              <a:gd name="T42" fmla="*/ 368 w 401"/>
              <a:gd name="T43" fmla="*/ 572 h 999"/>
              <a:gd name="T44" fmla="*/ 401 w 401"/>
              <a:gd name="T45" fmla="*/ 539 h 999"/>
              <a:gd name="T46" fmla="*/ 401 w 401"/>
              <a:gd name="T47" fmla="*/ 295 h 999"/>
              <a:gd name="T48" fmla="*/ 305 w 401"/>
              <a:gd name="T49" fmla="*/ 180 h 999"/>
              <a:gd name="T50" fmla="*/ 201 w 401"/>
              <a:gd name="T51" fmla="*/ 165 h 999"/>
              <a:gd name="T52" fmla="*/ 283 w 401"/>
              <a:gd name="T53" fmla="*/ 82 h 999"/>
              <a:gd name="T54" fmla="*/ 201 w 401"/>
              <a:gd name="T55" fmla="*/ 0 h 999"/>
              <a:gd name="T56" fmla="*/ 118 w 401"/>
              <a:gd name="T57" fmla="*/ 82 h 999"/>
              <a:gd name="T58" fmla="*/ 201 w 401"/>
              <a:gd name="T59" fmla="*/ 16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999">
                <a:moveTo>
                  <a:pt x="305" y="180"/>
                </a:moveTo>
                <a:cubicBezTo>
                  <a:pt x="96" y="180"/>
                  <a:pt x="96" y="180"/>
                  <a:pt x="96" y="180"/>
                </a:cubicBezTo>
                <a:cubicBezTo>
                  <a:pt x="1" y="180"/>
                  <a:pt x="0" y="295"/>
                  <a:pt x="0" y="295"/>
                </a:cubicBezTo>
                <a:cubicBezTo>
                  <a:pt x="0" y="539"/>
                  <a:pt x="0" y="539"/>
                  <a:pt x="0" y="539"/>
                </a:cubicBezTo>
                <a:cubicBezTo>
                  <a:pt x="0" y="557"/>
                  <a:pt x="15" y="572"/>
                  <a:pt x="33" y="572"/>
                </a:cubicBezTo>
                <a:cubicBezTo>
                  <a:pt x="51" y="572"/>
                  <a:pt x="66" y="557"/>
                  <a:pt x="66" y="539"/>
                </a:cubicBezTo>
                <a:cubicBezTo>
                  <a:pt x="66" y="295"/>
                  <a:pt x="66" y="295"/>
                  <a:pt x="66" y="295"/>
                </a:cubicBezTo>
                <a:cubicBezTo>
                  <a:pt x="94" y="295"/>
                  <a:pt x="94" y="295"/>
                  <a:pt x="94" y="295"/>
                </a:cubicBezTo>
                <a:cubicBezTo>
                  <a:pt x="94" y="577"/>
                  <a:pt x="94" y="577"/>
                  <a:pt x="94" y="577"/>
                </a:cubicBezTo>
                <a:cubicBezTo>
                  <a:pt x="94" y="952"/>
                  <a:pt x="94" y="952"/>
                  <a:pt x="94" y="952"/>
                </a:cubicBezTo>
                <a:cubicBezTo>
                  <a:pt x="94" y="978"/>
                  <a:pt x="115" y="999"/>
                  <a:pt x="141" y="999"/>
                </a:cubicBezTo>
                <a:cubicBezTo>
                  <a:pt x="166" y="999"/>
                  <a:pt x="187" y="978"/>
                  <a:pt x="187" y="952"/>
                </a:cubicBezTo>
                <a:cubicBezTo>
                  <a:pt x="187" y="577"/>
                  <a:pt x="187" y="577"/>
                  <a:pt x="187" y="577"/>
                </a:cubicBezTo>
                <a:cubicBezTo>
                  <a:pt x="214" y="577"/>
                  <a:pt x="214" y="577"/>
                  <a:pt x="214" y="577"/>
                </a:cubicBezTo>
                <a:cubicBezTo>
                  <a:pt x="214" y="952"/>
                  <a:pt x="214" y="952"/>
                  <a:pt x="214" y="952"/>
                </a:cubicBezTo>
                <a:cubicBezTo>
                  <a:pt x="214" y="978"/>
                  <a:pt x="235" y="999"/>
                  <a:pt x="260" y="999"/>
                </a:cubicBezTo>
                <a:cubicBezTo>
                  <a:pt x="286" y="999"/>
                  <a:pt x="307" y="978"/>
                  <a:pt x="307" y="952"/>
                </a:cubicBezTo>
                <a:cubicBezTo>
                  <a:pt x="307" y="577"/>
                  <a:pt x="307" y="577"/>
                  <a:pt x="307" y="577"/>
                </a:cubicBezTo>
                <a:cubicBezTo>
                  <a:pt x="307" y="295"/>
                  <a:pt x="307" y="295"/>
                  <a:pt x="307" y="295"/>
                </a:cubicBezTo>
                <a:cubicBezTo>
                  <a:pt x="335" y="295"/>
                  <a:pt x="335" y="295"/>
                  <a:pt x="335" y="295"/>
                </a:cubicBezTo>
                <a:cubicBezTo>
                  <a:pt x="335" y="539"/>
                  <a:pt x="335" y="539"/>
                  <a:pt x="335" y="539"/>
                </a:cubicBezTo>
                <a:cubicBezTo>
                  <a:pt x="335" y="557"/>
                  <a:pt x="350" y="572"/>
                  <a:pt x="368" y="572"/>
                </a:cubicBezTo>
                <a:cubicBezTo>
                  <a:pt x="387" y="572"/>
                  <a:pt x="401" y="557"/>
                  <a:pt x="401" y="539"/>
                </a:cubicBezTo>
                <a:cubicBezTo>
                  <a:pt x="401" y="295"/>
                  <a:pt x="401" y="295"/>
                  <a:pt x="401" y="295"/>
                </a:cubicBezTo>
                <a:cubicBezTo>
                  <a:pt x="401" y="295"/>
                  <a:pt x="400" y="180"/>
                  <a:pt x="305" y="180"/>
                </a:cubicBezTo>
                <a:close/>
                <a:moveTo>
                  <a:pt x="201" y="165"/>
                </a:moveTo>
                <a:cubicBezTo>
                  <a:pt x="246" y="165"/>
                  <a:pt x="283" y="128"/>
                  <a:pt x="283" y="82"/>
                </a:cubicBezTo>
                <a:cubicBezTo>
                  <a:pt x="283" y="37"/>
                  <a:pt x="246" y="0"/>
                  <a:pt x="201" y="0"/>
                </a:cubicBezTo>
                <a:cubicBezTo>
                  <a:pt x="155" y="0"/>
                  <a:pt x="118" y="37"/>
                  <a:pt x="118" y="82"/>
                </a:cubicBezTo>
                <a:cubicBezTo>
                  <a:pt x="118" y="128"/>
                  <a:pt x="155" y="165"/>
                  <a:pt x="201" y="165"/>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6" name="Freeform 14">
            <a:extLst>
              <a:ext uri="{FF2B5EF4-FFF2-40B4-BE49-F238E27FC236}">
                <a16:creationId xmlns:a16="http://schemas.microsoft.com/office/drawing/2014/main" id="{1028C871-214F-4F45-B648-B45885DAE959}"/>
              </a:ext>
            </a:extLst>
          </p:cNvPr>
          <p:cNvSpPr>
            <a:spLocks noEditPoints="1"/>
          </p:cNvSpPr>
          <p:nvPr/>
        </p:nvSpPr>
        <p:spPr bwMode="auto">
          <a:xfrm>
            <a:off x="1827742" y="2278809"/>
            <a:ext cx="462026" cy="1150191"/>
          </a:xfrm>
          <a:custGeom>
            <a:avLst/>
            <a:gdLst>
              <a:gd name="T0" fmla="*/ 305 w 401"/>
              <a:gd name="T1" fmla="*/ 180 h 999"/>
              <a:gd name="T2" fmla="*/ 96 w 401"/>
              <a:gd name="T3" fmla="*/ 180 h 999"/>
              <a:gd name="T4" fmla="*/ 0 w 401"/>
              <a:gd name="T5" fmla="*/ 295 h 999"/>
              <a:gd name="T6" fmla="*/ 0 w 401"/>
              <a:gd name="T7" fmla="*/ 539 h 999"/>
              <a:gd name="T8" fmla="*/ 33 w 401"/>
              <a:gd name="T9" fmla="*/ 572 h 999"/>
              <a:gd name="T10" fmla="*/ 66 w 401"/>
              <a:gd name="T11" fmla="*/ 539 h 999"/>
              <a:gd name="T12" fmla="*/ 66 w 401"/>
              <a:gd name="T13" fmla="*/ 295 h 999"/>
              <a:gd name="T14" fmla="*/ 94 w 401"/>
              <a:gd name="T15" fmla="*/ 295 h 999"/>
              <a:gd name="T16" fmla="*/ 94 w 401"/>
              <a:gd name="T17" fmla="*/ 577 h 999"/>
              <a:gd name="T18" fmla="*/ 94 w 401"/>
              <a:gd name="T19" fmla="*/ 952 h 999"/>
              <a:gd name="T20" fmla="*/ 141 w 401"/>
              <a:gd name="T21" fmla="*/ 999 h 999"/>
              <a:gd name="T22" fmla="*/ 187 w 401"/>
              <a:gd name="T23" fmla="*/ 952 h 999"/>
              <a:gd name="T24" fmla="*/ 187 w 401"/>
              <a:gd name="T25" fmla="*/ 577 h 999"/>
              <a:gd name="T26" fmla="*/ 214 w 401"/>
              <a:gd name="T27" fmla="*/ 577 h 999"/>
              <a:gd name="T28" fmla="*/ 214 w 401"/>
              <a:gd name="T29" fmla="*/ 952 h 999"/>
              <a:gd name="T30" fmla="*/ 260 w 401"/>
              <a:gd name="T31" fmla="*/ 999 h 999"/>
              <a:gd name="T32" fmla="*/ 307 w 401"/>
              <a:gd name="T33" fmla="*/ 952 h 999"/>
              <a:gd name="T34" fmla="*/ 307 w 401"/>
              <a:gd name="T35" fmla="*/ 577 h 999"/>
              <a:gd name="T36" fmla="*/ 307 w 401"/>
              <a:gd name="T37" fmla="*/ 295 h 999"/>
              <a:gd name="T38" fmla="*/ 335 w 401"/>
              <a:gd name="T39" fmla="*/ 295 h 999"/>
              <a:gd name="T40" fmla="*/ 335 w 401"/>
              <a:gd name="T41" fmla="*/ 539 h 999"/>
              <a:gd name="T42" fmla="*/ 368 w 401"/>
              <a:gd name="T43" fmla="*/ 572 h 999"/>
              <a:gd name="T44" fmla="*/ 401 w 401"/>
              <a:gd name="T45" fmla="*/ 539 h 999"/>
              <a:gd name="T46" fmla="*/ 401 w 401"/>
              <a:gd name="T47" fmla="*/ 295 h 999"/>
              <a:gd name="T48" fmla="*/ 305 w 401"/>
              <a:gd name="T49" fmla="*/ 180 h 999"/>
              <a:gd name="T50" fmla="*/ 201 w 401"/>
              <a:gd name="T51" fmla="*/ 165 h 999"/>
              <a:gd name="T52" fmla="*/ 283 w 401"/>
              <a:gd name="T53" fmla="*/ 82 h 999"/>
              <a:gd name="T54" fmla="*/ 201 w 401"/>
              <a:gd name="T55" fmla="*/ 0 h 999"/>
              <a:gd name="T56" fmla="*/ 118 w 401"/>
              <a:gd name="T57" fmla="*/ 82 h 999"/>
              <a:gd name="T58" fmla="*/ 201 w 401"/>
              <a:gd name="T59" fmla="*/ 16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999">
                <a:moveTo>
                  <a:pt x="305" y="180"/>
                </a:moveTo>
                <a:cubicBezTo>
                  <a:pt x="96" y="180"/>
                  <a:pt x="96" y="180"/>
                  <a:pt x="96" y="180"/>
                </a:cubicBezTo>
                <a:cubicBezTo>
                  <a:pt x="1" y="180"/>
                  <a:pt x="0" y="295"/>
                  <a:pt x="0" y="295"/>
                </a:cubicBezTo>
                <a:cubicBezTo>
                  <a:pt x="0" y="539"/>
                  <a:pt x="0" y="539"/>
                  <a:pt x="0" y="539"/>
                </a:cubicBezTo>
                <a:cubicBezTo>
                  <a:pt x="0" y="557"/>
                  <a:pt x="15" y="572"/>
                  <a:pt x="33" y="572"/>
                </a:cubicBezTo>
                <a:cubicBezTo>
                  <a:pt x="51" y="572"/>
                  <a:pt x="66" y="557"/>
                  <a:pt x="66" y="539"/>
                </a:cubicBezTo>
                <a:cubicBezTo>
                  <a:pt x="66" y="295"/>
                  <a:pt x="66" y="295"/>
                  <a:pt x="66" y="295"/>
                </a:cubicBezTo>
                <a:cubicBezTo>
                  <a:pt x="94" y="295"/>
                  <a:pt x="94" y="295"/>
                  <a:pt x="94" y="295"/>
                </a:cubicBezTo>
                <a:cubicBezTo>
                  <a:pt x="94" y="577"/>
                  <a:pt x="94" y="577"/>
                  <a:pt x="94" y="577"/>
                </a:cubicBezTo>
                <a:cubicBezTo>
                  <a:pt x="94" y="952"/>
                  <a:pt x="94" y="952"/>
                  <a:pt x="94" y="952"/>
                </a:cubicBezTo>
                <a:cubicBezTo>
                  <a:pt x="94" y="978"/>
                  <a:pt x="115" y="999"/>
                  <a:pt x="141" y="999"/>
                </a:cubicBezTo>
                <a:cubicBezTo>
                  <a:pt x="166" y="999"/>
                  <a:pt x="187" y="978"/>
                  <a:pt x="187" y="952"/>
                </a:cubicBezTo>
                <a:cubicBezTo>
                  <a:pt x="187" y="577"/>
                  <a:pt x="187" y="577"/>
                  <a:pt x="187" y="577"/>
                </a:cubicBezTo>
                <a:cubicBezTo>
                  <a:pt x="214" y="577"/>
                  <a:pt x="214" y="577"/>
                  <a:pt x="214" y="577"/>
                </a:cubicBezTo>
                <a:cubicBezTo>
                  <a:pt x="214" y="952"/>
                  <a:pt x="214" y="952"/>
                  <a:pt x="214" y="952"/>
                </a:cubicBezTo>
                <a:cubicBezTo>
                  <a:pt x="214" y="978"/>
                  <a:pt x="235" y="999"/>
                  <a:pt x="260" y="999"/>
                </a:cubicBezTo>
                <a:cubicBezTo>
                  <a:pt x="286" y="999"/>
                  <a:pt x="307" y="978"/>
                  <a:pt x="307" y="952"/>
                </a:cubicBezTo>
                <a:cubicBezTo>
                  <a:pt x="307" y="577"/>
                  <a:pt x="307" y="577"/>
                  <a:pt x="307" y="577"/>
                </a:cubicBezTo>
                <a:cubicBezTo>
                  <a:pt x="307" y="295"/>
                  <a:pt x="307" y="295"/>
                  <a:pt x="307" y="295"/>
                </a:cubicBezTo>
                <a:cubicBezTo>
                  <a:pt x="335" y="295"/>
                  <a:pt x="335" y="295"/>
                  <a:pt x="335" y="295"/>
                </a:cubicBezTo>
                <a:cubicBezTo>
                  <a:pt x="335" y="539"/>
                  <a:pt x="335" y="539"/>
                  <a:pt x="335" y="539"/>
                </a:cubicBezTo>
                <a:cubicBezTo>
                  <a:pt x="335" y="557"/>
                  <a:pt x="350" y="572"/>
                  <a:pt x="368" y="572"/>
                </a:cubicBezTo>
                <a:cubicBezTo>
                  <a:pt x="387" y="572"/>
                  <a:pt x="401" y="557"/>
                  <a:pt x="401" y="539"/>
                </a:cubicBezTo>
                <a:cubicBezTo>
                  <a:pt x="401" y="295"/>
                  <a:pt x="401" y="295"/>
                  <a:pt x="401" y="295"/>
                </a:cubicBezTo>
                <a:cubicBezTo>
                  <a:pt x="401" y="295"/>
                  <a:pt x="400" y="180"/>
                  <a:pt x="305" y="180"/>
                </a:cubicBezTo>
                <a:close/>
                <a:moveTo>
                  <a:pt x="201" y="165"/>
                </a:moveTo>
                <a:cubicBezTo>
                  <a:pt x="246" y="165"/>
                  <a:pt x="283" y="128"/>
                  <a:pt x="283" y="82"/>
                </a:cubicBezTo>
                <a:cubicBezTo>
                  <a:pt x="283" y="37"/>
                  <a:pt x="246" y="0"/>
                  <a:pt x="201" y="0"/>
                </a:cubicBezTo>
                <a:cubicBezTo>
                  <a:pt x="155" y="0"/>
                  <a:pt x="118" y="37"/>
                  <a:pt x="118" y="82"/>
                </a:cubicBezTo>
                <a:cubicBezTo>
                  <a:pt x="118" y="128"/>
                  <a:pt x="155" y="165"/>
                  <a:pt x="201" y="165"/>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7" name="Freeform 14">
            <a:extLst>
              <a:ext uri="{FF2B5EF4-FFF2-40B4-BE49-F238E27FC236}">
                <a16:creationId xmlns:a16="http://schemas.microsoft.com/office/drawing/2014/main" id="{A52C1E15-676C-4C83-B36A-C45AFAB982BA}"/>
              </a:ext>
            </a:extLst>
          </p:cNvPr>
          <p:cNvSpPr>
            <a:spLocks noEditPoints="1"/>
          </p:cNvSpPr>
          <p:nvPr/>
        </p:nvSpPr>
        <p:spPr bwMode="auto">
          <a:xfrm>
            <a:off x="1484360" y="2006327"/>
            <a:ext cx="462026" cy="1150191"/>
          </a:xfrm>
          <a:custGeom>
            <a:avLst/>
            <a:gdLst>
              <a:gd name="T0" fmla="*/ 305 w 401"/>
              <a:gd name="T1" fmla="*/ 180 h 999"/>
              <a:gd name="T2" fmla="*/ 96 w 401"/>
              <a:gd name="T3" fmla="*/ 180 h 999"/>
              <a:gd name="T4" fmla="*/ 0 w 401"/>
              <a:gd name="T5" fmla="*/ 295 h 999"/>
              <a:gd name="T6" fmla="*/ 0 w 401"/>
              <a:gd name="T7" fmla="*/ 539 h 999"/>
              <a:gd name="T8" fmla="*/ 33 w 401"/>
              <a:gd name="T9" fmla="*/ 572 h 999"/>
              <a:gd name="T10" fmla="*/ 66 w 401"/>
              <a:gd name="T11" fmla="*/ 539 h 999"/>
              <a:gd name="T12" fmla="*/ 66 w 401"/>
              <a:gd name="T13" fmla="*/ 295 h 999"/>
              <a:gd name="T14" fmla="*/ 94 w 401"/>
              <a:gd name="T15" fmla="*/ 295 h 999"/>
              <a:gd name="T16" fmla="*/ 94 w 401"/>
              <a:gd name="T17" fmla="*/ 577 h 999"/>
              <a:gd name="T18" fmla="*/ 94 w 401"/>
              <a:gd name="T19" fmla="*/ 952 h 999"/>
              <a:gd name="T20" fmla="*/ 141 w 401"/>
              <a:gd name="T21" fmla="*/ 999 h 999"/>
              <a:gd name="T22" fmla="*/ 187 w 401"/>
              <a:gd name="T23" fmla="*/ 952 h 999"/>
              <a:gd name="T24" fmla="*/ 187 w 401"/>
              <a:gd name="T25" fmla="*/ 577 h 999"/>
              <a:gd name="T26" fmla="*/ 214 w 401"/>
              <a:gd name="T27" fmla="*/ 577 h 999"/>
              <a:gd name="T28" fmla="*/ 214 w 401"/>
              <a:gd name="T29" fmla="*/ 952 h 999"/>
              <a:gd name="T30" fmla="*/ 260 w 401"/>
              <a:gd name="T31" fmla="*/ 999 h 999"/>
              <a:gd name="T32" fmla="*/ 307 w 401"/>
              <a:gd name="T33" fmla="*/ 952 h 999"/>
              <a:gd name="T34" fmla="*/ 307 w 401"/>
              <a:gd name="T35" fmla="*/ 577 h 999"/>
              <a:gd name="T36" fmla="*/ 307 w 401"/>
              <a:gd name="T37" fmla="*/ 295 h 999"/>
              <a:gd name="T38" fmla="*/ 335 w 401"/>
              <a:gd name="T39" fmla="*/ 295 h 999"/>
              <a:gd name="T40" fmla="*/ 335 w 401"/>
              <a:gd name="T41" fmla="*/ 539 h 999"/>
              <a:gd name="T42" fmla="*/ 368 w 401"/>
              <a:gd name="T43" fmla="*/ 572 h 999"/>
              <a:gd name="T44" fmla="*/ 401 w 401"/>
              <a:gd name="T45" fmla="*/ 539 h 999"/>
              <a:gd name="T46" fmla="*/ 401 w 401"/>
              <a:gd name="T47" fmla="*/ 295 h 999"/>
              <a:gd name="T48" fmla="*/ 305 w 401"/>
              <a:gd name="T49" fmla="*/ 180 h 999"/>
              <a:gd name="T50" fmla="*/ 201 w 401"/>
              <a:gd name="T51" fmla="*/ 165 h 999"/>
              <a:gd name="T52" fmla="*/ 283 w 401"/>
              <a:gd name="T53" fmla="*/ 82 h 999"/>
              <a:gd name="T54" fmla="*/ 201 w 401"/>
              <a:gd name="T55" fmla="*/ 0 h 999"/>
              <a:gd name="T56" fmla="*/ 118 w 401"/>
              <a:gd name="T57" fmla="*/ 82 h 999"/>
              <a:gd name="T58" fmla="*/ 201 w 401"/>
              <a:gd name="T59" fmla="*/ 16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999">
                <a:moveTo>
                  <a:pt x="305" y="180"/>
                </a:moveTo>
                <a:cubicBezTo>
                  <a:pt x="96" y="180"/>
                  <a:pt x="96" y="180"/>
                  <a:pt x="96" y="180"/>
                </a:cubicBezTo>
                <a:cubicBezTo>
                  <a:pt x="1" y="180"/>
                  <a:pt x="0" y="295"/>
                  <a:pt x="0" y="295"/>
                </a:cubicBezTo>
                <a:cubicBezTo>
                  <a:pt x="0" y="539"/>
                  <a:pt x="0" y="539"/>
                  <a:pt x="0" y="539"/>
                </a:cubicBezTo>
                <a:cubicBezTo>
                  <a:pt x="0" y="557"/>
                  <a:pt x="15" y="572"/>
                  <a:pt x="33" y="572"/>
                </a:cubicBezTo>
                <a:cubicBezTo>
                  <a:pt x="51" y="572"/>
                  <a:pt x="66" y="557"/>
                  <a:pt x="66" y="539"/>
                </a:cubicBezTo>
                <a:cubicBezTo>
                  <a:pt x="66" y="295"/>
                  <a:pt x="66" y="295"/>
                  <a:pt x="66" y="295"/>
                </a:cubicBezTo>
                <a:cubicBezTo>
                  <a:pt x="94" y="295"/>
                  <a:pt x="94" y="295"/>
                  <a:pt x="94" y="295"/>
                </a:cubicBezTo>
                <a:cubicBezTo>
                  <a:pt x="94" y="577"/>
                  <a:pt x="94" y="577"/>
                  <a:pt x="94" y="577"/>
                </a:cubicBezTo>
                <a:cubicBezTo>
                  <a:pt x="94" y="952"/>
                  <a:pt x="94" y="952"/>
                  <a:pt x="94" y="952"/>
                </a:cubicBezTo>
                <a:cubicBezTo>
                  <a:pt x="94" y="978"/>
                  <a:pt x="115" y="999"/>
                  <a:pt x="141" y="999"/>
                </a:cubicBezTo>
                <a:cubicBezTo>
                  <a:pt x="166" y="999"/>
                  <a:pt x="187" y="978"/>
                  <a:pt x="187" y="952"/>
                </a:cubicBezTo>
                <a:cubicBezTo>
                  <a:pt x="187" y="577"/>
                  <a:pt x="187" y="577"/>
                  <a:pt x="187" y="577"/>
                </a:cubicBezTo>
                <a:cubicBezTo>
                  <a:pt x="214" y="577"/>
                  <a:pt x="214" y="577"/>
                  <a:pt x="214" y="577"/>
                </a:cubicBezTo>
                <a:cubicBezTo>
                  <a:pt x="214" y="952"/>
                  <a:pt x="214" y="952"/>
                  <a:pt x="214" y="952"/>
                </a:cubicBezTo>
                <a:cubicBezTo>
                  <a:pt x="214" y="978"/>
                  <a:pt x="235" y="999"/>
                  <a:pt x="260" y="999"/>
                </a:cubicBezTo>
                <a:cubicBezTo>
                  <a:pt x="286" y="999"/>
                  <a:pt x="307" y="978"/>
                  <a:pt x="307" y="952"/>
                </a:cubicBezTo>
                <a:cubicBezTo>
                  <a:pt x="307" y="577"/>
                  <a:pt x="307" y="577"/>
                  <a:pt x="307" y="577"/>
                </a:cubicBezTo>
                <a:cubicBezTo>
                  <a:pt x="307" y="295"/>
                  <a:pt x="307" y="295"/>
                  <a:pt x="307" y="295"/>
                </a:cubicBezTo>
                <a:cubicBezTo>
                  <a:pt x="335" y="295"/>
                  <a:pt x="335" y="295"/>
                  <a:pt x="335" y="295"/>
                </a:cubicBezTo>
                <a:cubicBezTo>
                  <a:pt x="335" y="539"/>
                  <a:pt x="335" y="539"/>
                  <a:pt x="335" y="539"/>
                </a:cubicBezTo>
                <a:cubicBezTo>
                  <a:pt x="335" y="557"/>
                  <a:pt x="350" y="572"/>
                  <a:pt x="368" y="572"/>
                </a:cubicBezTo>
                <a:cubicBezTo>
                  <a:pt x="387" y="572"/>
                  <a:pt x="401" y="557"/>
                  <a:pt x="401" y="539"/>
                </a:cubicBezTo>
                <a:cubicBezTo>
                  <a:pt x="401" y="295"/>
                  <a:pt x="401" y="295"/>
                  <a:pt x="401" y="295"/>
                </a:cubicBezTo>
                <a:cubicBezTo>
                  <a:pt x="401" y="295"/>
                  <a:pt x="400" y="180"/>
                  <a:pt x="305" y="180"/>
                </a:cubicBezTo>
                <a:close/>
                <a:moveTo>
                  <a:pt x="201" y="165"/>
                </a:moveTo>
                <a:cubicBezTo>
                  <a:pt x="246" y="165"/>
                  <a:pt x="283" y="128"/>
                  <a:pt x="283" y="82"/>
                </a:cubicBezTo>
                <a:cubicBezTo>
                  <a:pt x="283" y="37"/>
                  <a:pt x="246" y="0"/>
                  <a:pt x="201" y="0"/>
                </a:cubicBezTo>
                <a:cubicBezTo>
                  <a:pt x="155" y="0"/>
                  <a:pt x="118" y="37"/>
                  <a:pt x="118" y="82"/>
                </a:cubicBezTo>
                <a:cubicBezTo>
                  <a:pt x="118" y="128"/>
                  <a:pt x="155" y="165"/>
                  <a:pt x="201" y="165"/>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Freeform 14">
            <a:extLst>
              <a:ext uri="{FF2B5EF4-FFF2-40B4-BE49-F238E27FC236}">
                <a16:creationId xmlns:a16="http://schemas.microsoft.com/office/drawing/2014/main" id="{78533807-AE8A-4BAA-9D61-FCC482021E8E}"/>
              </a:ext>
            </a:extLst>
          </p:cNvPr>
          <p:cNvSpPr>
            <a:spLocks noEditPoints="1"/>
          </p:cNvSpPr>
          <p:nvPr/>
        </p:nvSpPr>
        <p:spPr bwMode="auto">
          <a:xfrm>
            <a:off x="1634809" y="2551291"/>
            <a:ext cx="462026" cy="1150191"/>
          </a:xfrm>
          <a:custGeom>
            <a:avLst/>
            <a:gdLst>
              <a:gd name="T0" fmla="*/ 305 w 401"/>
              <a:gd name="T1" fmla="*/ 180 h 999"/>
              <a:gd name="T2" fmla="*/ 96 w 401"/>
              <a:gd name="T3" fmla="*/ 180 h 999"/>
              <a:gd name="T4" fmla="*/ 0 w 401"/>
              <a:gd name="T5" fmla="*/ 295 h 999"/>
              <a:gd name="T6" fmla="*/ 0 w 401"/>
              <a:gd name="T7" fmla="*/ 539 h 999"/>
              <a:gd name="T8" fmla="*/ 33 w 401"/>
              <a:gd name="T9" fmla="*/ 572 h 999"/>
              <a:gd name="T10" fmla="*/ 66 w 401"/>
              <a:gd name="T11" fmla="*/ 539 h 999"/>
              <a:gd name="T12" fmla="*/ 66 w 401"/>
              <a:gd name="T13" fmla="*/ 295 h 999"/>
              <a:gd name="T14" fmla="*/ 94 w 401"/>
              <a:gd name="T15" fmla="*/ 295 h 999"/>
              <a:gd name="T16" fmla="*/ 94 w 401"/>
              <a:gd name="T17" fmla="*/ 577 h 999"/>
              <a:gd name="T18" fmla="*/ 94 w 401"/>
              <a:gd name="T19" fmla="*/ 952 h 999"/>
              <a:gd name="T20" fmla="*/ 141 w 401"/>
              <a:gd name="T21" fmla="*/ 999 h 999"/>
              <a:gd name="T22" fmla="*/ 187 w 401"/>
              <a:gd name="T23" fmla="*/ 952 h 999"/>
              <a:gd name="T24" fmla="*/ 187 w 401"/>
              <a:gd name="T25" fmla="*/ 577 h 999"/>
              <a:gd name="T26" fmla="*/ 214 w 401"/>
              <a:gd name="T27" fmla="*/ 577 h 999"/>
              <a:gd name="T28" fmla="*/ 214 w 401"/>
              <a:gd name="T29" fmla="*/ 952 h 999"/>
              <a:gd name="T30" fmla="*/ 260 w 401"/>
              <a:gd name="T31" fmla="*/ 999 h 999"/>
              <a:gd name="T32" fmla="*/ 307 w 401"/>
              <a:gd name="T33" fmla="*/ 952 h 999"/>
              <a:gd name="T34" fmla="*/ 307 w 401"/>
              <a:gd name="T35" fmla="*/ 577 h 999"/>
              <a:gd name="T36" fmla="*/ 307 w 401"/>
              <a:gd name="T37" fmla="*/ 295 h 999"/>
              <a:gd name="T38" fmla="*/ 335 w 401"/>
              <a:gd name="T39" fmla="*/ 295 h 999"/>
              <a:gd name="T40" fmla="*/ 335 w 401"/>
              <a:gd name="T41" fmla="*/ 539 h 999"/>
              <a:gd name="T42" fmla="*/ 368 w 401"/>
              <a:gd name="T43" fmla="*/ 572 h 999"/>
              <a:gd name="T44" fmla="*/ 401 w 401"/>
              <a:gd name="T45" fmla="*/ 539 h 999"/>
              <a:gd name="T46" fmla="*/ 401 w 401"/>
              <a:gd name="T47" fmla="*/ 295 h 999"/>
              <a:gd name="T48" fmla="*/ 305 w 401"/>
              <a:gd name="T49" fmla="*/ 180 h 999"/>
              <a:gd name="T50" fmla="*/ 201 w 401"/>
              <a:gd name="T51" fmla="*/ 165 h 999"/>
              <a:gd name="T52" fmla="*/ 283 w 401"/>
              <a:gd name="T53" fmla="*/ 82 h 999"/>
              <a:gd name="T54" fmla="*/ 201 w 401"/>
              <a:gd name="T55" fmla="*/ 0 h 999"/>
              <a:gd name="T56" fmla="*/ 118 w 401"/>
              <a:gd name="T57" fmla="*/ 82 h 999"/>
              <a:gd name="T58" fmla="*/ 201 w 401"/>
              <a:gd name="T59" fmla="*/ 165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999">
                <a:moveTo>
                  <a:pt x="305" y="180"/>
                </a:moveTo>
                <a:cubicBezTo>
                  <a:pt x="96" y="180"/>
                  <a:pt x="96" y="180"/>
                  <a:pt x="96" y="180"/>
                </a:cubicBezTo>
                <a:cubicBezTo>
                  <a:pt x="1" y="180"/>
                  <a:pt x="0" y="295"/>
                  <a:pt x="0" y="295"/>
                </a:cubicBezTo>
                <a:cubicBezTo>
                  <a:pt x="0" y="539"/>
                  <a:pt x="0" y="539"/>
                  <a:pt x="0" y="539"/>
                </a:cubicBezTo>
                <a:cubicBezTo>
                  <a:pt x="0" y="557"/>
                  <a:pt x="15" y="572"/>
                  <a:pt x="33" y="572"/>
                </a:cubicBezTo>
                <a:cubicBezTo>
                  <a:pt x="51" y="572"/>
                  <a:pt x="66" y="557"/>
                  <a:pt x="66" y="539"/>
                </a:cubicBezTo>
                <a:cubicBezTo>
                  <a:pt x="66" y="295"/>
                  <a:pt x="66" y="295"/>
                  <a:pt x="66" y="295"/>
                </a:cubicBezTo>
                <a:cubicBezTo>
                  <a:pt x="94" y="295"/>
                  <a:pt x="94" y="295"/>
                  <a:pt x="94" y="295"/>
                </a:cubicBezTo>
                <a:cubicBezTo>
                  <a:pt x="94" y="577"/>
                  <a:pt x="94" y="577"/>
                  <a:pt x="94" y="577"/>
                </a:cubicBezTo>
                <a:cubicBezTo>
                  <a:pt x="94" y="952"/>
                  <a:pt x="94" y="952"/>
                  <a:pt x="94" y="952"/>
                </a:cubicBezTo>
                <a:cubicBezTo>
                  <a:pt x="94" y="978"/>
                  <a:pt x="115" y="999"/>
                  <a:pt x="141" y="999"/>
                </a:cubicBezTo>
                <a:cubicBezTo>
                  <a:pt x="166" y="999"/>
                  <a:pt x="187" y="978"/>
                  <a:pt x="187" y="952"/>
                </a:cubicBezTo>
                <a:cubicBezTo>
                  <a:pt x="187" y="577"/>
                  <a:pt x="187" y="577"/>
                  <a:pt x="187" y="577"/>
                </a:cubicBezTo>
                <a:cubicBezTo>
                  <a:pt x="214" y="577"/>
                  <a:pt x="214" y="577"/>
                  <a:pt x="214" y="577"/>
                </a:cubicBezTo>
                <a:cubicBezTo>
                  <a:pt x="214" y="952"/>
                  <a:pt x="214" y="952"/>
                  <a:pt x="214" y="952"/>
                </a:cubicBezTo>
                <a:cubicBezTo>
                  <a:pt x="214" y="978"/>
                  <a:pt x="235" y="999"/>
                  <a:pt x="260" y="999"/>
                </a:cubicBezTo>
                <a:cubicBezTo>
                  <a:pt x="286" y="999"/>
                  <a:pt x="307" y="978"/>
                  <a:pt x="307" y="952"/>
                </a:cubicBezTo>
                <a:cubicBezTo>
                  <a:pt x="307" y="577"/>
                  <a:pt x="307" y="577"/>
                  <a:pt x="307" y="577"/>
                </a:cubicBezTo>
                <a:cubicBezTo>
                  <a:pt x="307" y="295"/>
                  <a:pt x="307" y="295"/>
                  <a:pt x="307" y="295"/>
                </a:cubicBezTo>
                <a:cubicBezTo>
                  <a:pt x="335" y="295"/>
                  <a:pt x="335" y="295"/>
                  <a:pt x="335" y="295"/>
                </a:cubicBezTo>
                <a:cubicBezTo>
                  <a:pt x="335" y="539"/>
                  <a:pt x="335" y="539"/>
                  <a:pt x="335" y="539"/>
                </a:cubicBezTo>
                <a:cubicBezTo>
                  <a:pt x="335" y="557"/>
                  <a:pt x="350" y="572"/>
                  <a:pt x="368" y="572"/>
                </a:cubicBezTo>
                <a:cubicBezTo>
                  <a:pt x="387" y="572"/>
                  <a:pt x="401" y="557"/>
                  <a:pt x="401" y="539"/>
                </a:cubicBezTo>
                <a:cubicBezTo>
                  <a:pt x="401" y="295"/>
                  <a:pt x="401" y="295"/>
                  <a:pt x="401" y="295"/>
                </a:cubicBezTo>
                <a:cubicBezTo>
                  <a:pt x="401" y="295"/>
                  <a:pt x="400" y="180"/>
                  <a:pt x="305" y="180"/>
                </a:cubicBezTo>
                <a:close/>
                <a:moveTo>
                  <a:pt x="201" y="165"/>
                </a:moveTo>
                <a:cubicBezTo>
                  <a:pt x="246" y="165"/>
                  <a:pt x="283" y="128"/>
                  <a:pt x="283" y="82"/>
                </a:cubicBezTo>
                <a:cubicBezTo>
                  <a:pt x="283" y="37"/>
                  <a:pt x="246" y="0"/>
                  <a:pt x="201" y="0"/>
                </a:cubicBezTo>
                <a:cubicBezTo>
                  <a:pt x="155" y="0"/>
                  <a:pt x="118" y="37"/>
                  <a:pt x="118" y="82"/>
                </a:cubicBezTo>
                <a:cubicBezTo>
                  <a:pt x="118" y="128"/>
                  <a:pt x="155" y="165"/>
                  <a:pt x="201" y="165"/>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Freeform 11">
            <a:extLst>
              <a:ext uri="{FF2B5EF4-FFF2-40B4-BE49-F238E27FC236}">
                <a16:creationId xmlns:a16="http://schemas.microsoft.com/office/drawing/2014/main" id="{E2D8E4C9-C779-4F5A-A993-6763C6887732}"/>
              </a:ext>
            </a:extLst>
          </p:cNvPr>
          <p:cNvSpPr>
            <a:spLocks noEditPoints="1"/>
          </p:cNvSpPr>
          <p:nvPr/>
        </p:nvSpPr>
        <p:spPr bwMode="auto">
          <a:xfrm>
            <a:off x="6784909" y="2373309"/>
            <a:ext cx="1558991" cy="1226675"/>
          </a:xfrm>
          <a:custGeom>
            <a:avLst/>
            <a:gdLst>
              <a:gd name="T0" fmla="*/ 93 w 350"/>
              <a:gd name="T1" fmla="*/ 159 h 249"/>
              <a:gd name="T2" fmla="*/ 100 w 350"/>
              <a:gd name="T3" fmla="*/ 147 h 249"/>
              <a:gd name="T4" fmla="*/ 104 w 350"/>
              <a:gd name="T5" fmla="*/ 116 h 249"/>
              <a:gd name="T6" fmla="*/ 104 w 350"/>
              <a:gd name="T7" fmla="*/ 91 h 249"/>
              <a:gd name="T8" fmla="*/ 75 w 350"/>
              <a:gd name="T9" fmla="*/ 68 h 249"/>
              <a:gd name="T10" fmla="*/ 41 w 350"/>
              <a:gd name="T11" fmla="*/ 92 h 249"/>
              <a:gd name="T12" fmla="*/ 43 w 350"/>
              <a:gd name="T13" fmla="*/ 118 h 249"/>
              <a:gd name="T14" fmla="*/ 43 w 350"/>
              <a:gd name="T15" fmla="*/ 140 h 249"/>
              <a:gd name="T16" fmla="*/ 55 w 350"/>
              <a:gd name="T17" fmla="*/ 158 h 249"/>
              <a:gd name="T18" fmla="*/ 52 w 350"/>
              <a:gd name="T19" fmla="*/ 169 h 249"/>
              <a:gd name="T20" fmla="*/ 24 w 350"/>
              <a:gd name="T21" fmla="*/ 175 h 249"/>
              <a:gd name="T22" fmla="*/ 10 w 350"/>
              <a:gd name="T23" fmla="*/ 184 h 249"/>
              <a:gd name="T24" fmla="*/ 1 w 350"/>
              <a:gd name="T25" fmla="*/ 211 h 249"/>
              <a:gd name="T26" fmla="*/ 10 w 350"/>
              <a:gd name="T27" fmla="*/ 224 h 249"/>
              <a:gd name="T28" fmla="*/ 45 w 350"/>
              <a:gd name="T29" fmla="*/ 223 h 249"/>
              <a:gd name="T30" fmla="*/ 60 w 350"/>
              <a:gd name="T31" fmla="*/ 178 h 249"/>
              <a:gd name="T32" fmla="*/ 93 w 350"/>
              <a:gd name="T33" fmla="*/ 159 h 249"/>
              <a:gd name="T34" fmla="*/ 348 w 350"/>
              <a:gd name="T35" fmla="*/ 211 h 249"/>
              <a:gd name="T36" fmla="*/ 340 w 350"/>
              <a:gd name="T37" fmla="*/ 186 h 249"/>
              <a:gd name="T38" fmla="*/ 305 w 350"/>
              <a:gd name="T39" fmla="*/ 172 h 249"/>
              <a:gd name="T40" fmla="*/ 294 w 350"/>
              <a:gd name="T41" fmla="*/ 161 h 249"/>
              <a:gd name="T42" fmla="*/ 302 w 350"/>
              <a:gd name="T43" fmla="*/ 147 h 249"/>
              <a:gd name="T44" fmla="*/ 306 w 350"/>
              <a:gd name="T45" fmla="*/ 116 h 249"/>
              <a:gd name="T46" fmla="*/ 307 w 350"/>
              <a:gd name="T47" fmla="*/ 91 h 249"/>
              <a:gd name="T48" fmla="*/ 277 w 350"/>
              <a:gd name="T49" fmla="*/ 68 h 249"/>
              <a:gd name="T50" fmla="*/ 244 w 350"/>
              <a:gd name="T51" fmla="*/ 92 h 249"/>
              <a:gd name="T52" fmla="*/ 245 w 350"/>
              <a:gd name="T53" fmla="*/ 118 h 249"/>
              <a:gd name="T54" fmla="*/ 245 w 350"/>
              <a:gd name="T55" fmla="*/ 140 h 249"/>
              <a:gd name="T56" fmla="*/ 257 w 350"/>
              <a:gd name="T57" fmla="*/ 158 h 249"/>
              <a:gd name="T58" fmla="*/ 257 w 350"/>
              <a:gd name="T59" fmla="*/ 161 h 249"/>
              <a:gd name="T60" fmla="*/ 287 w 350"/>
              <a:gd name="T61" fmla="*/ 183 h 249"/>
              <a:gd name="T62" fmla="*/ 302 w 350"/>
              <a:gd name="T63" fmla="*/ 223 h 249"/>
              <a:gd name="T64" fmla="*/ 338 w 350"/>
              <a:gd name="T65" fmla="*/ 223 h 249"/>
              <a:gd name="T66" fmla="*/ 348 w 350"/>
              <a:gd name="T67" fmla="*/ 211 h 249"/>
              <a:gd name="T68" fmla="*/ 277 w 350"/>
              <a:gd name="T69" fmla="*/ 189 h 249"/>
              <a:gd name="T70" fmla="*/ 220 w 350"/>
              <a:gd name="T71" fmla="*/ 167 h 249"/>
              <a:gd name="T72" fmla="*/ 202 w 350"/>
              <a:gd name="T73" fmla="*/ 149 h 249"/>
              <a:gd name="T74" fmla="*/ 216 w 350"/>
              <a:gd name="T75" fmla="*/ 126 h 249"/>
              <a:gd name="T76" fmla="*/ 222 w 350"/>
              <a:gd name="T77" fmla="*/ 77 h 249"/>
              <a:gd name="T78" fmla="*/ 223 w 350"/>
              <a:gd name="T79" fmla="*/ 36 h 249"/>
              <a:gd name="T80" fmla="*/ 176 w 350"/>
              <a:gd name="T81" fmla="*/ 0 h 249"/>
              <a:gd name="T82" fmla="*/ 122 w 350"/>
              <a:gd name="T83" fmla="*/ 38 h 249"/>
              <a:gd name="T84" fmla="*/ 124 w 350"/>
              <a:gd name="T85" fmla="*/ 80 h 249"/>
              <a:gd name="T86" fmla="*/ 124 w 350"/>
              <a:gd name="T87" fmla="*/ 115 h 249"/>
              <a:gd name="T88" fmla="*/ 143 w 350"/>
              <a:gd name="T89" fmla="*/ 144 h 249"/>
              <a:gd name="T90" fmla="*/ 138 w 350"/>
              <a:gd name="T91" fmla="*/ 161 h 249"/>
              <a:gd name="T92" fmla="*/ 95 w 350"/>
              <a:gd name="T93" fmla="*/ 172 h 249"/>
              <a:gd name="T94" fmla="*/ 71 w 350"/>
              <a:gd name="T95" fmla="*/ 185 h 249"/>
              <a:gd name="T96" fmla="*/ 57 w 350"/>
              <a:gd name="T97" fmla="*/ 229 h 249"/>
              <a:gd name="T98" fmla="*/ 71 w 350"/>
              <a:gd name="T99" fmla="*/ 249 h 249"/>
              <a:gd name="T100" fmla="*/ 274 w 350"/>
              <a:gd name="T101" fmla="*/ 249 h 249"/>
              <a:gd name="T102" fmla="*/ 290 w 350"/>
              <a:gd name="T103" fmla="*/ 228 h 249"/>
              <a:gd name="T104" fmla="*/ 277 w 350"/>
              <a:gd name="T105" fmla="*/ 18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0" h="249">
                <a:moveTo>
                  <a:pt x="93" y="159"/>
                </a:moveTo>
                <a:cubicBezTo>
                  <a:pt x="95" y="157"/>
                  <a:pt x="97" y="153"/>
                  <a:pt x="100" y="147"/>
                </a:cubicBezTo>
                <a:cubicBezTo>
                  <a:pt x="104" y="137"/>
                  <a:pt x="101" y="119"/>
                  <a:pt x="104" y="116"/>
                </a:cubicBezTo>
                <a:cubicBezTo>
                  <a:pt x="107" y="114"/>
                  <a:pt x="109" y="101"/>
                  <a:pt x="104" y="91"/>
                </a:cubicBezTo>
                <a:cubicBezTo>
                  <a:pt x="99" y="82"/>
                  <a:pt x="89" y="69"/>
                  <a:pt x="75" y="68"/>
                </a:cubicBezTo>
                <a:cubicBezTo>
                  <a:pt x="61" y="68"/>
                  <a:pt x="45" y="78"/>
                  <a:pt x="41" y="92"/>
                </a:cubicBezTo>
                <a:cubicBezTo>
                  <a:pt x="37" y="107"/>
                  <a:pt x="42" y="115"/>
                  <a:pt x="43" y="118"/>
                </a:cubicBezTo>
                <a:cubicBezTo>
                  <a:pt x="44" y="122"/>
                  <a:pt x="42" y="129"/>
                  <a:pt x="43" y="140"/>
                </a:cubicBezTo>
                <a:cubicBezTo>
                  <a:pt x="44" y="150"/>
                  <a:pt x="55" y="158"/>
                  <a:pt x="55" y="158"/>
                </a:cubicBezTo>
                <a:cubicBezTo>
                  <a:pt x="55" y="158"/>
                  <a:pt x="56" y="163"/>
                  <a:pt x="52" y="169"/>
                </a:cubicBezTo>
                <a:cubicBezTo>
                  <a:pt x="48" y="174"/>
                  <a:pt x="30" y="175"/>
                  <a:pt x="24" y="175"/>
                </a:cubicBezTo>
                <a:cubicBezTo>
                  <a:pt x="19" y="176"/>
                  <a:pt x="14" y="177"/>
                  <a:pt x="10" y="184"/>
                </a:cubicBezTo>
                <a:cubicBezTo>
                  <a:pt x="5" y="191"/>
                  <a:pt x="2" y="202"/>
                  <a:pt x="1" y="211"/>
                </a:cubicBezTo>
                <a:cubicBezTo>
                  <a:pt x="0" y="220"/>
                  <a:pt x="10" y="224"/>
                  <a:pt x="10" y="224"/>
                </a:cubicBezTo>
                <a:cubicBezTo>
                  <a:pt x="10" y="224"/>
                  <a:pt x="25" y="223"/>
                  <a:pt x="45" y="223"/>
                </a:cubicBezTo>
                <a:cubicBezTo>
                  <a:pt x="47" y="208"/>
                  <a:pt x="52" y="192"/>
                  <a:pt x="60" y="178"/>
                </a:cubicBezTo>
                <a:cubicBezTo>
                  <a:pt x="68" y="165"/>
                  <a:pt x="82" y="159"/>
                  <a:pt x="93" y="159"/>
                </a:cubicBezTo>
                <a:close/>
                <a:moveTo>
                  <a:pt x="348" y="211"/>
                </a:moveTo>
                <a:cubicBezTo>
                  <a:pt x="347" y="205"/>
                  <a:pt x="345" y="196"/>
                  <a:pt x="340" y="186"/>
                </a:cubicBezTo>
                <a:cubicBezTo>
                  <a:pt x="334" y="176"/>
                  <a:pt x="314" y="172"/>
                  <a:pt x="305" y="172"/>
                </a:cubicBezTo>
                <a:cubicBezTo>
                  <a:pt x="295" y="172"/>
                  <a:pt x="294" y="161"/>
                  <a:pt x="294" y="161"/>
                </a:cubicBezTo>
                <a:cubicBezTo>
                  <a:pt x="294" y="161"/>
                  <a:pt x="298" y="156"/>
                  <a:pt x="302" y="147"/>
                </a:cubicBezTo>
                <a:cubicBezTo>
                  <a:pt x="306" y="137"/>
                  <a:pt x="303" y="119"/>
                  <a:pt x="306" y="116"/>
                </a:cubicBezTo>
                <a:cubicBezTo>
                  <a:pt x="309" y="114"/>
                  <a:pt x="311" y="101"/>
                  <a:pt x="307" y="91"/>
                </a:cubicBezTo>
                <a:cubicBezTo>
                  <a:pt x="302" y="82"/>
                  <a:pt x="292" y="69"/>
                  <a:pt x="277" y="68"/>
                </a:cubicBezTo>
                <a:cubicBezTo>
                  <a:pt x="263" y="68"/>
                  <a:pt x="248" y="78"/>
                  <a:pt x="244" y="92"/>
                </a:cubicBezTo>
                <a:cubicBezTo>
                  <a:pt x="240" y="107"/>
                  <a:pt x="244" y="115"/>
                  <a:pt x="245" y="118"/>
                </a:cubicBezTo>
                <a:cubicBezTo>
                  <a:pt x="246" y="122"/>
                  <a:pt x="244" y="129"/>
                  <a:pt x="245" y="140"/>
                </a:cubicBezTo>
                <a:cubicBezTo>
                  <a:pt x="246" y="150"/>
                  <a:pt x="257" y="158"/>
                  <a:pt x="257" y="158"/>
                </a:cubicBezTo>
                <a:cubicBezTo>
                  <a:pt x="257" y="158"/>
                  <a:pt x="257" y="159"/>
                  <a:pt x="257" y="161"/>
                </a:cubicBezTo>
                <a:cubicBezTo>
                  <a:pt x="268" y="165"/>
                  <a:pt x="280" y="171"/>
                  <a:pt x="287" y="183"/>
                </a:cubicBezTo>
                <a:cubicBezTo>
                  <a:pt x="297" y="200"/>
                  <a:pt x="300" y="216"/>
                  <a:pt x="302" y="223"/>
                </a:cubicBezTo>
                <a:cubicBezTo>
                  <a:pt x="321" y="223"/>
                  <a:pt x="336" y="223"/>
                  <a:pt x="338" y="223"/>
                </a:cubicBezTo>
                <a:cubicBezTo>
                  <a:pt x="346" y="223"/>
                  <a:pt x="350" y="216"/>
                  <a:pt x="348" y="211"/>
                </a:cubicBezTo>
                <a:close/>
                <a:moveTo>
                  <a:pt x="277" y="189"/>
                </a:moveTo>
                <a:cubicBezTo>
                  <a:pt x="268" y="173"/>
                  <a:pt x="235" y="167"/>
                  <a:pt x="220" y="167"/>
                </a:cubicBezTo>
                <a:cubicBezTo>
                  <a:pt x="204" y="166"/>
                  <a:pt x="202" y="149"/>
                  <a:pt x="202" y="149"/>
                </a:cubicBezTo>
                <a:cubicBezTo>
                  <a:pt x="202" y="149"/>
                  <a:pt x="210" y="142"/>
                  <a:pt x="216" y="126"/>
                </a:cubicBezTo>
                <a:cubicBezTo>
                  <a:pt x="222" y="111"/>
                  <a:pt x="218" y="82"/>
                  <a:pt x="222" y="77"/>
                </a:cubicBezTo>
                <a:cubicBezTo>
                  <a:pt x="227" y="73"/>
                  <a:pt x="231" y="52"/>
                  <a:pt x="223" y="36"/>
                </a:cubicBezTo>
                <a:cubicBezTo>
                  <a:pt x="215" y="21"/>
                  <a:pt x="199" y="1"/>
                  <a:pt x="176" y="0"/>
                </a:cubicBezTo>
                <a:cubicBezTo>
                  <a:pt x="153" y="0"/>
                  <a:pt x="128" y="15"/>
                  <a:pt x="122" y="38"/>
                </a:cubicBezTo>
                <a:cubicBezTo>
                  <a:pt x="116" y="62"/>
                  <a:pt x="122" y="75"/>
                  <a:pt x="124" y="80"/>
                </a:cubicBezTo>
                <a:cubicBezTo>
                  <a:pt x="126" y="86"/>
                  <a:pt x="122" y="98"/>
                  <a:pt x="124" y="115"/>
                </a:cubicBezTo>
                <a:cubicBezTo>
                  <a:pt x="126" y="132"/>
                  <a:pt x="143" y="144"/>
                  <a:pt x="143" y="144"/>
                </a:cubicBezTo>
                <a:cubicBezTo>
                  <a:pt x="143" y="144"/>
                  <a:pt x="145" y="152"/>
                  <a:pt x="138" y="161"/>
                </a:cubicBezTo>
                <a:cubicBezTo>
                  <a:pt x="132" y="170"/>
                  <a:pt x="104" y="171"/>
                  <a:pt x="95" y="172"/>
                </a:cubicBezTo>
                <a:cubicBezTo>
                  <a:pt x="85" y="172"/>
                  <a:pt x="78" y="174"/>
                  <a:pt x="71" y="185"/>
                </a:cubicBezTo>
                <a:cubicBezTo>
                  <a:pt x="63" y="197"/>
                  <a:pt x="59" y="214"/>
                  <a:pt x="57" y="229"/>
                </a:cubicBezTo>
                <a:cubicBezTo>
                  <a:pt x="55" y="244"/>
                  <a:pt x="71" y="249"/>
                  <a:pt x="71" y="249"/>
                </a:cubicBezTo>
                <a:cubicBezTo>
                  <a:pt x="71" y="249"/>
                  <a:pt x="261" y="249"/>
                  <a:pt x="274" y="249"/>
                </a:cubicBezTo>
                <a:cubicBezTo>
                  <a:pt x="287" y="249"/>
                  <a:pt x="293" y="237"/>
                  <a:pt x="290" y="228"/>
                </a:cubicBezTo>
                <a:cubicBezTo>
                  <a:pt x="288" y="220"/>
                  <a:pt x="285" y="205"/>
                  <a:pt x="277" y="189"/>
                </a:cubicBez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9" name="组合 8">
            <a:extLst>
              <a:ext uri="{FF2B5EF4-FFF2-40B4-BE49-F238E27FC236}">
                <a16:creationId xmlns:a16="http://schemas.microsoft.com/office/drawing/2014/main" id="{CAB6B326-9C33-49B9-8BFF-C3B7AFCF3515}"/>
              </a:ext>
            </a:extLst>
          </p:cNvPr>
          <p:cNvGrpSpPr/>
          <p:nvPr/>
        </p:nvGrpSpPr>
        <p:grpSpPr>
          <a:xfrm>
            <a:off x="3881752" y="2377346"/>
            <a:ext cx="1531727" cy="1222637"/>
            <a:chOff x="3881752" y="2377346"/>
            <a:chExt cx="1531727" cy="1222637"/>
          </a:xfrm>
        </p:grpSpPr>
        <p:sp>
          <p:nvSpPr>
            <p:cNvPr id="47" name="Rectangle 11">
              <a:extLst>
                <a:ext uri="{FF2B5EF4-FFF2-40B4-BE49-F238E27FC236}">
                  <a16:creationId xmlns:a16="http://schemas.microsoft.com/office/drawing/2014/main" id="{ABD28D9B-7398-45EF-9700-C378F5D9489B}"/>
                </a:ext>
              </a:extLst>
            </p:cNvPr>
            <p:cNvSpPr>
              <a:spLocks noChangeArrowheads="1"/>
            </p:cNvSpPr>
            <p:nvPr/>
          </p:nvSpPr>
          <p:spPr bwMode="auto">
            <a:xfrm>
              <a:off x="3881752" y="2377346"/>
              <a:ext cx="1221175" cy="927944"/>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8" name="Rectangle 12">
              <a:extLst>
                <a:ext uri="{FF2B5EF4-FFF2-40B4-BE49-F238E27FC236}">
                  <a16:creationId xmlns:a16="http://schemas.microsoft.com/office/drawing/2014/main" id="{46F74445-0907-4EF4-ADFF-C7F00B8B3192}"/>
                </a:ext>
              </a:extLst>
            </p:cNvPr>
            <p:cNvSpPr>
              <a:spLocks noChangeArrowheads="1"/>
            </p:cNvSpPr>
            <p:nvPr/>
          </p:nvSpPr>
          <p:spPr bwMode="auto">
            <a:xfrm>
              <a:off x="4010427" y="2499947"/>
              <a:ext cx="963825" cy="682742"/>
            </a:xfrm>
            <a:prstGeom prst="rect">
              <a:avLst/>
            </a:pr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9" name="Rectangle 13">
              <a:extLst>
                <a:ext uri="{FF2B5EF4-FFF2-40B4-BE49-F238E27FC236}">
                  <a16:creationId xmlns:a16="http://schemas.microsoft.com/office/drawing/2014/main" id="{AE89E1D0-5B16-4303-96D6-EA6581AC72B2}"/>
                </a:ext>
              </a:extLst>
            </p:cNvPr>
            <p:cNvSpPr>
              <a:spLocks noChangeArrowheads="1"/>
            </p:cNvSpPr>
            <p:nvPr/>
          </p:nvSpPr>
          <p:spPr bwMode="auto">
            <a:xfrm>
              <a:off x="4191067" y="2672039"/>
              <a:ext cx="1222412" cy="927944"/>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0" name="Freeform 14">
              <a:extLst>
                <a:ext uri="{FF2B5EF4-FFF2-40B4-BE49-F238E27FC236}">
                  <a16:creationId xmlns:a16="http://schemas.microsoft.com/office/drawing/2014/main" id="{99F700A4-6A69-4EF0-9AC0-67E6DA3E999E}"/>
                </a:ext>
              </a:extLst>
            </p:cNvPr>
            <p:cNvSpPr>
              <a:spLocks/>
            </p:cNvSpPr>
            <p:nvPr/>
          </p:nvSpPr>
          <p:spPr bwMode="auto">
            <a:xfrm>
              <a:off x="4299946" y="2954358"/>
              <a:ext cx="1004655" cy="542145"/>
            </a:xfrm>
            <a:custGeom>
              <a:avLst/>
              <a:gdLst>
                <a:gd name="T0" fmla="*/ 526 w 812"/>
                <a:gd name="T1" fmla="*/ 186 h 482"/>
                <a:gd name="T2" fmla="*/ 371 w 812"/>
                <a:gd name="T3" fmla="*/ 104 h 482"/>
                <a:gd name="T4" fmla="*/ 177 w 812"/>
                <a:gd name="T5" fmla="*/ 253 h 482"/>
                <a:gd name="T6" fmla="*/ 99 w 812"/>
                <a:gd name="T7" fmla="*/ 203 h 482"/>
                <a:gd name="T8" fmla="*/ 0 w 812"/>
                <a:gd name="T9" fmla="*/ 257 h 482"/>
                <a:gd name="T10" fmla="*/ 0 w 812"/>
                <a:gd name="T11" fmla="*/ 482 h 482"/>
                <a:gd name="T12" fmla="*/ 812 w 812"/>
                <a:gd name="T13" fmla="*/ 482 h 482"/>
                <a:gd name="T14" fmla="*/ 812 w 812"/>
                <a:gd name="T15" fmla="*/ 0 h 482"/>
                <a:gd name="T16" fmla="*/ 526 w 812"/>
                <a:gd name="T17"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2" h="482">
                  <a:moveTo>
                    <a:pt x="526" y="186"/>
                  </a:moveTo>
                  <a:lnTo>
                    <a:pt x="371" y="104"/>
                  </a:lnTo>
                  <a:lnTo>
                    <a:pt x="177" y="253"/>
                  </a:lnTo>
                  <a:lnTo>
                    <a:pt x="99" y="203"/>
                  </a:lnTo>
                  <a:lnTo>
                    <a:pt x="0" y="257"/>
                  </a:lnTo>
                  <a:lnTo>
                    <a:pt x="0" y="482"/>
                  </a:lnTo>
                  <a:lnTo>
                    <a:pt x="812" y="482"/>
                  </a:lnTo>
                  <a:lnTo>
                    <a:pt x="812" y="0"/>
                  </a:lnTo>
                  <a:lnTo>
                    <a:pt x="526" y="186"/>
                  </a:lnTo>
                  <a:close/>
                </a:path>
              </a:pathLst>
            </a:custGeom>
            <a:solidFill>
              <a:srgbClr val="1672FB"/>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1" name="Freeform 15">
              <a:extLst>
                <a:ext uri="{FF2B5EF4-FFF2-40B4-BE49-F238E27FC236}">
                  <a16:creationId xmlns:a16="http://schemas.microsoft.com/office/drawing/2014/main" id="{6F6951E3-EC6C-487F-88DA-AED44A4280A1}"/>
                </a:ext>
              </a:extLst>
            </p:cNvPr>
            <p:cNvSpPr>
              <a:spLocks/>
            </p:cNvSpPr>
            <p:nvPr/>
          </p:nvSpPr>
          <p:spPr bwMode="auto">
            <a:xfrm>
              <a:off x="4299946" y="2776643"/>
              <a:ext cx="1004655" cy="466784"/>
            </a:xfrm>
            <a:custGeom>
              <a:avLst/>
              <a:gdLst>
                <a:gd name="T0" fmla="*/ 177 w 812"/>
                <a:gd name="T1" fmla="*/ 411 h 415"/>
                <a:gd name="T2" fmla="*/ 371 w 812"/>
                <a:gd name="T3" fmla="*/ 262 h 415"/>
                <a:gd name="T4" fmla="*/ 526 w 812"/>
                <a:gd name="T5" fmla="*/ 344 h 415"/>
                <a:gd name="T6" fmla="*/ 812 w 812"/>
                <a:gd name="T7" fmla="*/ 158 h 415"/>
                <a:gd name="T8" fmla="*/ 812 w 812"/>
                <a:gd name="T9" fmla="*/ 0 h 415"/>
                <a:gd name="T10" fmla="*/ 0 w 812"/>
                <a:gd name="T11" fmla="*/ 0 h 415"/>
                <a:gd name="T12" fmla="*/ 0 w 812"/>
                <a:gd name="T13" fmla="*/ 415 h 415"/>
                <a:gd name="T14" fmla="*/ 99 w 812"/>
                <a:gd name="T15" fmla="*/ 361 h 415"/>
                <a:gd name="T16" fmla="*/ 177 w 812"/>
                <a:gd name="T17" fmla="*/ 411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2" h="415">
                  <a:moveTo>
                    <a:pt x="177" y="411"/>
                  </a:moveTo>
                  <a:lnTo>
                    <a:pt x="371" y="262"/>
                  </a:lnTo>
                  <a:lnTo>
                    <a:pt x="526" y="344"/>
                  </a:lnTo>
                  <a:lnTo>
                    <a:pt x="812" y="158"/>
                  </a:lnTo>
                  <a:lnTo>
                    <a:pt x="812" y="0"/>
                  </a:lnTo>
                  <a:lnTo>
                    <a:pt x="0" y="0"/>
                  </a:lnTo>
                  <a:lnTo>
                    <a:pt x="0" y="415"/>
                  </a:lnTo>
                  <a:lnTo>
                    <a:pt x="99" y="361"/>
                  </a:lnTo>
                  <a:lnTo>
                    <a:pt x="177" y="41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2" name="Freeform 16">
              <a:extLst>
                <a:ext uri="{FF2B5EF4-FFF2-40B4-BE49-F238E27FC236}">
                  <a16:creationId xmlns:a16="http://schemas.microsoft.com/office/drawing/2014/main" id="{5ED03E76-44BD-4543-82EC-56D9E2C1BC4E}"/>
                </a:ext>
              </a:extLst>
            </p:cNvPr>
            <p:cNvSpPr>
              <a:spLocks/>
            </p:cNvSpPr>
            <p:nvPr/>
          </p:nvSpPr>
          <p:spPr bwMode="auto">
            <a:xfrm>
              <a:off x="4656276" y="2835132"/>
              <a:ext cx="701526" cy="610756"/>
            </a:xfrm>
            <a:custGeom>
              <a:avLst/>
              <a:gdLst>
                <a:gd name="T0" fmla="*/ 240 w 240"/>
                <a:gd name="T1" fmla="*/ 230 h 230"/>
                <a:gd name="T2" fmla="*/ 0 w 240"/>
                <a:gd name="T3" fmla="*/ 230 h 230"/>
                <a:gd name="T4" fmla="*/ 28 w 240"/>
                <a:gd name="T5" fmla="*/ 201 h 230"/>
                <a:gd name="T6" fmla="*/ 80 w 240"/>
                <a:gd name="T7" fmla="*/ 178 h 230"/>
                <a:gd name="T8" fmla="*/ 80 w 240"/>
                <a:gd name="T9" fmla="*/ 166 h 230"/>
                <a:gd name="T10" fmla="*/ 86 w 240"/>
                <a:gd name="T11" fmla="*/ 164 h 230"/>
                <a:gd name="T12" fmla="*/ 87 w 240"/>
                <a:gd name="T13" fmla="*/ 137 h 230"/>
                <a:gd name="T14" fmla="*/ 79 w 240"/>
                <a:gd name="T15" fmla="*/ 115 h 230"/>
                <a:gd name="T16" fmla="*/ 74 w 240"/>
                <a:gd name="T17" fmla="*/ 107 h 230"/>
                <a:gd name="T18" fmla="*/ 72 w 240"/>
                <a:gd name="T19" fmla="*/ 96 h 230"/>
                <a:gd name="T20" fmla="*/ 75 w 240"/>
                <a:gd name="T21" fmla="*/ 81 h 230"/>
                <a:gd name="T22" fmla="*/ 81 w 240"/>
                <a:gd name="T23" fmla="*/ 28 h 230"/>
                <a:gd name="T24" fmla="*/ 142 w 240"/>
                <a:gd name="T25" fmla="*/ 2 h 230"/>
                <a:gd name="T26" fmla="*/ 143 w 240"/>
                <a:gd name="T27" fmla="*/ 15 h 230"/>
                <a:gd name="T28" fmla="*/ 162 w 240"/>
                <a:gd name="T29" fmla="*/ 42 h 230"/>
                <a:gd name="T30" fmla="*/ 162 w 240"/>
                <a:gd name="T31" fmla="*/ 78 h 230"/>
                <a:gd name="T32" fmla="*/ 166 w 240"/>
                <a:gd name="T33" fmla="*/ 86 h 230"/>
                <a:gd name="T34" fmla="*/ 162 w 240"/>
                <a:gd name="T35" fmla="*/ 109 h 230"/>
                <a:gd name="T36" fmla="*/ 156 w 240"/>
                <a:gd name="T37" fmla="*/ 126 h 230"/>
                <a:gd name="T38" fmla="*/ 150 w 240"/>
                <a:gd name="T39" fmla="*/ 138 h 230"/>
                <a:gd name="T40" fmla="*/ 150 w 240"/>
                <a:gd name="T41" fmla="*/ 159 h 230"/>
                <a:gd name="T42" fmla="*/ 157 w 240"/>
                <a:gd name="T43" fmla="*/ 166 h 230"/>
                <a:gd name="T44" fmla="*/ 157 w 240"/>
                <a:gd name="T45" fmla="*/ 178 h 230"/>
                <a:gd name="T46" fmla="*/ 200 w 240"/>
                <a:gd name="T47" fmla="*/ 199 h 230"/>
                <a:gd name="T48" fmla="*/ 240 w 240"/>
                <a:gd name="T49"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0">
                  <a:moveTo>
                    <a:pt x="240" y="230"/>
                  </a:moveTo>
                  <a:cubicBezTo>
                    <a:pt x="0" y="230"/>
                    <a:pt x="0" y="230"/>
                    <a:pt x="0" y="230"/>
                  </a:cubicBezTo>
                  <a:cubicBezTo>
                    <a:pt x="0" y="230"/>
                    <a:pt x="6" y="210"/>
                    <a:pt x="28" y="201"/>
                  </a:cubicBezTo>
                  <a:cubicBezTo>
                    <a:pt x="51" y="193"/>
                    <a:pt x="80" y="178"/>
                    <a:pt x="80" y="178"/>
                  </a:cubicBezTo>
                  <a:cubicBezTo>
                    <a:pt x="80" y="166"/>
                    <a:pt x="80" y="166"/>
                    <a:pt x="80" y="166"/>
                  </a:cubicBezTo>
                  <a:cubicBezTo>
                    <a:pt x="86" y="164"/>
                    <a:pt x="86" y="164"/>
                    <a:pt x="86" y="164"/>
                  </a:cubicBezTo>
                  <a:cubicBezTo>
                    <a:pt x="86" y="164"/>
                    <a:pt x="88" y="145"/>
                    <a:pt x="87" y="137"/>
                  </a:cubicBezTo>
                  <a:cubicBezTo>
                    <a:pt x="83" y="133"/>
                    <a:pt x="81" y="121"/>
                    <a:pt x="79" y="115"/>
                  </a:cubicBezTo>
                  <a:cubicBezTo>
                    <a:pt x="77" y="110"/>
                    <a:pt x="76" y="113"/>
                    <a:pt x="74" y="107"/>
                  </a:cubicBezTo>
                  <a:cubicBezTo>
                    <a:pt x="72" y="100"/>
                    <a:pt x="74" y="103"/>
                    <a:pt x="72" y="96"/>
                  </a:cubicBezTo>
                  <a:cubicBezTo>
                    <a:pt x="70" y="89"/>
                    <a:pt x="71" y="82"/>
                    <a:pt x="75" y="81"/>
                  </a:cubicBezTo>
                  <a:cubicBezTo>
                    <a:pt x="75" y="77"/>
                    <a:pt x="72" y="42"/>
                    <a:pt x="81" y="28"/>
                  </a:cubicBezTo>
                  <a:cubicBezTo>
                    <a:pt x="90" y="13"/>
                    <a:pt x="128" y="0"/>
                    <a:pt x="142" y="2"/>
                  </a:cubicBezTo>
                  <a:cubicBezTo>
                    <a:pt x="138" y="7"/>
                    <a:pt x="135" y="11"/>
                    <a:pt x="143" y="15"/>
                  </a:cubicBezTo>
                  <a:cubicBezTo>
                    <a:pt x="151" y="20"/>
                    <a:pt x="162" y="28"/>
                    <a:pt x="162" y="42"/>
                  </a:cubicBezTo>
                  <a:cubicBezTo>
                    <a:pt x="162" y="57"/>
                    <a:pt x="162" y="73"/>
                    <a:pt x="162" y="78"/>
                  </a:cubicBezTo>
                  <a:cubicBezTo>
                    <a:pt x="163" y="82"/>
                    <a:pt x="166" y="82"/>
                    <a:pt x="166" y="86"/>
                  </a:cubicBezTo>
                  <a:cubicBezTo>
                    <a:pt x="166" y="91"/>
                    <a:pt x="164" y="102"/>
                    <a:pt x="162" y="109"/>
                  </a:cubicBezTo>
                  <a:cubicBezTo>
                    <a:pt x="159" y="116"/>
                    <a:pt x="159" y="119"/>
                    <a:pt x="156" y="126"/>
                  </a:cubicBezTo>
                  <a:cubicBezTo>
                    <a:pt x="153" y="133"/>
                    <a:pt x="151" y="132"/>
                    <a:pt x="150" y="138"/>
                  </a:cubicBezTo>
                  <a:cubicBezTo>
                    <a:pt x="148" y="144"/>
                    <a:pt x="149" y="157"/>
                    <a:pt x="150" y="159"/>
                  </a:cubicBezTo>
                  <a:cubicBezTo>
                    <a:pt x="151" y="162"/>
                    <a:pt x="157" y="166"/>
                    <a:pt x="157" y="166"/>
                  </a:cubicBezTo>
                  <a:cubicBezTo>
                    <a:pt x="157" y="178"/>
                    <a:pt x="157" y="178"/>
                    <a:pt x="157" y="178"/>
                  </a:cubicBezTo>
                  <a:cubicBezTo>
                    <a:pt x="157" y="178"/>
                    <a:pt x="177" y="190"/>
                    <a:pt x="200" y="199"/>
                  </a:cubicBezTo>
                  <a:cubicBezTo>
                    <a:pt x="224" y="207"/>
                    <a:pt x="239" y="223"/>
                    <a:pt x="240" y="23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53" name="113">
            <a:extLst>
              <a:ext uri="{FF2B5EF4-FFF2-40B4-BE49-F238E27FC236}">
                <a16:creationId xmlns:a16="http://schemas.microsoft.com/office/drawing/2014/main" id="{6DACCD36-511A-42B8-B777-6CF4B77B3962}"/>
              </a:ext>
            </a:extLst>
          </p:cNvPr>
          <p:cNvSpPr/>
          <p:nvPr/>
        </p:nvSpPr>
        <p:spPr>
          <a:xfrm>
            <a:off x="9760864" y="2278809"/>
            <a:ext cx="1197431" cy="1539150"/>
          </a:xfrm>
          <a:custGeom>
            <a:avLst/>
            <a:gdLst>
              <a:gd name="T0" fmla="*/ 5989 w 6182"/>
              <a:gd name="T1" fmla="*/ 3179 h 7948"/>
              <a:gd name="T2" fmla="*/ 5023 w 6182"/>
              <a:gd name="T3" fmla="*/ 3179 h 7948"/>
              <a:gd name="T4" fmla="*/ 5023 w 6182"/>
              <a:gd name="T5" fmla="*/ 1987 h 7948"/>
              <a:gd name="T6" fmla="*/ 3091 w 6182"/>
              <a:gd name="T7" fmla="*/ 0 h 7948"/>
              <a:gd name="T8" fmla="*/ 1159 w 6182"/>
              <a:gd name="T9" fmla="*/ 1987 h 7948"/>
              <a:gd name="T10" fmla="*/ 1159 w 6182"/>
              <a:gd name="T11" fmla="*/ 3179 h 7948"/>
              <a:gd name="T12" fmla="*/ 193 w 6182"/>
              <a:gd name="T13" fmla="*/ 3179 h 7948"/>
              <a:gd name="T14" fmla="*/ 0 w 6182"/>
              <a:gd name="T15" fmla="*/ 3378 h 7948"/>
              <a:gd name="T16" fmla="*/ 0 w 6182"/>
              <a:gd name="T17" fmla="*/ 4769 h 7948"/>
              <a:gd name="T18" fmla="*/ 3091 w 6182"/>
              <a:gd name="T19" fmla="*/ 7948 h 7948"/>
              <a:gd name="T20" fmla="*/ 6182 w 6182"/>
              <a:gd name="T21" fmla="*/ 4769 h 7948"/>
              <a:gd name="T22" fmla="*/ 6182 w 6182"/>
              <a:gd name="T23" fmla="*/ 3378 h 7948"/>
              <a:gd name="T24" fmla="*/ 5989 w 6182"/>
              <a:gd name="T25" fmla="*/ 3179 h 7948"/>
              <a:gd name="T26" fmla="*/ 3091 w 6182"/>
              <a:gd name="T27" fmla="*/ 5762 h 7948"/>
              <a:gd name="T28" fmla="*/ 2511 w 6182"/>
              <a:gd name="T29" fmla="*/ 5166 h 7948"/>
              <a:gd name="T30" fmla="*/ 3091 w 6182"/>
              <a:gd name="T31" fmla="*/ 4570 h 7948"/>
              <a:gd name="T32" fmla="*/ 3671 w 6182"/>
              <a:gd name="T33" fmla="*/ 5166 h 7948"/>
              <a:gd name="T34" fmla="*/ 3091 w 6182"/>
              <a:gd name="T35" fmla="*/ 5762 h 7948"/>
              <a:gd name="T36" fmla="*/ 1932 w 6182"/>
              <a:gd name="T37" fmla="*/ 3179 h 7948"/>
              <a:gd name="T38" fmla="*/ 1932 w 6182"/>
              <a:gd name="T39" fmla="*/ 1987 h 7948"/>
              <a:gd name="T40" fmla="*/ 3091 w 6182"/>
              <a:gd name="T41" fmla="*/ 794 h 7948"/>
              <a:gd name="T42" fmla="*/ 4250 w 6182"/>
              <a:gd name="T43" fmla="*/ 1987 h 7948"/>
              <a:gd name="T44" fmla="*/ 4250 w 6182"/>
              <a:gd name="T45" fmla="*/ 3179 h 7948"/>
              <a:gd name="T46" fmla="*/ 1932 w 6182"/>
              <a:gd name="T47" fmla="*/ 3179 h 7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82" h="7948">
                <a:moveTo>
                  <a:pt x="5989" y="3179"/>
                </a:moveTo>
                <a:lnTo>
                  <a:pt x="5023" y="3179"/>
                </a:lnTo>
                <a:lnTo>
                  <a:pt x="5023" y="1987"/>
                </a:lnTo>
                <a:cubicBezTo>
                  <a:pt x="5023" y="891"/>
                  <a:pt x="4156" y="0"/>
                  <a:pt x="3091" y="0"/>
                </a:cubicBezTo>
                <a:cubicBezTo>
                  <a:pt x="2026" y="0"/>
                  <a:pt x="1159" y="891"/>
                  <a:pt x="1159" y="1987"/>
                </a:cubicBezTo>
                <a:lnTo>
                  <a:pt x="1159" y="3179"/>
                </a:lnTo>
                <a:lnTo>
                  <a:pt x="193" y="3179"/>
                </a:lnTo>
                <a:cubicBezTo>
                  <a:pt x="87" y="3179"/>
                  <a:pt x="0" y="3269"/>
                  <a:pt x="0" y="3378"/>
                </a:cubicBezTo>
                <a:lnTo>
                  <a:pt x="0" y="4769"/>
                </a:lnTo>
                <a:cubicBezTo>
                  <a:pt x="0" y="6525"/>
                  <a:pt x="1384" y="7948"/>
                  <a:pt x="3091" y="7948"/>
                </a:cubicBezTo>
                <a:cubicBezTo>
                  <a:pt x="4798" y="7948"/>
                  <a:pt x="6182" y="6525"/>
                  <a:pt x="6182" y="4769"/>
                </a:cubicBezTo>
                <a:lnTo>
                  <a:pt x="6182" y="3378"/>
                </a:lnTo>
                <a:cubicBezTo>
                  <a:pt x="6182" y="3269"/>
                  <a:pt x="6095" y="3179"/>
                  <a:pt x="5989" y="3179"/>
                </a:cubicBezTo>
                <a:close/>
                <a:moveTo>
                  <a:pt x="3091" y="5762"/>
                </a:moveTo>
                <a:cubicBezTo>
                  <a:pt x="2771" y="5762"/>
                  <a:pt x="2511" y="5496"/>
                  <a:pt x="2511" y="5166"/>
                </a:cubicBezTo>
                <a:cubicBezTo>
                  <a:pt x="2511" y="4837"/>
                  <a:pt x="2771" y="4570"/>
                  <a:pt x="3091" y="4570"/>
                </a:cubicBezTo>
                <a:cubicBezTo>
                  <a:pt x="3411" y="4570"/>
                  <a:pt x="3671" y="4837"/>
                  <a:pt x="3671" y="5166"/>
                </a:cubicBezTo>
                <a:cubicBezTo>
                  <a:pt x="3671" y="5496"/>
                  <a:pt x="3411" y="5762"/>
                  <a:pt x="3091" y="5762"/>
                </a:cubicBezTo>
                <a:close/>
                <a:moveTo>
                  <a:pt x="1932" y="3179"/>
                </a:moveTo>
                <a:lnTo>
                  <a:pt x="1932" y="1987"/>
                </a:lnTo>
                <a:cubicBezTo>
                  <a:pt x="1932" y="1329"/>
                  <a:pt x="2452" y="794"/>
                  <a:pt x="3091" y="794"/>
                </a:cubicBezTo>
                <a:cubicBezTo>
                  <a:pt x="3730" y="794"/>
                  <a:pt x="4250" y="1329"/>
                  <a:pt x="4250" y="1987"/>
                </a:cubicBezTo>
                <a:lnTo>
                  <a:pt x="4250" y="3179"/>
                </a:lnTo>
                <a:lnTo>
                  <a:pt x="1932" y="3179"/>
                </a:lnTo>
                <a:close/>
              </a:path>
            </a:pathLst>
          </a:cu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Tree>
    <p:extLst>
      <p:ext uri="{BB962C8B-B14F-4D97-AF65-F5344CB8AC3E}">
        <p14:creationId xmlns:p14="http://schemas.microsoft.com/office/powerpoint/2010/main" val="3900491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45347-F73E-49F2-9850-8EC9B2E53CE0}"/>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思考与决策 </a:t>
            </a:r>
            <a:r>
              <a:rPr lang="zh-CN" altLang="en-US" sz="1600" dirty="0"/>
              <a:t>运维系统</a:t>
            </a:r>
          </a:p>
        </p:txBody>
      </p:sp>
      <p:sp>
        <p:nvSpPr>
          <p:cNvPr id="3" name="文本框 2">
            <a:extLst>
              <a:ext uri="{FF2B5EF4-FFF2-40B4-BE49-F238E27FC236}">
                <a16:creationId xmlns:a16="http://schemas.microsoft.com/office/drawing/2014/main" id="{A80629AC-1E68-4C2D-AE55-21BA34453A62}"/>
              </a:ext>
            </a:extLst>
          </p:cNvPr>
          <p:cNvSpPr txBox="1"/>
          <p:nvPr/>
        </p:nvSpPr>
        <p:spPr>
          <a:xfrm flipH="1">
            <a:off x="5527626" y="1982450"/>
            <a:ext cx="860361" cy="1446550"/>
          </a:xfrm>
          <a:prstGeom prst="rect">
            <a:avLst/>
          </a:prstGeom>
          <a:noFill/>
        </p:spPr>
        <p:txBody>
          <a:bodyPr wrap="square" rtlCol="0">
            <a:spAutoFit/>
          </a:bodyPr>
          <a:lstStyle/>
          <a:p>
            <a:r>
              <a:rPr lang="en-US" altLang="zh-CN" sz="8800" dirty="0">
                <a:solidFill>
                  <a:srgbClr val="1672FB"/>
                </a:solidFill>
              </a:rPr>
              <a:t>+</a:t>
            </a:r>
            <a:endParaRPr lang="zh-CN" altLang="en-US" sz="8800" dirty="0">
              <a:solidFill>
                <a:srgbClr val="1672FB"/>
              </a:solidFill>
            </a:endParaRPr>
          </a:p>
        </p:txBody>
      </p:sp>
      <p:sp>
        <p:nvSpPr>
          <p:cNvPr id="42" name="文本框 41">
            <a:extLst>
              <a:ext uri="{FF2B5EF4-FFF2-40B4-BE49-F238E27FC236}">
                <a16:creationId xmlns:a16="http://schemas.microsoft.com/office/drawing/2014/main" id="{86A6CE3C-47E3-47DA-944C-BFA09CC7DEB2}"/>
              </a:ext>
            </a:extLst>
          </p:cNvPr>
          <p:cNvSpPr txBox="1"/>
          <p:nvPr/>
        </p:nvSpPr>
        <p:spPr>
          <a:xfrm flipH="1">
            <a:off x="8106404" y="2052720"/>
            <a:ext cx="442008" cy="1446550"/>
          </a:xfrm>
          <a:prstGeom prst="rect">
            <a:avLst/>
          </a:prstGeom>
          <a:noFill/>
        </p:spPr>
        <p:txBody>
          <a:bodyPr wrap="square" rtlCol="0">
            <a:spAutoFit/>
          </a:bodyPr>
          <a:lstStyle/>
          <a:p>
            <a:r>
              <a:rPr lang="en-US" altLang="zh-CN" sz="8800" dirty="0">
                <a:solidFill>
                  <a:srgbClr val="1672FB"/>
                </a:solidFill>
              </a:rPr>
              <a:t>=</a:t>
            </a:r>
            <a:endParaRPr lang="zh-CN" altLang="en-US" sz="8800" dirty="0">
              <a:solidFill>
                <a:srgbClr val="1672FB"/>
              </a:solidFill>
            </a:endParaRPr>
          </a:p>
        </p:txBody>
      </p:sp>
      <p:grpSp>
        <p:nvGrpSpPr>
          <p:cNvPr id="15" name="组合 14">
            <a:extLst>
              <a:ext uri="{FF2B5EF4-FFF2-40B4-BE49-F238E27FC236}">
                <a16:creationId xmlns:a16="http://schemas.microsoft.com/office/drawing/2014/main" id="{9754CF81-9512-4029-AC95-EF4B3A650812}"/>
              </a:ext>
            </a:extLst>
          </p:cNvPr>
          <p:cNvGrpSpPr/>
          <p:nvPr/>
        </p:nvGrpSpPr>
        <p:grpSpPr>
          <a:xfrm>
            <a:off x="3479158" y="2098386"/>
            <a:ext cx="2158495" cy="3071620"/>
            <a:chOff x="7030306" y="2016123"/>
            <a:chExt cx="2158495" cy="3071620"/>
          </a:xfrm>
        </p:grpSpPr>
        <p:sp>
          <p:nvSpPr>
            <p:cNvPr id="32" name="íṣļïḑè">
              <a:extLst>
                <a:ext uri="{FF2B5EF4-FFF2-40B4-BE49-F238E27FC236}">
                  <a16:creationId xmlns:a16="http://schemas.microsoft.com/office/drawing/2014/main" id="{6EFE0556-0418-4922-8156-0D30BA893384}"/>
                </a:ext>
              </a:extLst>
            </p:cNvPr>
            <p:cNvSpPr/>
            <p:nvPr/>
          </p:nvSpPr>
          <p:spPr bwMode="auto">
            <a:xfrm flipH="1">
              <a:off x="7347426" y="2016123"/>
              <a:ext cx="1524257" cy="1379205"/>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rgbClr val="1672FB"/>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nvGrpSpPr>
            <p:cNvPr id="46" name="组合 45">
              <a:extLst>
                <a:ext uri="{FF2B5EF4-FFF2-40B4-BE49-F238E27FC236}">
                  <a16:creationId xmlns:a16="http://schemas.microsoft.com/office/drawing/2014/main" id="{5ED70547-B761-4448-B85C-B65637CD8B76}"/>
                </a:ext>
              </a:extLst>
            </p:cNvPr>
            <p:cNvGrpSpPr/>
            <p:nvPr/>
          </p:nvGrpSpPr>
          <p:grpSpPr>
            <a:xfrm>
              <a:off x="7030306" y="3752958"/>
              <a:ext cx="2158495" cy="1334785"/>
              <a:chOff x="763120" y="4333983"/>
              <a:chExt cx="2158495" cy="1334785"/>
            </a:xfrm>
          </p:grpSpPr>
          <p:sp>
            <p:nvSpPr>
              <p:cNvPr id="54" name="Rectangle 66">
                <a:extLst>
                  <a:ext uri="{FF2B5EF4-FFF2-40B4-BE49-F238E27FC236}">
                    <a16:creationId xmlns:a16="http://schemas.microsoft.com/office/drawing/2014/main" id="{F5D1D95A-4375-4DCB-9951-14B8A44A1087}"/>
                  </a:ext>
                </a:extLst>
              </p:cNvPr>
              <p:cNvSpPr/>
              <p:nvPr/>
            </p:nvSpPr>
            <p:spPr>
              <a:xfrm>
                <a:off x="773586" y="4793144"/>
                <a:ext cx="2146544" cy="875624"/>
              </a:xfrm>
              <a:prstGeom prst="rect">
                <a:avLst/>
              </a:prstGeom>
            </p:spPr>
            <p:txBody>
              <a:bodyPr wrap="square">
                <a:spAutoFit/>
              </a:bodyPr>
              <a:lstStyle/>
              <a:p>
                <a:pPr algn="ctr" defTabSz="1219170">
                  <a:lnSpc>
                    <a:spcPct val="125000"/>
                  </a:lnSpc>
                </a:pPr>
                <a:r>
                  <a:rPr lang="zh-CN" altLang="en-US" sz="1400" dirty="0"/>
                  <a:t>建立一个工具化平台，形成联动机制，将各种运维工具以权限形式管理起来</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5" name="Rectangle 67">
                <a:extLst>
                  <a:ext uri="{FF2B5EF4-FFF2-40B4-BE49-F238E27FC236}">
                    <a16:creationId xmlns:a16="http://schemas.microsoft.com/office/drawing/2014/main" id="{513E41F9-9A44-45CA-BCE0-5E1AD9007555}"/>
                  </a:ext>
                </a:extLst>
              </p:cNvPr>
              <p:cNvSpPr/>
              <p:nvPr/>
            </p:nvSpPr>
            <p:spPr>
              <a:xfrm>
                <a:off x="763120" y="4333983"/>
                <a:ext cx="2158495" cy="396583"/>
              </a:xfrm>
              <a:prstGeom prst="rect">
                <a:avLst/>
              </a:prstGeom>
            </p:spPr>
            <p:txBody>
              <a:bodyPr wrap="square">
                <a:spAutoFit/>
              </a:bodyPr>
              <a:lstStyle/>
              <a:p>
                <a:pPr algn="ctr" defTabSz="1219170">
                  <a:lnSpc>
                    <a:spcPct val="120000"/>
                  </a:lnSpc>
                </a:pPr>
                <a:r>
                  <a:rPr lang="zh-CN" altLang="en-US" dirty="0"/>
                  <a:t>工具化平台</a:t>
                </a:r>
                <a:endParaRPr lang="en-US"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grpSp>
        <p:nvGrpSpPr>
          <p:cNvPr id="16" name="组合 15">
            <a:extLst>
              <a:ext uri="{FF2B5EF4-FFF2-40B4-BE49-F238E27FC236}">
                <a16:creationId xmlns:a16="http://schemas.microsoft.com/office/drawing/2014/main" id="{083256D9-F8CC-4CF9-B752-16865CFDD42E}"/>
              </a:ext>
            </a:extLst>
          </p:cNvPr>
          <p:cNvGrpSpPr/>
          <p:nvPr/>
        </p:nvGrpSpPr>
        <p:grpSpPr>
          <a:xfrm>
            <a:off x="6171707" y="2098386"/>
            <a:ext cx="2158495" cy="3056595"/>
            <a:chOff x="3532183" y="2031148"/>
            <a:chExt cx="2158495" cy="3056595"/>
          </a:xfrm>
        </p:grpSpPr>
        <p:grpSp>
          <p:nvGrpSpPr>
            <p:cNvPr id="13" name="组合 12">
              <a:extLst>
                <a:ext uri="{FF2B5EF4-FFF2-40B4-BE49-F238E27FC236}">
                  <a16:creationId xmlns:a16="http://schemas.microsoft.com/office/drawing/2014/main" id="{D280AAC0-D448-447E-80DA-7A52B67A6918}"/>
                </a:ext>
              </a:extLst>
            </p:cNvPr>
            <p:cNvGrpSpPr/>
            <p:nvPr/>
          </p:nvGrpSpPr>
          <p:grpSpPr>
            <a:xfrm>
              <a:off x="3831580" y="2031148"/>
              <a:ext cx="1552183" cy="1349155"/>
              <a:chOff x="5806881" y="1974729"/>
              <a:chExt cx="1552183" cy="1349155"/>
            </a:xfrm>
          </p:grpSpPr>
          <p:sp>
            <p:nvSpPr>
              <p:cNvPr id="11" name="文本框 10">
                <a:extLst>
                  <a:ext uri="{FF2B5EF4-FFF2-40B4-BE49-F238E27FC236}">
                    <a16:creationId xmlns:a16="http://schemas.microsoft.com/office/drawing/2014/main" id="{8CAAFF18-C60D-4D58-A2B5-E205A5EA4DB1}"/>
                  </a:ext>
                </a:extLst>
              </p:cNvPr>
              <p:cNvSpPr txBox="1"/>
              <p:nvPr/>
            </p:nvSpPr>
            <p:spPr>
              <a:xfrm flipH="1">
                <a:off x="5806881" y="2265141"/>
                <a:ext cx="1552183" cy="307777"/>
              </a:xfrm>
              <a:prstGeom prst="rect">
                <a:avLst/>
              </a:prstGeom>
              <a:noFill/>
            </p:spPr>
            <p:txBody>
              <a:bodyPr wrap="square" rtlCol="0">
                <a:spAutoFit/>
              </a:bodyPr>
              <a:lstStyle/>
              <a:p>
                <a:r>
                  <a:rPr lang="en-US" altLang="zh-CN" sz="1400" b="1" dirty="0">
                    <a:solidFill>
                      <a:srgbClr val="1672FB"/>
                    </a:solidFill>
                  </a:rPr>
                  <a:t>AUTO</a:t>
                </a:r>
                <a:endParaRPr lang="zh-CN" altLang="en-US" sz="1400" b="1" dirty="0">
                  <a:solidFill>
                    <a:srgbClr val="1672FB"/>
                  </a:solidFill>
                </a:endParaRPr>
              </a:p>
            </p:txBody>
          </p:sp>
          <p:sp>
            <p:nvSpPr>
              <p:cNvPr id="43" name="Freeform 31">
                <a:extLst>
                  <a:ext uri="{FF2B5EF4-FFF2-40B4-BE49-F238E27FC236}">
                    <a16:creationId xmlns:a16="http://schemas.microsoft.com/office/drawing/2014/main" id="{FF41C389-EA09-4271-BB70-738F83F24E1B}"/>
                  </a:ext>
                </a:extLst>
              </p:cNvPr>
              <p:cNvSpPr>
                <a:spLocks/>
              </p:cNvSpPr>
              <p:nvPr/>
            </p:nvSpPr>
            <p:spPr bwMode="auto">
              <a:xfrm>
                <a:off x="5847330" y="1974729"/>
                <a:ext cx="1343132" cy="1349155"/>
              </a:xfrm>
              <a:custGeom>
                <a:avLst/>
                <a:gdLst>
                  <a:gd name="T0" fmla="*/ 32 w 94"/>
                  <a:gd name="T1" fmla="*/ 70 h 94"/>
                  <a:gd name="T2" fmla="*/ 70 w 94"/>
                  <a:gd name="T3" fmla="*/ 32 h 94"/>
                  <a:gd name="T4" fmla="*/ 88 w 94"/>
                  <a:gd name="T5" fmla="*/ 29 h 94"/>
                  <a:gd name="T6" fmla="*/ 91 w 94"/>
                  <a:gd name="T7" fmla="*/ 11 h 94"/>
                  <a:gd name="T8" fmla="*/ 84 w 94"/>
                  <a:gd name="T9" fmla="*/ 19 h 94"/>
                  <a:gd name="T10" fmla="*/ 75 w 94"/>
                  <a:gd name="T11" fmla="*/ 19 h 94"/>
                  <a:gd name="T12" fmla="*/ 75 w 94"/>
                  <a:gd name="T13" fmla="*/ 10 h 94"/>
                  <a:gd name="T14" fmla="*/ 83 w 94"/>
                  <a:gd name="T15" fmla="*/ 3 h 94"/>
                  <a:gd name="T16" fmla="*/ 65 w 94"/>
                  <a:gd name="T17" fmla="*/ 6 h 94"/>
                  <a:gd name="T18" fmla="*/ 62 w 94"/>
                  <a:gd name="T19" fmla="*/ 24 h 94"/>
                  <a:gd name="T20" fmla="*/ 24 w 94"/>
                  <a:gd name="T21" fmla="*/ 62 h 94"/>
                  <a:gd name="T22" fmla="*/ 6 w 94"/>
                  <a:gd name="T23" fmla="*/ 65 h 94"/>
                  <a:gd name="T24" fmla="*/ 3 w 94"/>
                  <a:gd name="T25" fmla="*/ 83 h 94"/>
                  <a:gd name="T26" fmla="*/ 10 w 94"/>
                  <a:gd name="T27" fmla="*/ 75 h 94"/>
                  <a:gd name="T28" fmla="*/ 19 w 94"/>
                  <a:gd name="T29" fmla="*/ 75 h 94"/>
                  <a:gd name="T30" fmla="*/ 19 w 94"/>
                  <a:gd name="T31" fmla="*/ 84 h 94"/>
                  <a:gd name="T32" fmla="*/ 11 w 94"/>
                  <a:gd name="T33" fmla="*/ 91 h 94"/>
                  <a:gd name="T34" fmla="*/ 29 w 94"/>
                  <a:gd name="T35" fmla="*/ 88 h 94"/>
                  <a:gd name="T36" fmla="*/ 32 w 94"/>
                  <a:gd name="T37" fmla="*/ 7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94">
                    <a:moveTo>
                      <a:pt x="32" y="70"/>
                    </a:moveTo>
                    <a:cubicBezTo>
                      <a:pt x="70" y="32"/>
                      <a:pt x="70" y="32"/>
                      <a:pt x="70" y="32"/>
                    </a:cubicBezTo>
                    <a:cubicBezTo>
                      <a:pt x="76" y="34"/>
                      <a:pt x="83" y="33"/>
                      <a:pt x="88" y="29"/>
                    </a:cubicBezTo>
                    <a:cubicBezTo>
                      <a:pt x="93" y="24"/>
                      <a:pt x="94" y="17"/>
                      <a:pt x="91" y="11"/>
                    </a:cubicBezTo>
                    <a:cubicBezTo>
                      <a:pt x="84" y="19"/>
                      <a:pt x="84" y="19"/>
                      <a:pt x="84" y="19"/>
                    </a:cubicBezTo>
                    <a:cubicBezTo>
                      <a:pt x="75" y="19"/>
                      <a:pt x="75" y="19"/>
                      <a:pt x="75" y="19"/>
                    </a:cubicBezTo>
                    <a:cubicBezTo>
                      <a:pt x="75" y="10"/>
                      <a:pt x="75" y="10"/>
                      <a:pt x="75" y="10"/>
                    </a:cubicBezTo>
                    <a:cubicBezTo>
                      <a:pt x="83" y="3"/>
                      <a:pt x="83" y="3"/>
                      <a:pt x="83" y="3"/>
                    </a:cubicBezTo>
                    <a:cubicBezTo>
                      <a:pt x="77" y="0"/>
                      <a:pt x="70" y="1"/>
                      <a:pt x="65" y="6"/>
                    </a:cubicBezTo>
                    <a:cubicBezTo>
                      <a:pt x="61" y="11"/>
                      <a:pt x="60" y="18"/>
                      <a:pt x="62" y="24"/>
                    </a:cubicBezTo>
                    <a:cubicBezTo>
                      <a:pt x="24" y="62"/>
                      <a:pt x="24" y="62"/>
                      <a:pt x="24" y="62"/>
                    </a:cubicBezTo>
                    <a:cubicBezTo>
                      <a:pt x="18" y="60"/>
                      <a:pt x="11" y="61"/>
                      <a:pt x="6" y="65"/>
                    </a:cubicBezTo>
                    <a:cubicBezTo>
                      <a:pt x="1" y="70"/>
                      <a:pt x="0" y="77"/>
                      <a:pt x="3" y="83"/>
                    </a:cubicBezTo>
                    <a:cubicBezTo>
                      <a:pt x="10" y="75"/>
                      <a:pt x="10" y="75"/>
                      <a:pt x="10" y="75"/>
                    </a:cubicBezTo>
                    <a:cubicBezTo>
                      <a:pt x="19" y="75"/>
                      <a:pt x="19" y="75"/>
                      <a:pt x="19" y="75"/>
                    </a:cubicBezTo>
                    <a:cubicBezTo>
                      <a:pt x="19" y="84"/>
                      <a:pt x="19" y="84"/>
                      <a:pt x="19" y="84"/>
                    </a:cubicBezTo>
                    <a:cubicBezTo>
                      <a:pt x="11" y="91"/>
                      <a:pt x="11" y="91"/>
                      <a:pt x="11" y="91"/>
                    </a:cubicBezTo>
                    <a:cubicBezTo>
                      <a:pt x="17" y="94"/>
                      <a:pt x="24" y="93"/>
                      <a:pt x="29" y="88"/>
                    </a:cubicBezTo>
                    <a:cubicBezTo>
                      <a:pt x="33" y="83"/>
                      <a:pt x="34" y="76"/>
                      <a:pt x="32" y="70"/>
                    </a:cubicBezTo>
                    <a:close/>
                  </a:path>
                </a:pathLst>
              </a:custGeom>
              <a:solidFill>
                <a:srgbClr val="1672FB"/>
              </a:solid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微软雅黑"/>
                  <a:ea typeface="思源黑体 CN Bold"/>
                  <a:sym typeface="微软雅黑"/>
                </a:endParaRPr>
              </a:p>
            </p:txBody>
          </p:sp>
        </p:grpSp>
        <p:grpSp>
          <p:nvGrpSpPr>
            <p:cNvPr id="60" name="组合 59">
              <a:extLst>
                <a:ext uri="{FF2B5EF4-FFF2-40B4-BE49-F238E27FC236}">
                  <a16:creationId xmlns:a16="http://schemas.microsoft.com/office/drawing/2014/main" id="{C5F6D41E-DD89-4FCC-AD66-CE737172C3DF}"/>
                </a:ext>
              </a:extLst>
            </p:cNvPr>
            <p:cNvGrpSpPr/>
            <p:nvPr/>
          </p:nvGrpSpPr>
          <p:grpSpPr>
            <a:xfrm>
              <a:off x="3532183" y="3752958"/>
              <a:ext cx="2158495" cy="1334785"/>
              <a:chOff x="763120" y="4333983"/>
              <a:chExt cx="2158495" cy="1334785"/>
            </a:xfrm>
          </p:grpSpPr>
          <p:sp>
            <p:nvSpPr>
              <p:cNvPr id="61" name="Rectangle 66">
                <a:extLst>
                  <a:ext uri="{FF2B5EF4-FFF2-40B4-BE49-F238E27FC236}">
                    <a16:creationId xmlns:a16="http://schemas.microsoft.com/office/drawing/2014/main" id="{FCD8F3EF-FCEC-4123-A502-78D666571B30}"/>
                  </a:ext>
                </a:extLst>
              </p:cNvPr>
              <p:cNvSpPr/>
              <p:nvPr/>
            </p:nvSpPr>
            <p:spPr>
              <a:xfrm>
                <a:off x="773586" y="4793144"/>
                <a:ext cx="2146544" cy="875624"/>
              </a:xfrm>
              <a:prstGeom prst="rect">
                <a:avLst/>
              </a:prstGeom>
            </p:spPr>
            <p:txBody>
              <a:bodyPr wrap="square">
                <a:spAutoFit/>
              </a:bodyPr>
              <a:lstStyle/>
              <a:p>
                <a:pPr algn="ctr" defTabSz="1219170">
                  <a:lnSpc>
                    <a:spcPct val="125000"/>
                  </a:lnSpc>
                </a:pPr>
                <a:r>
                  <a:rPr lang="zh-CN" altLang="en-US" sz="1400" dirty="0"/>
                  <a:t>建设自动化批量管理系统，将批量工具打造成规模化的通用能力</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2" name="Rectangle 67">
                <a:extLst>
                  <a:ext uri="{FF2B5EF4-FFF2-40B4-BE49-F238E27FC236}">
                    <a16:creationId xmlns:a16="http://schemas.microsoft.com/office/drawing/2014/main" id="{E5A97FDD-3F27-4BF0-BC9C-7AB442D19919}"/>
                  </a:ext>
                </a:extLst>
              </p:cNvPr>
              <p:cNvSpPr/>
              <p:nvPr/>
            </p:nvSpPr>
            <p:spPr>
              <a:xfrm>
                <a:off x="763120" y="4333983"/>
                <a:ext cx="2158495" cy="396583"/>
              </a:xfrm>
              <a:prstGeom prst="rect">
                <a:avLst/>
              </a:prstGeom>
            </p:spPr>
            <p:txBody>
              <a:bodyPr wrap="square">
                <a:spAutoFit/>
              </a:bodyPr>
              <a:lstStyle/>
              <a:p>
                <a:pPr algn="ctr" defTabSz="1219170">
                  <a:lnSpc>
                    <a:spcPct val="120000"/>
                  </a:lnSpc>
                </a:pPr>
                <a:r>
                  <a:rPr lang="zh-CN" altLang="en-US" dirty="0"/>
                  <a:t>自动化工具</a:t>
                </a:r>
                <a:endParaRPr lang="en-US"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grpSp>
        <p:nvGrpSpPr>
          <p:cNvPr id="17" name="组合 16">
            <a:extLst>
              <a:ext uri="{FF2B5EF4-FFF2-40B4-BE49-F238E27FC236}">
                <a16:creationId xmlns:a16="http://schemas.microsoft.com/office/drawing/2014/main" id="{E89C9846-6F18-4008-BA70-989115C4D54E}"/>
              </a:ext>
            </a:extLst>
          </p:cNvPr>
          <p:cNvGrpSpPr/>
          <p:nvPr/>
        </p:nvGrpSpPr>
        <p:grpSpPr>
          <a:xfrm>
            <a:off x="8662456" y="2207560"/>
            <a:ext cx="2158495" cy="3487378"/>
            <a:chOff x="9166037" y="2138974"/>
            <a:chExt cx="2158495" cy="3487378"/>
          </a:xfrm>
        </p:grpSpPr>
        <p:sp>
          <p:nvSpPr>
            <p:cNvPr id="35" name="isḻîḋe">
              <a:extLst>
                <a:ext uri="{FF2B5EF4-FFF2-40B4-BE49-F238E27FC236}">
                  <a16:creationId xmlns:a16="http://schemas.microsoft.com/office/drawing/2014/main" id="{67E3B7B1-722E-463F-8EEA-3D1BEE2C241A}"/>
                </a:ext>
              </a:extLst>
            </p:cNvPr>
            <p:cNvSpPr/>
            <p:nvPr/>
          </p:nvSpPr>
          <p:spPr bwMode="auto">
            <a:xfrm>
              <a:off x="9726096" y="2138974"/>
              <a:ext cx="1135631" cy="1133503"/>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1672FB"/>
            </a:solidFill>
            <a:ln>
              <a:noFill/>
            </a:ln>
          </p:spPr>
          <p:txBody>
            <a:bodyPr wrap="square" lIns="91440" tIns="45720" rIns="91440" bIns="4572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nvGrpSpPr>
            <p:cNvPr id="66" name="组合 65">
              <a:extLst>
                <a:ext uri="{FF2B5EF4-FFF2-40B4-BE49-F238E27FC236}">
                  <a16:creationId xmlns:a16="http://schemas.microsoft.com/office/drawing/2014/main" id="{6548918D-1BD4-445F-9820-F435C79FA8D4}"/>
                </a:ext>
              </a:extLst>
            </p:cNvPr>
            <p:cNvGrpSpPr/>
            <p:nvPr/>
          </p:nvGrpSpPr>
          <p:grpSpPr>
            <a:xfrm>
              <a:off x="9166037" y="3752958"/>
              <a:ext cx="2158495" cy="1873394"/>
              <a:chOff x="763120" y="4333983"/>
              <a:chExt cx="2158495" cy="1873394"/>
            </a:xfrm>
          </p:grpSpPr>
          <p:sp>
            <p:nvSpPr>
              <p:cNvPr id="67" name="Rectangle 66">
                <a:extLst>
                  <a:ext uri="{FF2B5EF4-FFF2-40B4-BE49-F238E27FC236}">
                    <a16:creationId xmlns:a16="http://schemas.microsoft.com/office/drawing/2014/main" id="{200FC4D1-9956-444C-8AAB-22978520D8AB}"/>
                  </a:ext>
                </a:extLst>
              </p:cNvPr>
              <p:cNvSpPr/>
              <p:nvPr/>
            </p:nvSpPr>
            <p:spPr>
              <a:xfrm>
                <a:off x="773586" y="4793144"/>
                <a:ext cx="2146544" cy="1414233"/>
              </a:xfrm>
              <a:prstGeom prst="rect">
                <a:avLst/>
              </a:prstGeom>
            </p:spPr>
            <p:txBody>
              <a:bodyPr wrap="square">
                <a:spAutoFit/>
              </a:bodyPr>
              <a:lstStyle/>
              <a:p>
                <a:pPr algn="ctr" defTabSz="1219170">
                  <a:lnSpc>
                    <a:spcPct val="125000"/>
                  </a:lnSpc>
                </a:pPr>
                <a:r>
                  <a:rPr lang="zh-CN" altLang="en-US" sz="1400" dirty="0"/>
                  <a:t>以自动化工具为基础，建立运维工具化平台，形成具备大规模运维力的基础平台，以不同权限向其它团队输出运维服务</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8" name="Rectangle 67">
                <a:extLst>
                  <a:ext uri="{FF2B5EF4-FFF2-40B4-BE49-F238E27FC236}">
                    <a16:creationId xmlns:a16="http://schemas.microsoft.com/office/drawing/2014/main" id="{E8A0D2C9-513B-4E01-B7C7-72FEAF99F77B}"/>
                  </a:ext>
                </a:extLst>
              </p:cNvPr>
              <p:cNvSpPr/>
              <p:nvPr/>
            </p:nvSpPr>
            <p:spPr>
              <a:xfrm>
                <a:off x="763120" y="4333983"/>
                <a:ext cx="2158495" cy="396583"/>
              </a:xfrm>
              <a:prstGeom prst="rect">
                <a:avLst/>
              </a:prstGeom>
            </p:spPr>
            <p:txBody>
              <a:bodyPr wrap="square">
                <a:spAutoFit/>
              </a:bodyPr>
              <a:lstStyle/>
              <a:p>
                <a:pPr algn="ctr" defTabSz="1219170">
                  <a:lnSpc>
                    <a:spcPct val="120000"/>
                  </a:lnSpc>
                </a:pPr>
                <a:r>
                  <a:rPr lang="zh-CN" altLang="en-US" dirty="0"/>
                  <a:t>运维系统</a:t>
                </a:r>
                <a:r>
                  <a:rPr lang="en-US" altLang="zh-CN" dirty="0"/>
                  <a:t>1.0</a:t>
                </a:r>
                <a:endParaRPr lang="en-US"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sp>
        <p:nvSpPr>
          <p:cNvPr id="69" name="文本框 68">
            <a:extLst>
              <a:ext uri="{FF2B5EF4-FFF2-40B4-BE49-F238E27FC236}">
                <a16:creationId xmlns:a16="http://schemas.microsoft.com/office/drawing/2014/main" id="{05783DBA-93F4-47FA-B356-B0D656DD45BB}"/>
              </a:ext>
            </a:extLst>
          </p:cNvPr>
          <p:cNvSpPr txBox="1"/>
          <p:nvPr/>
        </p:nvSpPr>
        <p:spPr>
          <a:xfrm flipH="1">
            <a:off x="2640026" y="1982450"/>
            <a:ext cx="860361" cy="1446550"/>
          </a:xfrm>
          <a:prstGeom prst="rect">
            <a:avLst/>
          </a:prstGeom>
          <a:noFill/>
        </p:spPr>
        <p:txBody>
          <a:bodyPr wrap="square" rtlCol="0">
            <a:spAutoFit/>
          </a:bodyPr>
          <a:lstStyle/>
          <a:p>
            <a:r>
              <a:rPr lang="en-US" altLang="zh-CN" sz="8800" dirty="0">
                <a:solidFill>
                  <a:srgbClr val="1672FB"/>
                </a:solidFill>
              </a:rPr>
              <a:t>+</a:t>
            </a:r>
            <a:endParaRPr lang="zh-CN" altLang="en-US" sz="8800" dirty="0">
              <a:solidFill>
                <a:srgbClr val="1672FB"/>
              </a:solidFill>
            </a:endParaRPr>
          </a:p>
        </p:txBody>
      </p:sp>
      <p:grpSp>
        <p:nvGrpSpPr>
          <p:cNvPr id="71" name="组合 70">
            <a:extLst>
              <a:ext uri="{FF2B5EF4-FFF2-40B4-BE49-F238E27FC236}">
                <a16:creationId xmlns:a16="http://schemas.microsoft.com/office/drawing/2014/main" id="{58401588-0EE3-4E77-9EAA-C7DCDB3F5BFA}"/>
              </a:ext>
            </a:extLst>
          </p:cNvPr>
          <p:cNvGrpSpPr/>
          <p:nvPr/>
        </p:nvGrpSpPr>
        <p:grpSpPr>
          <a:xfrm>
            <a:off x="497861" y="3752958"/>
            <a:ext cx="2158495" cy="796176"/>
            <a:chOff x="763120" y="4333983"/>
            <a:chExt cx="2158495" cy="796176"/>
          </a:xfrm>
        </p:grpSpPr>
        <p:sp>
          <p:nvSpPr>
            <p:cNvPr id="72" name="Rectangle 66">
              <a:extLst>
                <a:ext uri="{FF2B5EF4-FFF2-40B4-BE49-F238E27FC236}">
                  <a16:creationId xmlns:a16="http://schemas.microsoft.com/office/drawing/2014/main" id="{8F2670FD-D54A-4B83-92F4-1D214E6A593A}"/>
                </a:ext>
              </a:extLst>
            </p:cNvPr>
            <p:cNvSpPr/>
            <p:nvPr/>
          </p:nvSpPr>
          <p:spPr>
            <a:xfrm>
              <a:off x="773586" y="4793144"/>
              <a:ext cx="2146544" cy="337015"/>
            </a:xfrm>
            <a:prstGeom prst="rect">
              <a:avLst/>
            </a:prstGeom>
          </p:spPr>
          <p:txBody>
            <a:bodyPr wrap="square">
              <a:spAutoFit/>
            </a:bodyPr>
            <a:lstStyle/>
            <a:p>
              <a:pPr algn="ctr" defTabSz="1219170">
                <a:lnSpc>
                  <a:spcPct val="125000"/>
                </a:lnSpc>
              </a:pPr>
              <a:r>
                <a:rPr lang="zh-CN" alt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基础数据服务</a:t>
              </a:r>
              <a:endParaRPr lang="en-US" sz="1400"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3" name="Rectangle 67">
              <a:extLst>
                <a:ext uri="{FF2B5EF4-FFF2-40B4-BE49-F238E27FC236}">
                  <a16:creationId xmlns:a16="http://schemas.microsoft.com/office/drawing/2014/main" id="{83F75213-12BF-4F91-8CF9-6F172F57BB30}"/>
                </a:ext>
              </a:extLst>
            </p:cNvPr>
            <p:cNvSpPr/>
            <p:nvPr/>
          </p:nvSpPr>
          <p:spPr>
            <a:xfrm>
              <a:off x="763120" y="4333983"/>
              <a:ext cx="2158495" cy="396583"/>
            </a:xfrm>
            <a:prstGeom prst="rect">
              <a:avLst/>
            </a:prstGeom>
          </p:spPr>
          <p:txBody>
            <a:bodyPr wrap="square">
              <a:spAutoFit/>
            </a:bodyPr>
            <a:lstStyle/>
            <a:p>
              <a:pPr algn="ctr" defTabSz="1219170">
                <a:lnSpc>
                  <a:spcPct val="120000"/>
                </a:lnSpc>
              </a:pPr>
              <a:r>
                <a:rPr lang="en-US" dirty="0">
                  <a:latin typeface="字魂105号-简雅黑" panose="00000500000000000000" pitchFamily="2" charset="-122"/>
                  <a:ea typeface="字魂105号-简雅黑" panose="00000500000000000000" pitchFamily="2" charset="-122"/>
                  <a:sym typeface="字魂105号-简雅黑" panose="00000500000000000000" pitchFamily="2" charset="-122"/>
                </a:rPr>
                <a:t>CMDB</a:t>
              </a:r>
            </a:p>
          </p:txBody>
        </p:sp>
      </p:grpSp>
      <p:sp>
        <p:nvSpPr>
          <p:cNvPr id="74" name="文本框 73">
            <a:extLst>
              <a:ext uri="{FF2B5EF4-FFF2-40B4-BE49-F238E27FC236}">
                <a16:creationId xmlns:a16="http://schemas.microsoft.com/office/drawing/2014/main" id="{8EEEC072-16A8-4CC4-A509-81B1746562BB}"/>
              </a:ext>
            </a:extLst>
          </p:cNvPr>
          <p:cNvSpPr txBox="1"/>
          <p:nvPr/>
        </p:nvSpPr>
        <p:spPr>
          <a:xfrm flipH="1">
            <a:off x="737848" y="2351782"/>
            <a:ext cx="1720614" cy="707886"/>
          </a:xfrm>
          <a:prstGeom prst="rect">
            <a:avLst/>
          </a:prstGeom>
          <a:noFill/>
        </p:spPr>
        <p:txBody>
          <a:bodyPr wrap="square" rtlCol="0">
            <a:spAutoFit/>
          </a:bodyPr>
          <a:lstStyle/>
          <a:p>
            <a:r>
              <a:rPr lang="en-US" altLang="zh-CN" sz="4000" dirty="0">
                <a:solidFill>
                  <a:srgbClr val="1672FB"/>
                </a:solidFill>
              </a:rPr>
              <a:t>CMDB</a:t>
            </a:r>
            <a:endParaRPr lang="zh-CN" altLang="en-US" sz="4000" dirty="0">
              <a:solidFill>
                <a:srgbClr val="1672FB"/>
              </a:solidFill>
            </a:endParaRPr>
          </a:p>
        </p:txBody>
      </p:sp>
      <p:sp>
        <p:nvSpPr>
          <p:cNvPr id="78" name="Rectangle 65">
            <a:extLst>
              <a:ext uri="{FF2B5EF4-FFF2-40B4-BE49-F238E27FC236}">
                <a16:creationId xmlns:a16="http://schemas.microsoft.com/office/drawing/2014/main" id="{5E1AF9DE-FFBA-4CE3-816D-BB7B0D606912}"/>
              </a:ext>
            </a:extLst>
          </p:cNvPr>
          <p:cNvSpPr/>
          <p:nvPr/>
        </p:nvSpPr>
        <p:spPr>
          <a:xfrm>
            <a:off x="10708605" y="2351782"/>
            <a:ext cx="1135631" cy="1403141"/>
          </a:xfrm>
          <a:prstGeom prst="rect">
            <a:avLst/>
          </a:prstGeom>
        </p:spPr>
        <p:txBody>
          <a:bodyPr wrap="square">
            <a:spAutoFit/>
          </a:bodyPr>
          <a:lstStyle/>
          <a:p>
            <a:pPr marL="171450" indent="-171450" defTabSz="1219170">
              <a:lnSpc>
                <a:spcPct val="120000"/>
              </a:lnSpc>
              <a:buFont typeface="Wingdings" panose="05000000000000000000" pitchFamily="2" charset="2"/>
              <a:buChar char="ü"/>
            </a:pPr>
            <a:r>
              <a:rPr lang="zh-CN" altLang="en-US" sz="1200" dirty="0">
                <a:solidFill>
                  <a:srgbClr val="00B050"/>
                </a:solidFill>
                <a:latin typeface="微软雅黑" panose="020B0503020204020204" pitchFamily="34" charset="-122"/>
                <a:ea typeface="微软雅黑" panose="020B0503020204020204" pitchFamily="34" charset="-122"/>
              </a:rPr>
              <a:t>规模化</a:t>
            </a:r>
            <a:endParaRPr lang="en-US" altLang="zh-CN" sz="1200" dirty="0">
              <a:solidFill>
                <a:srgbClr val="00B050"/>
              </a:solidFill>
              <a:latin typeface="微软雅黑" panose="020B0503020204020204" pitchFamily="34" charset="-122"/>
              <a:ea typeface="微软雅黑" panose="020B0503020204020204" pitchFamily="34" charset="-122"/>
            </a:endParaRPr>
          </a:p>
          <a:p>
            <a:pPr marL="171450" indent="-171450" defTabSz="1219170">
              <a:lnSpc>
                <a:spcPct val="120000"/>
              </a:lnSpc>
              <a:buFont typeface="Wingdings" panose="05000000000000000000" pitchFamily="2" charset="2"/>
              <a:buChar char="ü"/>
            </a:pPr>
            <a:r>
              <a:rPr lang="zh-CN" altLang="en-US" sz="1200" dirty="0">
                <a:solidFill>
                  <a:srgbClr val="00B050"/>
                </a:solidFill>
              </a:rPr>
              <a:t>工具平台化</a:t>
            </a:r>
            <a:endParaRPr lang="en-US" altLang="zh-CN" sz="1200" dirty="0">
              <a:solidFill>
                <a:srgbClr val="00B050"/>
              </a:solidFill>
            </a:endParaRPr>
          </a:p>
          <a:p>
            <a:pPr marL="171450" indent="-171450" defTabSz="1219170">
              <a:lnSpc>
                <a:spcPct val="120000"/>
              </a:lnSpc>
              <a:buFont typeface="Wingdings" panose="05000000000000000000" pitchFamily="2" charset="2"/>
              <a:buChar char="ü"/>
            </a:pPr>
            <a:r>
              <a:rPr lang="zh-CN" altLang="en-US" sz="1200" dirty="0">
                <a:solidFill>
                  <a:srgbClr val="00B050"/>
                </a:solidFill>
                <a:latin typeface="字魂105号-简雅黑" panose="00000500000000000000" pitchFamily="2" charset="-122"/>
                <a:ea typeface="字魂105号-简雅黑" panose="00000500000000000000" pitchFamily="2" charset="-122"/>
                <a:sym typeface="字魂105号-简雅黑" panose="00000500000000000000" pitchFamily="2" charset="-122"/>
              </a:rPr>
              <a:t>互通</a:t>
            </a:r>
            <a:endParaRPr lang="en-US" altLang="zh-CN" sz="1200" dirty="0">
              <a:solidFill>
                <a:srgbClr val="00B050"/>
              </a:solidFill>
            </a:endParaRPr>
          </a:p>
          <a:p>
            <a:pPr marL="171450" indent="-171450" defTabSz="1219170">
              <a:lnSpc>
                <a:spcPct val="120000"/>
              </a:lnSpc>
              <a:buFont typeface="Wingdings" panose="05000000000000000000" pitchFamily="2" charset="2"/>
              <a:buChar char="ü"/>
            </a:pPr>
            <a:r>
              <a:rPr lang="zh-CN" altLang="en-US" sz="1200" dirty="0">
                <a:solidFill>
                  <a:srgbClr val="00B050"/>
                </a:solidFill>
              </a:rPr>
              <a:t>能力开放</a:t>
            </a:r>
            <a:endParaRPr lang="en-US" altLang="zh-CN" sz="1200" dirty="0">
              <a:solidFill>
                <a:srgbClr val="00B050"/>
              </a:solidFill>
            </a:endParaRPr>
          </a:p>
          <a:p>
            <a:pPr algn="ctr" defTabSz="1219170">
              <a:lnSpc>
                <a:spcPct val="120000"/>
              </a:lnSpc>
            </a:pPr>
            <a:endParaRPr lang="en-US" altLang="zh-CN" sz="1200"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gn="ctr" defTabSz="1219170">
              <a:lnSpc>
                <a:spcPct val="120000"/>
              </a:lnSpc>
            </a:pPr>
            <a:endParaRPr lang="en-US" sz="1200"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extLst>
      <p:ext uri="{BB962C8B-B14F-4D97-AF65-F5344CB8AC3E}">
        <p14:creationId xmlns:p14="http://schemas.microsoft.com/office/powerpoint/2010/main" val="3716282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45347-F73E-49F2-9850-8EC9B2E53CE0}"/>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思考与决策 </a:t>
            </a:r>
            <a:r>
              <a:rPr lang="zh-CN" altLang="en-US" sz="1600" dirty="0"/>
              <a:t>团队建设</a:t>
            </a:r>
          </a:p>
        </p:txBody>
      </p:sp>
      <p:sp>
        <p:nvSpPr>
          <p:cNvPr id="28" name="11">
            <a:extLst>
              <a:ext uri="{FF2B5EF4-FFF2-40B4-BE49-F238E27FC236}">
                <a16:creationId xmlns:a16="http://schemas.microsoft.com/office/drawing/2014/main" id="{9950B7FC-F9F9-407A-83FF-022586507891}"/>
              </a:ext>
            </a:extLst>
          </p:cNvPr>
          <p:cNvSpPr/>
          <p:nvPr>
            <p:custDataLst>
              <p:tags r:id="rId1"/>
            </p:custDataLst>
          </p:nvPr>
        </p:nvSpPr>
        <p:spPr>
          <a:xfrm>
            <a:off x="5219142" y="4378413"/>
            <a:ext cx="1753716" cy="1753716"/>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zh-CN" altLang="en-US" sz="2800" dirty="0">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团队建设</a:t>
            </a:r>
          </a:p>
        </p:txBody>
      </p:sp>
      <p:sp>
        <p:nvSpPr>
          <p:cNvPr id="29" name="12">
            <a:extLst>
              <a:ext uri="{FF2B5EF4-FFF2-40B4-BE49-F238E27FC236}">
                <a16:creationId xmlns:a16="http://schemas.microsoft.com/office/drawing/2014/main" id="{34508EE8-7D1A-482E-8B1C-05204765FB86}"/>
              </a:ext>
            </a:extLst>
          </p:cNvPr>
          <p:cNvSpPr/>
          <p:nvPr>
            <p:custDataLst>
              <p:tags r:id="rId2"/>
            </p:custDataLst>
          </p:nvPr>
        </p:nvSpPr>
        <p:spPr>
          <a:xfrm>
            <a:off x="2763234" y="4718054"/>
            <a:ext cx="1100519" cy="1100519"/>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zh-CN" altLang="en-US" sz="1600" dirty="0">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开发转型</a:t>
            </a:r>
          </a:p>
        </p:txBody>
      </p:sp>
      <p:sp>
        <p:nvSpPr>
          <p:cNvPr id="30" name="13">
            <a:extLst>
              <a:ext uri="{FF2B5EF4-FFF2-40B4-BE49-F238E27FC236}">
                <a16:creationId xmlns:a16="http://schemas.microsoft.com/office/drawing/2014/main" id="{4DB3A1A4-94B9-405F-A46E-EB35A8E491D0}"/>
              </a:ext>
            </a:extLst>
          </p:cNvPr>
          <p:cNvSpPr/>
          <p:nvPr>
            <p:custDataLst>
              <p:tags r:id="rId3"/>
            </p:custDataLst>
          </p:nvPr>
        </p:nvSpPr>
        <p:spPr>
          <a:xfrm>
            <a:off x="3532034" y="2888231"/>
            <a:ext cx="1100519" cy="1100519"/>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zh-CN" altLang="en-US" sz="1600" dirty="0">
                <a:solidFill>
                  <a:schemeClr val="bg1"/>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团队分工</a:t>
            </a:r>
          </a:p>
        </p:txBody>
      </p:sp>
      <p:sp>
        <p:nvSpPr>
          <p:cNvPr id="31" name="14">
            <a:extLst>
              <a:ext uri="{FF2B5EF4-FFF2-40B4-BE49-F238E27FC236}">
                <a16:creationId xmlns:a16="http://schemas.microsoft.com/office/drawing/2014/main" id="{B1CECC02-8749-4EC0-AA12-1CA50EC7442B}"/>
              </a:ext>
            </a:extLst>
          </p:cNvPr>
          <p:cNvSpPr/>
          <p:nvPr>
            <p:custDataLst>
              <p:tags r:id="rId4"/>
            </p:custDataLst>
          </p:nvPr>
        </p:nvSpPr>
        <p:spPr>
          <a:xfrm>
            <a:off x="5518442" y="2126558"/>
            <a:ext cx="1100519" cy="1100519"/>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zh-CN" altLang="en-US" sz="1600" dirty="0">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业务关注</a:t>
            </a:r>
          </a:p>
        </p:txBody>
      </p:sp>
      <p:sp>
        <p:nvSpPr>
          <p:cNvPr id="33" name="15">
            <a:extLst>
              <a:ext uri="{FF2B5EF4-FFF2-40B4-BE49-F238E27FC236}">
                <a16:creationId xmlns:a16="http://schemas.microsoft.com/office/drawing/2014/main" id="{23DA7828-B898-45F5-B1E2-4BE6069101EE}"/>
              </a:ext>
            </a:extLst>
          </p:cNvPr>
          <p:cNvSpPr/>
          <p:nvPr>
            <p:custDataLst>
              <p:tags r:id="rId5"/>
            </p:custDataLst>
          </p:nvPr>
        </p:nvSpPr>
        <p:spPr>
          <a:xfrm>
            <a:off x="7559448" y="2905839"/>
            <a:ext cx="1100519" cy="1100519"/>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zh-CN" altLang="en-US" sz="1600" dirty="0">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能力提升</a:t>
            </a:r>
          </a:p>
        </p:txBody>
      </p:sp>
      <p:sp>
        <p:nvSpPr>
          <p:cNvPr id="34" name="16">
            <a:extLst>
              <a:ext uri="{FF2B5EF4-FFF2-40B4-BE49-F238E27FC236}">
                <a16:creationId xmlns:a16="http://schemas.microsoft.com/office/drawing/2014/main" id="{6D825308-F702-4ABC-8D73-EB7537F9931F}"/>
              </a:ext>
            </a:extLst>
          </p:cNvPr>
          <p:cNvSpPr/>
          <p:nvPr>
            <p:custDataLst>
              <p:tags r:id="rId6"/>
            </p:custDataLst>
          </p:nvPr>
        </p:nvSpPr>
        <p:spPr>
          <a:xfrm>
            <a:off x="8307850" y="4718054"/>
            <a:ext cx="1100519" cy="1100519"/>
          </a:xfrm>
          <a:prstGeom prst="ellipse">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zh-CN" altLang="en-US" sz="1600" dirty="0">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团队氛围</a:t>
            </a:r>
          </a:p>
        </p:txBody>
      </p:sp>
      <p:cxnSp>
        <p:nvCxnSpPr>
          <p:cNvPr id="36" name="17">
            <a:extLst>
              <a:ext uri="{FF2B5EF4-FFF2-40B4-BE49-F238E27FC236}">
                <a16:creationId xmlns:a16="http://schemas.microsoft.com/office/drawing/2014/main" id="{FD12E936-DB7C-4C30-887F-856FAD065384}"/>
              </a:ext>
            </a:extLst>
          </p:cNvPr>
          <p:cNvCxnSpPr>
            <a:stCxn id="29" idx="6"/>
            <a:endCxn id="28" idx="2"/>
          </p:cNvCxnSpPr>
          <p:nvPr>
            <p:custDataLst>
              <p:tags r:id="rId7"/>
            </p:custDataLst>
          </p:nvPr>
        </p:nvCxnSpPr>
        <p:spPr>
          <a:xfrm flipV="1">
            <a:off x="3863753" y="5255271"/>
            <a:ext cx="1355389" cy="0"/>
          </a:xfrm>
          <a:prstGeom prst="line">
            <a:avLst/>
          </a:prstGeom>
          <a:ln>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37" name="18">
            <a:extLst>
              <a:ext uri="{FF2B5EF4-FFF2-40B4-BE49-F238E27FC236}">
                <a16:creationId xmlns:a16="http://schemas.microsoft.com/office/drawing/2014/main" id="{42B3B265-5A06-4D1A-9988-ABCC48EEB3C4}"/>
              </a:ext>
            </a:extLst>
          </p:cNvPr>
          <p:cNvCxnSpPr>
            <a:endCxn id="28" idx="1"/>
          </p:cNvCxnSpPr>
          <p:nvPr>
            <p:custDataLst>
              <p:tags r:id="rId8"/>
            </p:custDataLst>
          </p:nvPr>
        </p:nvCxnSpPr>
        <p:spPr>
          <a:xfrm>
            <a:off x="4525888" y="3743386"/>
            <a:ext cx="950080" cy="891853"/>
          </a:xfrm>
          <a:prstGeom prst="line">
            <a:avLst/>
          </a:prstGeom>
          <a:ln>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38" name="19">
            <a:extLst>
              <a:ext uri="{FF2B5EF4-FFF2-40B4-BE49-F238E27FC236}">
                <a16:creationId xmlns:a16="http://schemas.microsoft.com/office/drawing/2014/main" id="{451426EA-2812-43F2-8582-9E57338F4D6A}"/>
              </a:ext>
            </a:extLst>
          </p:cNvPr>
          <p:cNvCxnSpPr>
            <a:cxnSpLocks/>
          </p:cNvCxnSpPr>
          <p:nvPr>
            <p:custDataLst>
              <p:tags r:id="rId9"/>
            </p:custDataLst>
          </p:nvPr>
        </p:nvCxnSpPr>
        <p:spPr>
          <a:xfrm>
            <a:off x="6096000" y="3227073"/>
            <a:ext cx="0" cy="1151339"/>
          </a:xfrm>
          <a:prstGeom prst="line">
            <a:avLst/>
          </a:prstGeom>
          <a:ln>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39" name="110">
            <a:extLst>
              <a:ext uri="{FF2B5EF4-FFF2-40B4-BE49-F238E27FC236}">
                <a16:creationId xmlns:a16="http://schemas.microsoft.com/office/drawing/2014/main" id="{0F4B23A4-C937-4D96-9A7B-0D7678C57867}"/>
              </a:ext>
            </a:extLst>
          </p:cNvPr>
          <p:cNvCxnSpPr>
            <a:endCxn id="28" idx="7"/>
          </p:cNvCxnSpPr>
          <p:nvPr>
            <p:custDataLst>
              <p:tags r:id="rId10"/>
            </p:custDataLst>
          </p:nvPr>
        </p:nvCxnSpPr>
        <p:spPr>
          <a:xfrm flipH="1">
            <a:off x="6716032" y="3743386"/>
            <a:ext cx="932789" cy="891853"/>
          </a:xfrm>
          <a:prstGeom prst="line">
            <a:avLst/>
          </a:prstGeom>
          <a:ln>
            <a:solidFill>
              <a:srgbClr val="1672FB"/>
            </a:solidFill>
          </a:ln>
        </p:spPr>
        <p:style>
          <a:lnRef idx="1">
            <a:schemeClr val="accent1"/>
          </a:lnRef>
          <a:fillRef idx="0">
            <a:schemeClr val="accent1"/>
          </a:fillRef>
          <a:effectRef idx="0">
            <a:schemeClr val="accent1"/>
          </a:effectRef>
          <a:fontRef idx="minor">
            <a:schemeClr val="tx1"/>
          </a:fontRef>
        </p:style>
      </p:cxnSp>
      <p:cxnSp>
        <p:nvCxnSpPr>
          <p:cNvPr id="40" name="111">
            <a:extLst>
              <a:ext uri="{FF2B5EF4-FFF2-40B4-BE49-F238E27FC236}">
                <a16:creationId xmlns:a16="http://schemas.microsoft.com/office/drawing/2014/main" id="{3B14F3EE-E166-40AF-85F3-2B21EF536598}"/>
              </a:ext>
            </a:extLst>
          </p:cNvPr>
          <p:cNvCxnSpPr>
            <a:endCxn id="28" idx="6"/>
          </p:cNvCxnSpPr>
          <p:nvPr>
            <p:custDataLst>
              <p:tags r:id="rId11"/>
            </p:custDataLst>
          </p:nvPr>
        </p:nvCxnSpPr>
        <p:spPr>
          <a:xfrm flipH="1">
            <a:off x="6972858" y="5240275"/>
            <a:ext cx="1334996" cy="0"/>
          </a:xfrm>
          <a:prstGeom prst="line">
            <a:avLst/>
          </a:prstGeom>
          <a:ln>
            <a:solidFill>
              <a:srgbClr val="1672FB"/>
            </a:solidFill>
          </a:ln>
        </p:spPr>
        <p:style>
          <a:lnRef idx="1">
            <a:schemeClr val="accent1"/>
          </a:lnRef>
          <a:fillRef idx="0">
            <a:schemeClr val="accent1"/>
          </a:fillRef>
          <a:effectRef idx="0">
            <a:schemeClr val="accent1"/>
          </a:effectRef>
          <a:fontRef idx="minor">
            <a:schemeClr val="tx1"/>
          </a:fontRef>
        </p:style>
      </p:cxnSp>
      <p:sp>
        <p:nvSpPr>
          <p:cNvPr id="41" name="112">
            <a:extLst>
              <a:ext uri="{FF2B5EF4-FFF2-40B4-BE49-F238E27FC236}">
                <a16:creationId xmlns:a16="http://schemas.microsoft.com/office/drawing/2014/main" id="{3646ADC6-EF2B-4609-8FFA-6ED9982F0B42}"/>
              </a:ext>
            </a:extLst>
          </p:cNvPr>
          <p:cNvSpPr/>
          <p:nvPr>
            <p:custDataLst>
              <p:tags r:id="rId12"/>
            </p:custDataLst>
          </p:nvPr>
        </p:nvSpPr>
        <p:spPr>
          <a:xfrm>
            <a:off x="604477" y="4429292"/>
            <a:ext cx="2100843" cy="1389281"/>
          </a:xfrm>
          <a:prstGeom prst="rect">
            <a:avLst/>
          </a:prstGeom>
        </p:spPr>
        <p:txBody>
          <a:bodyPr wrap="square" lIns="91431" tIns="45715" rIns="91431" bIns="45715">
            <a:spAutoFit/>
          </a:bodyPr>
          <a:lstStyle/>
          <a:p>
            <a:pPr algn="r">
              <a:lnSpc>
                <a:spcPct val="130000"/>
              </a:lnSpc>
            </a:pPr>
            <a:r>
              <a:rPr lang="zh-CN" altLang="en-US"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运维开发能力转型</a:t>
            </a:r>
            <a:endParaRPr lang="en-US" altLang="zh-CN"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gn="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1.</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培训系统开发概念</a:t>
            </a:r>
            <a:endPar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gn="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2.</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自我学习</a:t>
            </a:r>
            <a:endPar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gn="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3.</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搭建开发框架</a:t>
            </a:r>
            <a:endPar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gn="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4.</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从小功能入手</a:t>
            </a:r>
          </a:p>
        </p:txBody>
      </p:sp>
      <p:sp>
        <p:nvSpPr>
          <p:cNvPr id="44" name="113">
            <a:extLst>
              <a:ext uri="{FF2B5EF4-FFF2-40B4-BE49-F238E27FC236}">
                <a16:creationId xmlns:a16="http://schemas.microsoft.com/office/drawing/2014/main" id="{3278953F-A3C7-48E1-AB35-671EDB2D11D7}"/>
              </a:ext>
            </a:extLst>
          </p:cNvPr>
          <p:cNvSpPr/>
          <p:nvPr>
            <p:custDataLst>
              <p:tags r:id="rId13"/>
            </p:custDataLst>
          </p:nvPr>
        </p:nvSpPr>
        <p:spPr>
          <a:xfrm>
            <a:off x="2068587" y="2450721"/>
            <a:ext cx="1365473" cy="1189226"/>
          </a:xfrm>
          <a:prstGeom prst="rect">
            <a:avLst/>
          </a:prstGeom>
        </p:spPr>
        <p:txBody>
          <a:bodyPr wrap="square" lIns="91431" tIns="45715" rIns="91431" bIns="45715">
            <a:spAutoFit/>
          </a:bodyPr>
          <a:lstStyle/>
          <a:p>
            <a:pPr algn="r">
              <a:lnSpc>
                <a:spcPct val="130000"/>
              </a:lnSpc>
            </a:pPr>
            <a:r>
              <a:rPr lang="zh-CN" altLang="en-US" sz="20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专业分工</a:t>
            </a:r>
            <a:endParaRPr lang="en-US" altLang="zh-CN" sz="20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gn="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1.</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开发</a:t>
            </a:r>
            <a:endPar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gn="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2.</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应用运维</a:t>
            </a:r>
            <a:endPar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gn="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3.</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数据库</a:t>
            </a:r>
          </a:p>
        </p:txBody>
      </p:sp>
      <p:sp>
        <p:nvSpPr>
          <p:cNvPr id="45" name="114">
            <a:extLst>
              <a:ext uri="{FF2B5EF4-FFF2-40B4-BE49-F238E27FC236}">
                <a16:creationId xmlns:a16="http://schemas.microsoft.com/office/drawing/2014/main" id="{4188CA7D-DBC0-4707-97D5-A4ED8A887DF0}"/>
              </a:ext>
            </a:extLst>
          </p:cNvPr>
          <p:cNvSpPr/>
          <p:nvPr>
            <p:custDataLst>
              <p:tags r:id="rId14"/>
            </p:custDataLst>
          </p:nvPr>
        </p:nvSpPr>
        <p:spPr>
          <a:xfrm>
            <a:off x="4129065" y="1315090"/>
            <a:ext cx="3879272" cy="709095"/>
          </a:xfrm>
          <a:prstGeom prst="rect">
            <a:avLst/>
          </a:prstGeom>
        </p:spPr>
        <p:txBody>
          <a:bodyPr wrap="square" lIns="91431" tIns="45715" rIns="91431" bIns="45715">
            <a:spAutoFit/>
          </a:bodyPr>
          <a:lstStyle/>
          <a:p>
            <a:pPr algn="ctr">
              <a:lnSpc>
                <a:spcPct val="130000"/>
              </a:lnSpc>
            </a:pPr>
            <a:r>
              <a:rPr lang="zh-CN" altLang="en-US" sz="20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业务关注</a:t>
            </a:r>
            <a:endParaRPr lang="en-US" altLang="zh-CN" sz="20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gn="ctr">
              <a:lnSpc>
                <a:spcPct val="130000"/>
              </a:lnSpc>
            </a:pP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安排值班负责人，定期值班回顾</a:t>
            </a:r>
          </a:p>
        </p:txBody>
      </p:sp>
      <p:sp>
        <p:nvSpPr>
          <p:cNvPr id="47" name="115">
            <a:extLst>
              <a:ext uri="{FF2B5EF4-FFF2-40B4-BE49-F238E27FC236}">
                <a16:creationId xmlns:a16="http://schemas.microsoft.com/office/drawing/2014/main" id="{E11189D2-FAA8-4FD3-9744-A7E091484406}"/>
              </a:ext>
            </a:extLst>
          </p:cNvPr>
          <p:cNvSpPr/>
          <p:nvPr>
            <p:custDataLst>
              <p:tags r:id="rId15"/>
            </p:custDataLst>
          </p:nvPr>
        </p:nvSpPr>
        <p:spPr>
          <a:xfrm>
            <a:off x="8639567" y="2666618"/>
            <a:ext cx="2377213" cy="1429292"/>
          </a:xfrm>
          <a:prstGeom prst="rect">
            <a:avLst/>
          </a:prstGeom>
        </p:spPr>
        <p:txBody>
          <a:bodyPr wrap="square" lIns="91431" tIns="45715" rIns="91431" bIns="45715">
            <a:spAutoFit/>
          </a:bodyPr>
          <a:lstStyle/>
          <a:p>
            <a:pPr>
              <a:lnSpc>
                <a:spcPct val="130000"/>
              </a:lnSpc>
            </a:pPr>
            <a:r>
              <a:rPr lang="zh-CN" altLang="en-US" sz="20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个人能力</a:t>
            </a:r>
            <a:endParaRPr lang="en-US" altLang="zh-CN" sz="20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1.</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根据工作要求，认领兴趣目标</a:t>
            </a:r>
            <a:endPar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2.</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制定学习目标和周期</a:t>
            </a:r>
            <a:endPar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3.</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分配相关工作任务</a:t>
            </a:r>
            <a:endPar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nSpc>
                <a:spcPct val="130000"/>
              </a:lnSpc>
            </a:pPr>
            <a:r>
              <a:rPr lang="en-US" altLang="zh-CN"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4.</a:t>
            </a: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分享成果</a:t>
            </a:r>
          </a:p>
        </p:txBody>
      </p:sp>
      <p:sp>
        <p:nvSpPr>
          <p:cNvPr id="48" name="116">
            <a:extLst>
              <a:ext uri="{FF2B5EF4-FFF2-40B4-BE49-F238E27FC236}">
                <a16:creationId xmlns:a16="http://schemas.microsoft.com/office/drawing/2014/main" id="{E974CEA9-777D-470D-8FFF-35D7425766BE}"/>
              </a:ext>
            </a:extLst>
          </p:cNvPr>
          <p:cNvSpPr/>
          <p:nvPr>
            <p:custDataLst>
              <p:tags r:id="rId16"/>
            </p:custDataLst>
          </p:nvPr>
        </p:nvSpPr>
        <p:spPr>
          <a:xfrm>
            <a:off x="9402537" y="4629347"/>
            <a:ext cx="2100843" cy="1189226"/>
          </a:xfrm>
          <a:prstGeom prst="rect">
            <a:avLst/>
          </a:prstGeom>
        </p:spPr>
        <p:txBody>
          <a:bodyPr wrap="square" lIns="91431" tIns="45715" rIns="91431" bIns="45715">
            <a:spAutoFit/>
          </a:bodyPr>
          <a:lstStyle/>
          <a:p>
            <a:pPr>
              <a:lnSpc>
                <a:spcPct val="130000"/>
              </a:lnSpc>
            </a:pPr>
            <a:r>
              <a:rPr lang="zh-CN" altLang="en-US" sz="20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团队氛围</a:t>
            </a:r>
            <a:endParaRPr lang="en-US" altLang="zh-CN" sz="20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a:p>
            <a:pPr>
              <a:lnSpc>
                <a:spcPct val="130000"/>
              </a:lnSpc>
            </a:pPr>
            <a:r>
              <a:rPr lang="zh-CN" altLang="en-US" sz="1200" dirty="0">
                <a:solidFill>
                  <a:srgbClr val="000000"/>
                </a:solidFill>
                <a:latin typeface="字魂95号-手刻宋" panose="00000500000000000000" pitchFamily="2" charset="-122"/>
                <a:ea typeface="字魂95号-手刻宋" panose="00000500000000000000" pitchFamily="2" charset="-122"/>
                <a:cs typeface="+mn-ea"/>
                <a:sym typeface="字魂95号-手刻宋" panose="00000500000000000000" pitchFamily="2" charset="-122"/>
              </a:rPr>
              <a:t>在工作时间以外举行一些活动，进行生活交流，加强团队融洽度和凝聚力</a:t>
            </a:r>
          </a:p>
        </p:txBody>
      </p:sp>
    </p:spTree>
    <p:extLst>
      <p:ext uri="{BB962C8B-B14F-4D97-AF65-F5344CB8AC3E}">
        <p14:creationId xmlns:p14="http://schemas.microsoft.com/office/powerpoint/2010/main" val="422029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45347-F73E-49F2-9850-8EC9B2E53CE0}"/>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思考与决策 </a:t>
            </a:r>
            <a:r>
              <a:rPr lang="zh-CN" altLang="en-US" sz="1600" dirty="0"/>
              <a:t>其它</a:t>
            </a:r>
          </a:p>
        </p:txBody>
      </p:sp>
      <p:sp>
        <p:nvSpPr>
          <p:cNvPr id="19" name="TextBox 1">
            <a:extLst>
              <a:ext uri="{FF2B5EF4-FFF2-40B4-BE49-F238E27FC236}">
                <a16:creationId xmlns:a16="http://schemas.microsoft.com/office/drawing/2014/main" id="{0487CD0F-754E-476D-84A5-C8809CAE1ACF}"/>
              </a:ext>
            </a:extLst>
          </p:cNvPr>
          <p:cNvSpPr txBox="1"/>
          <p:nvPr/>
        </p:nvSpPr>
        <p:spPr>
          <a:xfrm>
            <a:off x="4357416" y="1432848"/>
            <a:ext cx="4521889" cy="400110"/>
          </a:xfrm>
          <a:prstGeom prst="rect">
            <a:avLst/>
          </a:prstGeom>
          <a:noFill/>
        </p:spPr>
        <p:txBody>
          <a:bodyPr wrap="square" lIns="0" rIns="0" rtlCol="0">
            <a:spAutoFit/>
          </a:bodyPr>
          <a:lstStyle/>
          <a:p>
            <a:pPr lvl="0">
              <a:defRPr/>
            </a:pPr>
            <a:r>
              <a:rPr lang="zh-CN" altLang="en-US" sz="2000" spc="300" dirty="0">
                <a:solidFill>
                  <a:srgbClr val="1672FB"/>
                </a:solidFill>
                <a:latin typeface="微软雅黑"/>
                <a:ea typeface="字魂5号-无外润黑体"/>
                <a:cs typeface="Open Sans" panose="020B0606030504020204" pitchFamily="34" charset="0"/>
                <a:sym typeface="微软雅黑"/>
              </a:rPr>
              <a:t>内容全线上云</a:t>
            </a:r>
            <a:endParaRPr lang="en-US" altLang="zh-CN" sz="2000" spc="300" dirty="0">
              <a:solidFill>
                <a:srgbClr val="1672FB"/>
              </a:solidFill>
              <a:latin typeface="微软雅黑"/>
              <a:ea typeface="字魂5号-无外润黑体"/>
              <a:cs typeface="Open Sans" panose="020B0606030504020204" pitchFamily="34" charset="0"/>
              <a:sym typeface="微软雅黑"/>
            </a:endParaRPr>
          </a:p>
        </p:txBody>
      </p:sp>
      <p:sp>
        <p:nvSpPr>
          <p:cNvPr id="20" name="TextBox 2">
            <a:extLst>
              <a:ext uri="{FF2B5EF4-FFF2-40B4-BE49-F238E27FC236}">
                <a16:creationId xmlns:a16="http://schemas.microsoft.com/office/drawing/2014/main" id="{406DFF0C-D385-4D14-BE34-72F4A2D5BCAB}"/>
              </a:ext>
            </a:extLst>
          </p:cNvPr>
          <p:cNvSpPr txBox="1"/>
          <p:nvPr/>
        </p:nvSpPr>
        <p:spPr>
          <a:xfrm>
            <a:off x="4357416" y="1793079"/>
            <a:ext cx="6238311" cy="890693"/>
          </a:xfrm>
          <a:prstGeom prst="rect">
            <a:avLst/>
          </a:prstGeom>
          <a:noFill/>
        </p:spPr>
        <p:txBody>
          <a:bodyPr wrap="square" lIns="0" rIns="0" rtlCol="0">
            <a:spAutoFit/>
          </a:bodyPr>
          <a:lstStyle/>
          <a:p>
            <a:pPr>
              <a:lnSpc>
                <a:spcPct val="150000"/>
              </a:lnSpc>
            </a:pPr>
            <a:r>
              <a:rPr lang="zh-CN" altLang="en-US" sz="1200" dirty="0">
                <a:solidFill>
                  <a:srgbClr val="000000"/>
                </a:solidFill>
                <a:latin typeface="+mj-ea"/>
                <a:ea typeface="+mj-ea"/>
                <a:cs typeface="Roboto Slab Light" charset="0"/>
                <a:sym typeface="微软雅黑"/>
              </a:rPr>
              <a:t>原有的内容原始存储、音频处理、音频信息初始化主要在线下，线下的存储空间、带宽、音频处理速度等是制约音频内容上线主要的瓶劲，将部分搬上云存储并同时使用云上的音频处理服务，将极大的提高上线能力</a:t>
            </a:r>
            <a:endParaRPr lang="en-US" sz="1200" dirty="0">
              <a:solidFill>
                <a:srgbClr val="000000"/>
              </a:solidFill>
              <a:latin typeface="+mj-ea"/>
              <a:ea typeface="+mj-ea"/>
              <a:cs typeface="Roboto Slab Light" charset="0"/>
              <a:sym typeface="微软雅黑"/>
            </a:endParaRPr>
          </a:p>
        </p:txBody>
      </p:sp>
      <p:sp>
        <p:nvSpPr>
          <p:cNvPr id="21" name="Shape 3613">
            <a:extLst>
              <a:ext uri="{FF2B5EF4-FFF2-40B4-BE49-F238E27FC236}">
                <a16:creationId xmlns:a16="http://schemas.microsoft.com/office/drawing/2014/main" id="{D16E27B1-C2E7-4F64-B879-95B2A62973E2}"/>
              </a:ext>
            </a:extLst>
          </p:cNvPr>
          <p:cNvSpPr/>
          <p:nvPr/>
        </p:nvSpPr>
        <p:spPr>
          <a:xfrm>
            <a:off x="3408451" y="1589814"/>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B050"/>
          </a:solidFill>
          <a:ln w="12700">
            <a:miter lim="400000"/>
          </a:ln>
        </p:spPr>
        <p:txBody>
          <a:bodyPr lIns="38100" tIns="38100" rIns="38100" bIns="38100" anchor="ctr"/>
          <a:lstStyle/>
          <a:p>
            <a:pPr defTabSz="914400"/>
            <a:endParaRPr dirty="0">
              <a:solidFill>
                <a:srgbClr val="000000"/>
              </a:solidFill>
              <a:latin typeface="微软雅黑"/>
              <a:ea typeface="字魂5号-无外润黑体"/>
              <a:sym typeface="微软雅黑"/>
            </a:endParaRPr>
          </a:p>
        </p:txBody>
      </p:sp>
      <p:sp>
        <p:nvSpPr>
          <p:cNvPr id="22" name="TextBox 4">
            <a:extLst>
              <a:ext uri="{FF2B5EF4-FFF2-40B4-BE49-F238E27FC236}">
                <a16:creationId xmlns:a16="http://schemas.microsoft.com/office/drawing/2014/main" id="{5C9A5A25-5F3C-4DFA-A165-6D59F7C30005}"/>
              </a:ext>
            </a:extLst>
          </p:cNvPr>
          <p:cNvSpPr txBox="1"/>
          <p:nvPr/>
        </p:nvSpPr>
        <p:spPr>
          <a:xfrm>
            <a:off x="4357416" y="2904467"/>
            <a:ext cx="4521889" cy="400110"/>
          </a:xfrm>
          <a:prstGeom prst="rect">
            <a:avLst/>
          </a:prstGeom>
          <a:noFill/>
        </p:spPr>
        <p:txBody>
          <a:bodyPr wrap="square" lIns="0" rIns="0" rtlCol="0">
            <a:spAutoFit/>
          </a:bodyPr>
          <a:lstStyle/>
          <a:p>
            <a:pPr lvl="0">
              <a:defRPr/>
            </a:pPr>
            <a:r>
              <a:rPr lang="zh-CN" altLang="en-US" sz="2000" spc="300" dirty="0">
                <a:solidFill>
                  <a:srgbClr val="1672FB"/>
                </a:solidFill>
                <a:latin typeface="微软雅黑"/>
                <a:ea typeface="字魂5号-无外润黑体"/>
                <a:cs typeface="Open Sans" panose="020B0606030504020204" pitchFamily="34" charset="0"/>
                <a:sym typeface="微软雅黑"/>
              </a:rPr>
              <a:t>播放下载服务分离，容灾</a:t>
            </a:r>
            <a:r>
              <a:rPr lang="en-US" altLang="zh-CN" sz="2000" spc="300" dirty="0">
                <a:solidFill>
                  <a:srgbClr val="1672FB"/>
                </a:solidFill>
                <a:latin typeface="微软雅黑"/>
                <a:ea typeface="字魂5号-无外润黑体"/>
                <a:cs typeface="Open Sans" panose="020B0606030504020204" pitchFamily="34" charset="0"/>
                <a:sym typeface="微软雅黑"/>
              </a:rPr>
              <a:t>3.0</a:t>
            </a:r>
          </a:p>
        </p:txBody>
      </p:sp>
      <p:sp>
        <p:nvSpPr>
          <p:cNvPr id="23" name="TextBox 5">
            <a:extLst>
              <a:ext uri="{FF2B5EF4-FFF2-40B4-BE49-F238E27FC236}">
                <a16:creationId xmlns:a16="http://schemas.microsoft.com/office/drawing/2014/main" id="{C1331E05-1F17-427E-ADB9-DC65ADB6D9C4}"/>
              </a:ext>
            </a:extLst>
          </p:cNvPr>
          <p:cNvSpPr txBox="1"/>
          <p:nvPr/>
        </p:nvSpPr>
        <p:spPr>
          <a:xfrm>
            <a:off x="4357416" y="3264698"/>
            <a:ext cx="6238311" cy="1167692"/>
          </a:xfrm>
          <a:prstGeom prst="rect">
            <a:avLst/>
          </a:prstGeom>
          <a:noFill/>
        </p:spPr>
        <p:txBody>
          <a:bodyPr wrap="square" lIns="0" rIns="0" rtlCol="0">
            <a:spAutoFit/>
          </a:bodyPr>
          <a:lstStyle/>
          <a:p>
            <a:pPr>
              <a:lnSpc>
                <a:spcPct val="150000"/>
              </a:lnSpc>
            </a:pPr>
            <a:r>
              <a:rPr lang="zh-CN" altLang="en-US" sz="1200" dirty="0">
                <a:latin typeface="+mj-ea"/>
                <a:ea typeface="+mj-ea"/>
                <a:sym typeface="微软雅黑"/>
              </a:rPr>
              <a:t>过去对音频播放进行了限速，由于播放下载共用域名，用户下载场景限速明显影响用户体验，将下载分离以后，对下载尽可能放开限制。容灾</a:t>
            </a:r>
            <a:r>
              <a:rPr lang="en-US" altLang="zh-CN" sz="1200" dirty="0">
                <a:latin typeface="+mj-ea"/>
                <a:ea typeface="+mj-ea"/>
                <a:sym typeface="微软雅黑"/>
              </a:rPr>
              <a:t>3.0</a:t>
            </a:r>
            <a:r>
              <a:rPr lang="zh-CN" altLang="en-US" sz="1200" dirty="0">
                <a:latin typeface="+mj-ea"/>
                <a:ea typeface="+mj-ea"/>
                <a:sym typeface="微软雅黑"/>
              </a:rPr>
              <a:t>：</a:t>
            </a:r>
            <a:r>
              <a:rPr lang="en-US" altLang="zh-CN" sz="1200" dirty="0">
                <a:latin typeface="+mj-ea"/>
                <a:ea typeface="+mj-ea"/>
                <a:sym typeface="微软雅黑"/>
              </a:rPr>
              <a:t>1.</a:t>
            </a:r>
            <a:r>
              <a:rPr lang="zh-CN" altLang="en-US" sz="1200" dirty="0">
                <a:latin typeface="+mj-ea"/>
                <a:ea typeface="+mj-ea"/>
                <a:sym typeface="微软雅黑"/>
              </a:rPr>
              <a:t>在原有容灾基础上，进行一步进行</a:t>
            </a:r>
            <a:r>
              <a:rPr lang="en-US" altLang="zh-CN" sz="1200" dirty="0" err="1">
                <a:latin typeface="+mj-ea"/>
                <a:ea typeface="+mj-ea"/>
                <a:sym typeface="微软雅黑"/>
              </a:rPr>
              <a:t>cdn</a:t>
            </a:r>
            <a:r>
              <a:rPr lang="zh-CN" altLang="en-US" sz="1200" dirty="0">
                <a:latin typeface="+mj-ea"/>
                <a:ea typeface="+mj-ea"/>
                <a:sym typeface="微软雅黑"/>
              </a:rPr>
              <a:t>容灾快速识别和在全域名全部播放失败后，根据用户地域及运营商就近提供</a:t>
            </a:r>
            <a:r>
              <a:rPr lang="en-US" altLang="zh-CN" sz="1200" dirty="0" err="1">
                <a:latin typeface="+mj-ea"/>
                <a:ea typeface="+mj-ea"/>
                <a:sym typeface="微软雅黑"/>
              </a:rPr>
              <a:t>ip</a:t>
            </a:r>
            <a:r>
              <a:rPr lang="zh-CN" altLang="en-US" sz="1200" dirty="0">
                <a:latin typeface="+mj-ea"/>
                <a:ea typeface="+mj-ea"/>
                <a:sym typeface="微软雅黑"/>
              </a:rPr>
              <a:t>直接播放 </a:t>
            </a:r>
            <a:r>
              <a:rPr lang="en-US" altLang="zh-CN" sz="1200" dirty="0">
                <a:latin typeface="+mj-ea"/>
                <a:ea typeface="+mj-ea"/>
                <a:sym typeface="微软雅黑"/>
              </a:rPr>
              <a:t>2.</a:t>
            </a:r>
            <a:r>
              <a:rPr lang="zh-CN" altLang="en-US" sz="1200" dirty="0">
                <a:latin typeface="+mj-ea"/>
                <a:ea typeface="+mj-ea"/>
                <a:sym typeface="微软雅黑"/>
              </a:rPr>
              <a:t>其它非核心业务全部纳入容灾范围</a:t>
            </a:r>
            <a:endParaRPr lang="en-US" sz="1200" dirty="0">
              <a:solidFill>
                <a:srgbClr val="000000"/>
              </a:solidFill>
              <a:latin typeface="+mj-ea"/>
              <a:ea typeface="+mj-ea"/>
              <a:cs typeface="Roboto Slab Light" charset="0"/>
              <a:sym typeface="微软雅黑"/>
            </a:endParaRPr>
          </a:p>
        </p:txBody>
      </p:sp>
      <p:sp>
        <p:nvSpPr>
          <p:cNvPr id="24" name="Shape 3613">
            <a:extLst>
              <a:ext uri="{FF2B5EF4-FFF2-40B4-BE49-F238E27FC236}">
                <a16:creationId xmlns:a16="http://schemas.microsoft.com/office/drawing/2014/main" id="{FF69A804-2581-4D21-8F7C-E3CD1A86EAA2}"/>
              </a:ext>
            </a:extLst>
          </p:cNvPr>
          <p:cNvSpPr/>
          <p:nvPr/>
        </p:nvSpPr>
        <p:spPr>
          <a:xfrm>
            <a:off x="3408451" y="3061433"/>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B050"/>
          </a:solidFill>
          <a:ln w="12700">
            <a:miter lim="400000"/>
          </a:ln>
        </p:spPr>
        <p:txBody>
          <a:bodyPr lIns="38100" tIns="38100" rIns="38100" bIns="38100" anchor="ctr"/>
          <a:lstStyle/>
          <a:p>
            <a:pPr defTabSz="914400"/>
            <a:endParaRPr dirty="0">
              <a:solidFill>
                <a:srgbClr val="000000"/>
              </a:solidFill>
              <a:latin typeface="微软雅黑"/>
              <a:ea typeface="字魂5号-无外润黑体"/>
              <a:sym typeface="微软雅黑"/>
            </a:endParaRPr>
          </a:p>
        </p:txBody>
      </p:sp>
      <p:sp>
        <p:nvSpPr>
          <p:cNvPr id="25" name="TextBox 7">
            <a:extLst>
              <a:ext uri="{FF2B5EF4-FFF2-40B4-BE49-F238E27FC236}">
                <a16:creationId xmlns:a16="http://schemas.microsoft.com/office/drawing/2014/main" id="{39EE26B1-439D-4809-A9AF-AA20AD560810}"/>
              </a:ext>
            </a:extLst>
          </p:cNvPr>
          <p:cNvSpPr txBox="1"/>
          <p:nvPr/>
        </p:nvSpPr>
        <p:spPr>
          <a:xfrm>
            <a:off x="4357416" y="4666737"/>
            <a:ext cx="4521889" cy="400110"/>
          </a:xfrm>
          <a:prstGeom prst="rect">
            <a:avLst/>
          </a:prstGeom>
          <a:noFill/>
        </p:spPr>
        <p:txBody>
          <a:bodyPr wrap="square" lIns="0" rIns="0" rtlCol="0">
            <a:spAutoFit/>
          </a:bodyPr>
          <a:lstStyle/>
          <a:p>
            <a:pPr lvl="0">
              <a:defRPr/>
            </a:pPr>
            <a:r>
              <a:rPr lang="en-US" altLang="zh-CN" sz="2000" spc="300" dirty="0">
                <a:solidFill>
                  <a:srgbClr val="1672FB"/>
                </a:solidFill>
                <a:latin typeface="微软雅黑"/>
                <a:ea typeface="字魂5号-无外润黑体"/>
                <a:cs typeface="Open Sans" panose="020B0606030504020204" pitchFamily="34" charset="0"/>
                <a:sym typeface="微软雅黑"/>
              </a:rPr>
              <a:t>DDOS,WEB</a:t>
            </a:r>
            <a:r>
              <a:rPr lang="zh-CN" altLang="en-US" sz="2000" spc="300" dirty="0">
                <a:solidFill>
                  <a:srgbClr val="1672FB"/>
                </a:solidFill>
                <a:latin typeface="微软雅黑"/>
                <a:ea typeface="字魂5号-无外润黑体"/>
                <a:cs typeface="Open Sans" panose="020B0606030504020204" pitchFamily="34" charset="0"/>
                <a:sym typeface="微软雅黑"/>
              </a:rPr>
              <a:t>应用防火墙</a:t>
            </a:r>
            <a:endParaRPr lang="en-US" altLang="zh-CN" sz="2000" spc="300" dirty="0">
              <a:solidFill>
                <a:srgbClr val="1672FB"/>
              </a:solidFill>
              <a:latin typeface="微软雅黑"/>
              <a:ea typeface="字魂5号-无外润黑体"/>
              <a:cs typeface="Open Sans" panose="020B0606030504020204" pitchFamily="34" charset="0"/>
              <a:sym typeface="微软雅黑"/>
            </a:endParaRPr>
          </a:p>
        </p:txBody>
      </p:sp>
      <p:sp>
        <p:nvSpPr>
          <p:cNvPr id="26" name="TextBox 8">
            <a:extLst>
              <a:ext uri="{FF2B5EF4-FFF2-40B4-BE49-F238E27FC236}">
                <a16:creationId xmlns:a16="http://schemas.microsoft.com/office/drawing/2014/main" id="{C89554DA-F9DD-48B1-8413-979BE60138C4}"/>
              </a:ext>
            </a:extLst>
          </p:cNvPr>
          <p:cNvSpPr txBox="1"/>
          <p:nvPr/>
        </p:nvSpPr>
        <p:spPr>
          <a:xfrm>
            <a:off x="4357416" y="5026968"/>
            <a:ext cx="6238311" cy="890693"/>
          </a:xfrm>
          <a:prstGeom prst="rect">
            <a:avLst/>
          </a:prstGeom>
          <a:noFill/>
        </p:spPr>
        <p:txBody>
          <a:bodyPr wrap="square" lIns="0" rIns="0" rtlCol="0">
            <a:spAutoFit/>
          </a:bodyPr>
          <a:lstStyle/>
          <a:p>
            <a:pPr defTabSz="914400">
              <a:lnSpc>
                <a:spcPct val="150000"/>
              </a:lnSpc>
            </a:pPr>
            <a:r>
              <a:rPr lang="zh-CN" altLang="en-US" sz="1200" dirty="0">
                <a:solidFill>
                  <a:srgbClr val="000000"/>
                </a:solidFill>
                <a:latin typeface="微软雅黑"/>
                <a:ea typeface="字魂5号-无外润黑体"/>
                <a:cs typeface="Roboto Slab Light" charset="0"/>
                <a:sym typeface="微软雅黑"/>
              </a:rPr>
              <a:t>过去由于安全专业人才缺乏以及安全投入不足，致使安全一直是一块空白，仅依赖系统的软件防火墙不足以保障应用及数据安全。借助云安全能力，能快速接入又能较好的满足较高水平的安全要求</a:t>
            </a:r>
            <a:endParaRPr lang="en-US" sz="1200" dirty="0">
              <a:solidFill>
                <a:srgbClr val="000000"/>
              </a:solidFill>
              <a:latin typeface="微软雅黑"/>
              <a:ea typeface="字魂5号-无外润黑体"/>
              <a:cs typeface="Roboto Slab Light" charset="0"/>
              <a:sym typeface="微软雅黑"/>
            </a:endParaRPr>
          </a:p>
        </p:txBody>
      </p:sp>
      <p:sp>
        <p:nvSpPr>
          <p:cNvPr id="27" name="Shape 3613">
            <a:extLst>
              <a:ext uri="{FF2B5EF4-FFF2-40B4-BE49-F238E27FC236}">
                <a16:creationId xmlns:a16="http://schemas.microsoft.com/office/drawing/2014/main" id="{36ABE034-4DC8-4E27-A3B7-1125A5E61A81}"/>
              </a:ext>
            </a:extLst>
          </p:cNvPr>
          <p:cNvSpPr/>
          <p:nvPr/>
        </p:nvSpPr>
        <p:spPr>
          <a:xfrm>
            <a:off x="3408451" y="4823703"/>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00B050"/>
          </a:solidFill>
          <a:ln w="12700">
            <a:miter lim="400000"/>
          </a:ln>
        </p:spPr>
        <p:txBody>
          <a:bodyPr lIns="38100" tIns="38100" rIns="38100" bIns="38100" anchor="ctr"/>
          <a:lstStyle/>
          <a:p>
            <a:pPr defTabSz="914400"/>
            <a:endParaRPr dirty="0">
              <a:solidFill>
                <a:srgbClr val="000000"/>
              </a:solidFill>
              <a:latin typeface="微软雅黑"/>
              <a:ea typeface="字魂5号-无外润黑体"/>
              <a:sym typeface="微软雅黑"/>
            </a:endParaRPr>
          </a:p>
        </p:txBody>
      </p:sp>
      <p:cxnSp>
        <p:nvCxnSpPr>
          <p:cNvPr id="32" name="Straight Connector 71">
            <a:extLst>
              <a:ext uri="{FF2B5EF4-FFF2-40B4-BE49-F238E27FC236}">
                <a16:creationId xmlns:a16="http://schemas.microsoft.com/office/drawing/2014/main" id="{1ADB71CF-783C-41A7-B3A8-83370E2FBDC1}"/>
              </a:ext>
            </a:extLst>
          </p:cNvPr>
          <p:cNvCxnSpPr>
            <a:cxnSpLocks/>
          </p:cNvCxnSpPr>
          <p:nvPr/>
        </p:nvCxnSpPr>
        <p:spPr>
          <a:xfrm flipV="1">
            <a:off x="2973077" y="1432848"/>
            <a:ext cx="0" cy="44848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1">
            <a:extLst>
              <a:ext uri="{FF2B5EF4-FFF2-40B4-BE49-F238E27FC236}">
                <a16:creationId xmlns:a16="http://schemas.microsoft.com/office/drawing/2014/main" id="{A54089E9-5F6A-4DBA-A48D-AF78CD8BCC46}"/>
              </a:ext>
            </a:extLst>
          </p:cNvPr>
          <p:cNvSpPr txBox="1"/>
          <p:nvPr/>
        </p:nvSpPr>
        <p:spPr>
          <a:xfrm>
            <a:off x="1328043" y="1648441"/>
            <a:ext cx="1645034" cy="400110"/>
          </a:xfrm>
          <a:prstGeom prst="rect">
            <a:avLst/>
          </a:prstGeom>
          <a:noFill/>
        </p:spPr>
        <p:txBody>
          <a:bodyPr wrap="square" lIns="0" rIns="0" rtlCol="0">
            <a:spAutoFit/>
          </a:bodyPr>
          <a:lstStyle/>
          <a:p>
            <a:pPr lvl="0">
              <a:defRPr/>
            </a:pPr>
            <a:r>
              <a:rPr lang="zh-CN" altLang="en-US" sz="2000" spc="300" dirty="0">
                <a:solidFill>
                  <a:srgbClr val="000000"/>
                </a:solidFill>
                <a:latin typeface="微软雅黑"/>
                <a:ea typeface="字魂5号-无外润黑体"/>
                <a:cs typeface="Open Sans" panose="020B0606030504020204" pitchFamily="34" charset="0"/>
                <a:sym typeface="微软雅黑"/>
              </a:rPr>
              <a:t>内容上线</a:t>
            </a:r>
            <a:endParaRPr lang="en-US" altLang="zh-CN" sz="2000" spc="300" dirty="0">
              <a:solidFill>
                <a:srgbClr val="000000"/>
              </a:solidFill>
              <a:latin typeface="微软雅黑"/>
              <a:ea typeface="字魂5号-无外润黑体"/>
              <a:cs typeface="Open Sans" panose="020B0606030504020204" pitchFamily="34" charset="0"/>
              <a:sym typeface="微软雅黑"/>
            </a:endParaRPr>
          </a:p>
        </p:txBody>
      </p:sp>
      <p:sp>
        <p:nvSpPr>
          <p:cNvPr id="42" name="TextBox 4">
            <a:extLst>
              <a:ext uri="{FF2B5EF4-FFF2-40B4-BE49-F238E27FC236}">
                <a16:creationId xmlns:a16="http://schemas.microsoft.com/office/drawing/2014/main" id="{D2F701B5-FF84-465A-BEDF-65A8E420340F}"/>
              </a:ext>
            </a:extLst>
          </p:cNvPr>
          <p:cNvSpPr txBox="1"/>
          <p:nvPr/>
        </p:nvSpPr>
        <p:spPr>
          <a:xfrm>
            <a:off x="1328043" y="3162102"/>
            <a:ext cx="1645034" cy="400110"/>
          </a:xfrm>
          <a:prstGeom prst="rect">
            <a:avLst/>
          </a:prstGeom>
          <a:noFill/>
        </p:spPr>
        <p:txBody>
          <a:bodyPr wrap="square" lIns="0" rIns="0" rtlCol="0">
            <a:spAutoFit/>
          </a:bodyPr>
          <a:lstStyle/>
          <a:p>
            <a:pPr lvl="0">
              <a:defRPr/>
            </a:pPr>
            <a:r>
              <a:rPr lang="zh-CN" altLang="en-US" sz="2000" spc="300" dirty="0">
                <a:solidFill>
                  <a:srgbClr val="000000"/>
                </a:solidFill>
                <a:latin typeface="微软雅黑"/>
                <a:ea typeface="字魂5号-无外润黑体"/>
                <a:cs typeface="Open Sans" panose="020B0606030504020204" pitchFamily="34" charset="0"/>
                <a:sym typeface="微软雅黑"/>
              </a:rPr>
              <a:t>用户体验</a:t>
            </a:r>
            <a:endParaRPr lang="en-US" altLang="zh-CN" sz="2000" spc="300" dirty="0">
              <a:solidFill>
                <a:srgbClr val="000000"/>
              </a:solidFill>
              <a:latin typeface="微软雅黑"/>
              <a:ea typeface="字魂5号-无外润黑体"/>
              <a:cs typeface="Open Sans" panose="020B0606030504020204" pitchFamily="34" charset="0"/>
              <a:sym typeface="微软雅黑"/>
            </a:endParaRPr>
          </a:p>
        </p:txBody>
      </p:sp>
      <p:sp>
        <p:nvSpPr>
          <p:cNvPr id="43" name="TextBox 7">
            <a:extLst>
              <a:ext uri="{FF2B5EF4-FFF2-40B4-BE49-F238E27FC236}">
                <a16:creationId xmlns:a16="http://schemas.microsoft.com/office/drawing/2014/main" id="{F17F9360-C46D-4B4B-8DF9-0D6F60DAAFD2}"/>
              </a:ext>
            </a:extLst>
          </p:cNvPr>
          <p:cNvSpPr txBox="1"/>
          <p:nvPr/>
        </p:nvSpPr>
        <p:spPr>
          <a:xfrm>
            <a:off x="1328043" y="5025042"/>
            <a:ext cx="1645034" cy="400110"/>
          </a:xfrm>
          <a:prstGeom prst="rect">
            <a:avLst/>
          </a:prstGeom>
          <a:noFill/>
        </p:spPr>
        <p:txBody>
          <a:bodyPr wrap="square" lIns="0" rIns="0" rtlCol="0">
            <a:spAutoFit/>
          </a:bodyPr>
          <a:lstStyle/>
          <a:p>
            <a:pPr lvl="0">
              <a:defRPr/>
            </a:pPr>
            <a:r>
              <a:rPr lang="zh-CN" altLang="en-US" sz="2000" spc="300" dirty="0">
                <a:solidFill>
                  <a:srgbClr val="000000"/>
                </a:solidFill>
                <a:latin typeface="微软雅黑"/>
                <a:ea typeface="字魂5号-无外润黑体"/>
                <a:cs typeface="Open Sans" panose="020B0606030504020204" pitchFamily="34" charset="0"/>
                <a:sym typeface="微软雅黑"/>
              </a:rPr>
              <a:t>安      全</a:t>
            </a:r>
            <a:endParaRPr lang="en-US" altLang="zh-CN" sz="2000" spc="300" dirty="0">
              <a:solidFill>
                <a:srgbClr val="000000"/>
              </a:solidFill>
              <a:latin typeface="微软雅黑"/>
              <a:ea typeface="字魂5号-无外润黑体"/>
              <a:cs typeface="Open Sans" panose="020B0606030504020204" pitchFamily="34" charset="0"/>
              <a:sym typeface="微软雅黑"/>
            </a:endParaRPr>
          </a:p>
        </p:txBody>
      </p:sp>
    </p:spTree>
    <p:extLst>
      <p:ext uri="{BB962C8B-B14F-4D97-AF65-F5344CB8AC3E}">
        <p14:creationId xmlns:p14="http://schemas.microsoft.com/office/powerpoint/2010/main" val="3986888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成果 </a:t>
            </a:r>
            <a:r>
              <a:rPr lang="zh-CN" altLang="en-US" sz="1200" dirty="0"/>
              <a:t>发布系统</a:t>
            </a:r>
            <a:r>
              <a:rPr lang="en-US" altLang="zh-CN" sz="1200" dirty="0"/>
              <a:t>2.0+</a:t>
            </a:r>
            <a:r>
              <a:rPr lang="zh-CN" altLang="en-US" sz="1200" dirty="0"/>
              <a:t>懒人运维平台</a:t>
            </a:r>
            <a:r>
              <a:rPr lang="en-US" altLang="zh-CN" sz="1200" dirty="0"/>
              <a:t>1.0(</a:t>
            </a:r>
            <a:r>
              <a:rPr lang="zh-CN" altLang="en-US" sz="1200" dirty="0"/>
              <a:t>进行中</a:t>
            </a:r>
            <a:r>
              <a:rPr lang="en-US" altLang="zh-CN" sz="1200" dirty="0"/>
              <a:t>)</a:t>
            </a:r>
            <a:endParaRPr lang="zh-CN" altLang="en-US" sz="1200" dirty="0"/>
          </a:p>
        </p:txBody>
      </p:sp>
      <p:pic>
        <p:nvPicPr>
          <p:cNvPr id="4" name="图片 3">
            <a:extLst>
              <a:ext uri="{FF2B5EF4-FFF2-40B4-BE49-F238E27FC236}">
                <a16:creationId xmlns:a16="http://schemas.microsoft.com/office/drawing/2014/main" id="{5FDFFFC5-A62F-4E92-B199-E2D8178BB508}"/>
              </a:ext>
            </a:extLst>
          </p:cNvPr>
          <p:cNvPicPr>
            <a:picLocks noChangeAspect="1"/>
          </p:cNvPicPr>
          <p:nvPr/>
        </p:nvPicPr>
        <p:blipFill>
          <a:blip r:embed="rId3"/>
          <a:stretch>
            <a:fillRect/>
          </a:stretch>
        </p:blipFill>
        <p:spPr>
          <a:xfrm>
            <a:off x="285751" y="4376359"/>
            <a:ext cx="3242426" cy="1982358"/>
          </a:xfrm>
          <a:prstGeom prst="rect">
            <a:avLst/>
          </a:prstGeom>
        </p:spPr>
      </p:pic>
      <p:pic>
        <p:nvPicPr>
          <p:cNvPr id="6" name="图片 5">
            <a:extLst>
              <a:ext uri="{FF2B5EF4-FFF2-40B4-BE49-F238E27FC236}">
                <a16:creationId xmlns:a16="http://schemas.microsoft.com/office/drawing/2014/main" id="{5050AF64-E782-40DA-85AF-7D91F523ABFD}"/>
              </a:ext>
            </a:extLst>
          </p:cNvPr>
          <p:cNvPicPr>
            <a:picLocks noChangeAspect="1"/>
          </p:cNvPicPr>
          <p:nvPr/>
        </p:nvPicPr>
        <p:blipFill>
          <a:blip r:embed="rId4"/>
          <a:stretch>
            <a:fillRect/>
          </a:stretch>
        </p:blipFill>
        <p:spPr>
          <a:xfrm>
            <a:off x="4126649" y="4319754"/>
            <a:ext cx="4429794" cy="2038964"/>
          </a:xfrm>
          <a:prstGeom prst="rect">
            <a:avLst/>
          </a:prstGeom>
        </p:spPr>
      </p:pic>
      <p:pic>
        <p:nvPicPr>
          <p:cNvPr id="8" name="图片 7">
            <a:extLst>
              <a:ext uri="{FF2B5EF4-FFF2-40B4-BE49-F238E27FC236}">
                <a16:creationId xmlns:a16="http://schemas.microsoft.com/office/drawing/2014/main" id="{14A61561-BF30-42A1-8E4F-68A5FA0BACF9}"/>
              </a:ext>
            </a:extLst>
          </p:cNvPr>
          <p:cNvPicPr>
            <a:picLocks noChangeAspect="1"/>
          </p:cNvPicPr>
          <p:nvPr/>
        </p:nvPicPr>
        <p:blipFill>
          <a:blip r:embed="rId5"/>
          <a:stretch>
            <a:fillRect/>
          </a:stretch>
        </p:blipFill>
        <p:spPr>
          <a:xfrm>
            <a:off x="285750" y="1552573"/>
            <a:ext cx="3767907" cy="1950539"/>
          </a:xfrm>
          <a:prstGeom prst="rect">
            <a:avLst/>
          </a:prstGeom>
        </p:spPr>
      </p:pic>
      <p:pic>
        <p:nvPicPr>
          <p:cNvPr id="10" name="图片 9">
            <a:extLst>
              <a:ext uri="{FF2B5EF4-FFF2-40B4-BE49-F238E27FC236}">
                <a16:creationId xmlns:a16="http://schemas.microsoft.com/office/drawing/2014/main" id="{83F8F0BE-884C-49C7-8088-75CCEFD4C865}"/>
              </a:ext>
            </a:extLst>
          </p:cNvPr>
          <p:cNvPicPr>
            <a:picLocks noChangeAspect="1"/>
          </p:cNvPicPr>
          <p:nvPr/>
        </p:nvPicPr>
        <p:blipFill>
          <a:blip r:embed="rId6"/>
          <a:stretch>
            <a:fillRect/>
          </a:stretch>
        </p:blipFill>
        <p:spPr>
          <a:xfrm>
            <a:off x="4126649" y="1552574"/>
            <a:ext cx="4429796" cy="1950539"/>
          </a:xfrm>
          <a:prstGeom prst="rect">
            <a:avLst/>
          </a:prstGeom>
        </p:spPr>
      </p:pic>
      <p:sp>
        <p:nvSpPr>
          <p:cNvPr id="43" name="TextBox 1">
            <a:extLst>
              <a:ext uri="{FF2B5EF4-FFF2-40B4-BE49-F238E27FC236}">
                <a16:creationId xmlns:a16="http://schemas.microsoft.com/office/drawing/2014/main" id="{7CD7EDC7-38D5-4483-9E78-785090D052D9}"/>
              </a:ext>
            </a:extLst>
          </p:cNvPr>
          <p:cNvSpPr txBox="1"/>
          <p:nvPr/>
        </p:nvSpPr>
        <p:spPr>
          <a:xfrm>
            <a:off x="285748" y="980528"/>
            <a:ext cx="3571155" cy="307777"/>
          </a:xfrm>
          <a:prstGeom prst="rect">
            <a:avLst/>
          </a:prstGeom>
          <a:noFill/>
        </p:spPr>
        <p:txBody>
          <a:bodyPr wrap="square" lIns="0" rIns="0" rtlCol="0">
            <a:spAutoFit/>
          </a:bodyPr>
          <a:lstStyle/>
          <a:p>
            <a:pPr lvl="0">
              <a:defRPr/>
            </a:pPr>
            <a:r>
              <a:rPr lang="zh-CN" altLang="en-US" sz="1400" spc="300" dirty="0">
                <a:solidFill>
                  <a:srgbClr val="000000"/>
                </a:solidFill>
                <a:latin typeface="微软雅黑"/>
                <a:ea typeface="字魂5号-无外润黑体"/>
                <a:cs typeface="Open Sans" panose="020B0606030504020204" pitchFamily="34" charset="0"/>
                <a:sym typeface="微软雅黑"/>
              </a:rPr>
              <a:t>懒人运维平台</a:t>
            </a:r>
            <a:r>
              <a:rPr lang="en-US" altLang="zh-CN" sz="1400" spc="300" dirty="0">
                <a:solidFill>
                  <a:srgbClr val="000000"/>
                </a:solidFill>
                <a:latin typeface="微软雅黑"/>
                <a:ea typeface="字魂5号-无外润黑体"/>
                <a:cs typeface="Open Sans" panose="020B0606030504020204" pitchFamily="34" charset="0"/>
                <a:sym typeface="微软雅黑"/>
              </a:rPr>
              <a:t>1.0</a:t>
            </a:r>
            <a:r>
              <a:rPr lang="zh-CN" altLang="en-US" sz="1400" spc="300" dirty="0">
                <a:solidFill>
                  <a:srgbClr val="000000"/>
                </a:solidFill>
                <a:latin typeface="微软雅黑"/>
                <a:ea typeface="字魂5号-无外润黑体"/>
                <a:cs typeface="Open Sans" panose="020B0606030504020204" pitchFamily="34" charset="0"/>
                <a:sym typeface="微软雅黑"/>
              </a:rPr>
              <a:t>（开发中）</a:t>
            </a:r>
            <a:endParaRPr lang="en-US" altLang="zh-CN" sz="1400" spc="300" dirty="0">
              <a:solidFill>
                <a:srgbClr val="000000"/>
              </a:solidFill>
              <a:latin typeface="微软雅黑"/>
              <a:ea typeface="字魂5号-无外润黑体"/>
              <a:cs typeface="Open Sans" panose="020B0606030504020204" pitchFamily="34" charset="0"/>
              <a:sym typeface="微软雅黑"/>
            </a:endParaRPr>
          </a:p>
        </p:txBody>
      </p:sp>
      <p:sp>
        <p:nvSpPr>
          <p:cNvPr id="44" name="TextBox 1">
            <a:extLst>
              <a:ext uri="{FF2B5EF4-FFF2-40B4-BE49-F238E27FC236}">
                <a16:creationId xmlns:a16="http://schemas.microsoft.com/office/drawing/2014/main" id="{A17285C8-E9FF-455B-991C-279232DCB818}"/>
              </a:ext>
            </a:extLst>
          </p:cNvPr>
          <p:cNvSpPr txBox="1"/>
          <p:nvPr/>
        </p:nvSpPr>
        <p:spPr>
          <a:xfrm>
            <a:off x="285748" y="3867603"/>
            <a:ext cx="5314952" cy="276999"/>
          </a:xfrm>
          <a:prstGeom prst="rect">
            <a:avLst/>
          </a:prstGeom>
          <a:noFill/>
        </p:spPr>
        <p:txBody>
          <a:bodyPr wrap="square" lIns="0" rIns="0" rtlCol="0">
            <a:spAutoFit/>
          </a:bodyPr>
          <a:lstStyle/>
          <a:p>
            <a:pPr lvl="0" algn="dist">
              <a:defRPr/>
            </a:pPr>
            <a:r>
              <a:rPr lang="zh-CN" altLang="en-US" sz="1200" spc="-150" dirty="0">
                <a:solidFill>
                  <a:srgbClr val="000000"/>
                </a:solidFill>
                <a:latin typeface="微软雅黑"/>
                <a:ea typeface="字魂5号-无外润黑体"/>
                <a:cs typeface="Open Sans" panose="020B0606030504020204" pitchFamily="34" charset="0"/>
                <a:sym typeface="微软雅黑"/>
              </a:rPr>
              <a:t>懒人发布系统</a:t>
            </a:r>
            <a:r>
              <a:rPr lang="en-US" altLang="zh-CN" sz="1200" spc="-150" dirty="0">
                <a:solidFill>
                  <a:srgbClr val="000000"/>
                </a:solidFill>
                <a:latin typeface="微软雅黑"/>
                <a:ea typeface="字魂5号-无外润黑体"/>
                <a:cs typeface="Open Sans" panose="020B0606030504020204" pitchFamily="34" charset="0"/>
                <a:sym typeface="微软雅黑"/>
              </a:rPr>
              <a:t>2.0</a:t>
            </a:r>
            <a:r>
              <a:rPr lang="zh-CN" altLang="en-US" sz="1200" spc="-150" dirty="0">
                <a:solidFill>
                  <a:srgbClr val="000000"/>
                </a:solidFill>
                <a:latin typeface="微软雅黑"/>
                <a:ea typeface="字魂5号-无外润黑体"/>
                <a:cs typeface="Open Sans" panose="020B0606030504020204" pitchFamily="34" charset="0"/>
                <a:sym typeface="微软雅黑"/>
              </a:rPr>
              <a:t>，机器与应用状态数据由运维平台开放的</a:t>
            </a:r>
            <a:r>
              <a:rPr lang="en-US" altLang="zh-CN" sz="1200" spc="-150" dirty="0">
                <a:solidFill>
                  <a:srgbClr val="000000"/>
                </a:solidFill>
                <a:latin typeface="微软雅黑"/>
                <a:ea typeface="字魂5号-无外润黑体"/>
                <a:cs typeface="Open Sans" panose="020B0606030504020204" pitchFamily="34" charset="0"/>
                <a:sym typeface="微软雅黑"/>
              </a:rPr>
              <a:t>API</a:t>
            </a:r>
            <a:r>
              <a:rPr lang="zh-CN" altLang="en-US" sz="1200" spc="-150" dirty="0">
                <a:solidFill>
                  <a:srgbClr val="000000"/>
                </a:solidFill>
                <a:latin typeface="微软雅黑"/>
                <a:ea typeface="字魂5号-无外润黑体"/>
                <a:cs typeface="Open Sans" panose="020B0606030504020204" pitchFamily="34" charset="0"/>
                <a:sym typeface="微软雅黑"/>
              </a:rPr>
              <a:t>提供服务</a:t>
            </a:r>
            <a:endParaRPr lang="en-US" altLang="zh-CN" sz="1200" spc="-150" dirty="0">
              <a:solidFill>
                <a:srgbClr val="000000"/>
              </a:solidFill>
              <a:latin typeface="微软雅黑"/>
              <a:ea typeface="字魂5号-无外润黑体"/>
              <a:cs typeface="Open Sans" panose="020B0606030504020204" pitchFamily="34" charset="0"/>
              <a:sym typeface="微软雅黑"/>
            </a:endParaRPr>
          </a:p>
        </p:txBody>
      </p:sp>
      <p:sp>
        <p:nvSpPr>
          <p:cNvPr id="63" name="文本框 62">
            <a:extLst>
              <a:ext uri="{FF2B5EF4-FFF2-40B4-BE49-F238E27FC236}">
                <a16:creationId xmlns:a16="http://schemas.microsoft.com/office/drawing/2014/main" id="{D081940E-38D8-4839-8241-8BEE9922A22E}"/>
              </a:ext>
            </a:extLst>
          </p:cNvPr>
          <p:cNvSpPr txBox="1"/>
          <p:nvPr/>
        </p:nvSpPr>
        <p:spPr>
          <a:xfrm>
            <a:off x="9154915" y="1354821"/>
            <a:ext cx="2322710" cy="1138773"/>
          </a:xfrm>
          <a:prstGeom prst="rect">
            <a:avLst/>
          </a:prstGeom>
          <a:noFill/>
        </p:spPr>
        <p:txBody>
          <a:bodyPr wrap="square" rtlCol="0">
            <a:spAutoFit/>
          </a:bodyPr>
          <a:lstStyle/>
          <a:p>
            <a:r>
              <a:rPr lang="en-US" altLang="zh-CN" sz="2000" b="1" dirty="0">
                <a:solidFill>
                  <a:srgbClr val="1672FB"/>
                </a:solidFill>
                <a:latin typeface="+mj-ea"/>
                <a:ea typeface="+mj-ea"/>
                <a:sym typeface="字魂105号-简雅黑" panose="00000500000000000000" pitchFamily="2" charset="-122"/>
              </a:rPr>
              <a:t>CMDB</a:t>
            </a:r>
          </a:p>
          <a:p>
            <a:r>
              <a:rPr lang="zh-CN" altLang="en-US" sz="1200" dirty="0">
                <a:solidFill>
                  <a:srgbClr val="000000"/>
                </a:solidFill>
                <a:latin typeface="+mj-ea"/>
                <a:ea typeface="+mj-ea"/>
                <a:sym typeface="字魂105号-简雅黑" panose="00000500000000000000" pitchFamily="2" charset="-122"/>
              </a:rPr>
              <a:t>由</a:t>
            </a:r>
            <a:r>
              <a:rPr lang="zh-CN" altLang="en-US" sz="1200" dirty="0">
                <a:latin typeface="+mj-ea"/>
                <a:ea typeface="+mj-ea"/>
                <a:sym typeface="字魂105号-简雅黑" panose="00000500000000000000" pitchFamily="2" charset="-122"/>
              </a:rPr>
              <a:t>自动化工具实时上报</a:t>
            </a:r>
            <a:r>
              <a:rPr lang="en-US" altLang="zh-CN" sz="1200" dirty="0">
                <a:latin typeface="+mj-ea"/>
                <a:ea typeface="+mj-ea"/>
                <a:sym typeface="字魂105号-简雅黑" panose="00000500000000000000" pitchFamily="2" charset="-122"/>
              </a:rPr>
              <a:t>,</a:t>
            </a:r>
            <a:r>
              <a:rPr lang="zh-CN" altLang="en-US" sz="1200" dirty="0">
                <a:latin typeface="+mj-ea"/>
                <a:ea typeface="+mj-ea"/>
                <a:sym typeface="字魂105号-简雅黑" panose="00000500000000000000" pitchFamily="2" charset="-122"/>
              </a:rPr>
              <a:t>联合发布系统提供完整的应用、系统</a:t>
            </a:r>
            <a:r>
              <a:rPr lang="zh-CN" altLang="en-US" sz="1200" dirty="0">
                <a:solidFill>
                  <a:srgbClr val="000000"/>
                </a:solidFill>
                <a:latin typeface="+mj-ea"/>
                <a:ea typeface="+mj-ea"/>
                <a:sym typeface="字魂105号-简雅黑" panose="00000500000000000000" pitchFamily="2" charset="-122"/>
              </a:rPr>
              <a:t>基础数据查看，并提供接口，向外输出运维能力</a:t>
            </a:r>
            <a:endParaRPr lang="zh-CN" altLang="en-US" sz="1200" dirty="0"/>
          </a:p>
        </p:txBody>
      </p:sp>
      <p:sp>
        <p:nvSpPr>
          <p:cNvPr id="64" name="文本框 63">
            <a:extLst>
              <a:ext uri="{FF2B5EF4-FFF2-40B4-BE49-F238E27FC236}">
                <a16:creationId xmlns:a16="http://schemas.microsoft.com/office/drawing/2014/main" id="{B4DFC4DE-AF61-4062-8433-E73750B42848}"/>
              </a:ext>
            </a:extLst>
          </p:cNvPr>
          <p:cNvSpPr txBox="1"/>
          <p:nvPr/>
        </p:nvSpPr>
        <p:spPr>
          <a:xfrm>
            <a:off x="9154915" y="2686265"/>
            <a:ext cx="2322710" cy="769441"/>
          </a:xfrm>
          <a:prstGeom prst="rect">
            <a:avLst/>
          </a:prstGeom>
          <a:noFill/>
        </p:spPr>
        <p:txBody>
          <a:bodyPr wrap="square" rtlCol="0">
            <a:spAutoFit/>
          </a:bodyPr>
          <a:lstStyle/>
          <a:p>
            <a:r>
              <a:rPr lang="zh-CN" altLang="en-US" sz="2000" b="1" dirty="0">
                <a:solidFill>
                  <a:srgbClr val="1672FB"/>
                </a:solidFill>
                <a:latin typeface="+mj-ea"/>
                <a:ea typeface="+mj-ea"/>
                <a:sym typeface="字魂105号-简雅黑" panose="00000500000000000000" pitchFamily="2" charset="-122"/>
              </a:rPr>
              <a:t>联动</a:t>
            </a:r>
            <a:endParaRPr lang="en-US" altLang="zh-CN" sz="2000" dirty="0">
              <a:solidFill>
                <a:srgbClr val="000000"/>
              </a:solidFill>
              <a:latin typeface="+mj-ea"/>
              <a:ea typeface="+mj-ea"/>
              <a:sym typeface="字魂105号-简雅黑" panose="00000500000000000000" pitchFamily="2" charset="-122"/>
            </a:endParaRPr>
          </a:p>
          <a:p>
            <a:r>
              <a:rPr lang="zh-CN" altLang="en-US" sz="1200" dirty="0">
                <a:solidFill>
                  <a:srgbClr val="000000"/>
                </a:solidFill>
                <a:latin typeface="+mj-ea"/>
                <a:ea typeface="+mj-ea"/>
                <a:sym typeface="字魂105号-简雅黑" panose="00000500000000000000" pitchFamily="2" charset="-122"/>
              </a:rPr>
              <a:t>与报警、监控系统</a:t>
            </a:r>
            <a:r>
              <a:rPr lang="zh-CN" altLang="en-US" sz="1200" dirty="0">
                <a:solidFill>
                  <a:srgbClr val="1672FB"/>
                </a:solidFill>
                <a:latin typeface="+mj-ea"/>
                <a:ea typeface="+mj-ea"/>
                <a:sym typeface="字魂105号-简雅黑" panose="00000500000000000000" pitchFamily="2" charset="-122"/>
              </a:rPr>
              <a:t>联动</a:t>
            </a:r>
            <a:r>
              <a:rPr lang="zh-CN" altLang="en-US" sz="1200" dirty="0">
                <a:solidFill>
                  <a:srgbClr val="000000"/>
                </a:solidFill>
                <a:latin typeface="+mj-ea"/>
                <a:ea typeface="+mj-ea"/>
                <a:sym typeface="字魂105号-简雅黑" panose="00000500000000000000" pitchFamily="2" charset="-122"/>
              </a:rPr>
              <a:t>，根据实际情况自动化增减监控、报警</a:t>
            </a:r>
            <a:endParaRPr lang="zh-CN" altLang="en-US" sz="1200" dirty="0"/>
          </a:p>
        </p:txBody>
      </p:sp>
      <p:sp>
        <p:nvSpPr>
          <p:cNvPr id="66" name="文本框 65">
            <a:extLst>
              <a:ext uri="{FF2B5EF4-FFF2-40B4-BE49-F238E27FC236}">
                <a16:creationId xmlns:a16="http://schemas.microsoft.com/office/drawing/2014/main" id="{944BE2D9-0844-4553-9ED9-3B167E52292F}"/>
              </a:ext>
            </a:extLst>
          </p:cNvPr>
          <p:cNvSpPr txBox="1"/>
          <p:nvPr/>
        </p:nvSpPr>
        <p:spPr>
          <a:xfrm>
            <a:off x="9154915" y="3648377"/>
            <a:ext cx="2322710" cy="954107"/>
          </a:xfrm>
          <a:prstGeom prst="rect">
            <a:avLst/>
          </a:prstGeom>
          <a:noFill/>
        </p:spPr>
        <p:txBody>
          <a:bodyPr wrap="square" rtlCol="0">
            <a:spAutoFit/>
          </a:bodyPr>
          <a:lstStyle/>
          <a:p>
            <a:r>
              <a:rPr lang="zh-CN" altLang="en-US" sz="2000" b="1" dirty="0">
                <a:solidFill>
                  <a:srgbClr val="1672FB"/>
                </a:solidFill>
                <a:latin typeface="+mj-ea"/>
                <a:ea typeface="+mj-ea"/>
                <a:sym typeface="字魂105号-简雅黑" panose="00000500000000000000" pitchFamily="2" charset="-122"/>
              </a:rPr>
              <a:t>工具平台</a:t>
            </a:r>
            <a:endParaRPr lang="en-US" altLang="zh-CN" sz="2000" b="1" dirty="0">
              <a:solidFill>
                <a:srgbClr val="1672FB"/>
              </a:solidFill>
              <a:latin typeface="+mj-ea"/>
              <a:ea typeface="+mj-ea"/>
              <a:sym typeface="字魂105号-简雅黑" panose="00000500000000000000" pitchFamily="2" charset="-122"/>
            </a:endParaRPr>
          </a:p>
          <a:p>
            <a:r>
              <a:rPr lang="zh-CN" altLang="en-US" sz="1200" dirty="0">
                <a:solidFill>
                  <a:srgbClr val="000000"/>
                </a:solidFill>
                <a:latin typeface="+mj-ea"/>
                <a:ea typeface="+mj-ea"/>
                <a:sym typeface="字魂105号-简雅黑" panose="00000500000000000000" pitchFamily="2" charset="-122"/>
              </a:rPr>
              <a:t>目前已增加了平台的</a:t>
            </a:r>
            <a:r>
              <a:rPr lang="zh-CN" altLang="en-US" sz="1200" dirty="0">
                <a:solidFill>
                  <a:srgbClr val="1672FB"/>
                </a:solidFill>
                <a:latin typeface="+mj-ea"/>
                <a:ea typeface="+mj-ea"/>
                <a:sym typeface="字魂105号-简雅黑" panose="00000500000000000000" pitchFamily="2" charset="-122"/>
              </a:rPr>
              <a:t>首个工具</a:t>
            </a:r>
            <a:r>
              <a:rPr lang="zh-CN" altLang="en-US" sz="1200" dirty="0">
                <a:solidFill>
                  <a:srgbClr val="000000"/>
                </a:solidFill>
                <a:latin typeface="+mj-ea"/>
                <a:ea typeface="+mj-ea"/>
                <a:sym typeface="字魂105号-简雅黑" panose="00000500000000000000" pitchFamily="2" charset="-122"/>
              </a:rPr>
              <a:t>，支持配置、查看报警，其它工具接入还在开发中</a:t>
            </a:r>
            <a:endParaRPr lang="zh-CN" altLang="en-US" sz="1200" dirty="0"/>
          </a:p>
        </p:txBody>
      </p:sp>
      <p:sp>
        <p:nvSpPr>
          <p:cNvPr id="71" name="文本框 70">
            <a:extLst>
              <a:ext uri="{FF2B5EF4-FFF2-40B4-BE49-F238E27FC236}">
                <a16:creationId xmlns:a16="http://schemas.microsoft.com/office/drawing/2014/main" id="{26D9AB38-8BC2-4801-B8D8-8DBBEC59E3E2}"/>
              </a:ext>
            </a:extLst>
          </p:cNvPr>
          <p:cNvSpPr txBox="1"/>
          <p:nvPr/>
        </p:nvSpPr>
        <p:spPr>
          <a:xfrm>
            <a:off x="9154914" y="4795154"/>
            <a:ext cx="2322710" cy="954107"/>
          </a:xfrm>
          <a:prstGeom prst="rect">
            <a:avLst/>
          </a:prstGeom>
          <a:noFill/>
        </p:spPr>
        <p:txBody>
          <a:bodyPr wrap="square" rtlCol="0">
            <a:spAutoFit/>
          </a:bodyPr>
          <a:lstStyle/>
          <a:p>
            <a:r>
              <a:rPr lang="zh-CN" altLang="en-US" sz="2000" b="1" dirty="0">
                <a:solidFill>
                  <a:srgbClr val="1672FB"/>
                </a:solidFill>
                <a:latin typeface="+mj-ea"/>
                <a:ea typeface="+mj-ea"/>
                <a:sym typeface="字魂105号-简雅黑" panose="00000500000000000000" pitchFamily="2" charset="-122"/>
              </a:rPr>
              <a:t>规模化</a:t>
            </a:r>
            <a:endParaRPr lang="en-US" altLang="zh-CN" sz="2000" b="1" dirty="0">
              <a:solidFill>
                <a:srgbClr val="1672FB"/>
              </a:solidFill>
              <a:latin typeface="+mj-ea"/>
              <a:ea typeface="+mj-ea"/>
              <a:sym typeface="字魂105号-简雅黑" panose="00000500000000000000" pitchFamily="2" charset="-122"/>
            </a:endParaRPr>
          </a:p>
          <a:p>
            <a:r>
              <a:rPr lang="zh-CN" altLang="en-US" sz="1200" dirty="0">
                <a:solidFill>
                  <a:srgbClr val="000000"/>
                </a:solidFill>
                <a:latin typeface="+mj-ea"/>
                <a:ea typeface="+mj-ea"/>
                <a:sym typeface="字魂105号-简雅黑" panose="00000500000000000000" pitchFamily="2" charset="-122"/>
              </a:rPr>
              <a:t>通过</a:t>
            </a:r>
            <a:r>
              <a:rPr lang="en-US" altLang="zh-CN" sz="1200" dirty="0" err="1">
                <a:solidFill>
                  <a:srgbClr val="000000"/>
                </a:solidFill>
                <a:latin typeface="+mj-ea"/>
                <a:ea typeface="+mj-ea"/>
                <a:sym typeface="字魂105号-简雅黑" panose="00000500000000000000" pitchFamily="2" charset="-122"/>
              </a:rPr>
              <a:t>saltstack</a:t>
            </a:r>
            <a:r>
              <a:rPr lang="zh-CN" altLang="en-US" sz="1200" dirty="0">
                <a:solidFill>
                  <a:srgbClr val="000000"/>
                </a:solidFill>
                <a:latin typeface="+mj-ea"/>
                <a:ea typeface="+mj-ea"/>
                <a:sym typeface="字魂105号-简雅黑" panose="00000500000000000000" pitchFamily="2" charset="-122"/>
              </a:rPr>
              <a:t>提供底层</a:t>
            </a:r>
            <a:r>
              <a:rPr lang="zh-CN" altLang="en-US" sz="1200" dirty="0">
                <a:solidFill>
                  <a:srgbClr val="1672FB"/>
                </a:solidFill>
                <a:latin typeface="+mj-ea"/>
                <a:ea typeface="+mj-ea"/>
                <a:sym typeface="字魂105号-简雅黑" panose="00000500000000000000" pitchFamily="2" charset="-122"/>
              </a:rPr>
              <a:t>规模化</a:t>
            </a:r>
            <a:r>
              <a:rPr lang="zh-CN" altLang="en-US" sz="1200" dirty="0">
                <a:solidFill>
                  <a:srgbClr val="000000"/>
                </a:solidFill>
                <a:latin typeface="+mj-ea"/>
                <a:ea typeface="+mj-ea"/>
                <a:sym typeface="字魂105号-简雅黑" panose="00000500000000000000" pitchFamily="2" charset="-122"/>
              </a:rPr>
              <a:t>能力，实时批量采集数据、执行任务、监控状态</a:t>
            </a:r>
            <a:endParaRPr lang="zh-CN" altLang="en-US" sz="1200" dirty="0"/>
          </a:p>
        </p:txBody>
      </p:sp>
    </p:spTree>
    <p:extLst>
      <p:ext uri="{BB962C8B-B14F-4D97-AF65-F5344CB8AC3E}">
        <p14:creationId xmlns:p14="http://schemas.microsoft.com/office/powerpoint/2010/main" val="2224429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7E42DEC-222A-4419-B449-9E0D494E0599}"/>
              </a:ext>
            </a:extLst>
          </p:cNvPr>
          <p:cNvGrpSpPr/>
          <p:nvPr/>
        </p:nvGrpSpPr>
        <p:grpSpPr>
          <a:xfrm>
            <a:off x="7651432" y="-2211917"/>
            <a:ext cx="540385" cy="251"/>
            <a:chOff x="11042" y="4550"/>
            <a:chExt cx="851" cy="251"/>
          </a:xfrm>
        </p:grpSpPr>
        <p:cxnSp>
          <p:nvCxnSpPr>
            <p:cNvPr id="14" name="直接连接符 13">
              <a:extLst>
                <a:ext uri="{FF2B5EF4-FFF2-40B4-BE49-F238E27FC236}">
                  <a16:creationId xmlns:a16="http://schemas.microsoft.com/office/drawing/2014/main" id="{18FEC0EA-D7AE-4259-8922-F6A30DCC5025}"/>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9CB12DA-A0AF-4D92-8D56-0509FA779908}"/>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F609CE52-E98E-4DE0-AF1A-2F7691F30526}"/>
              </a:ext>
            </a:extLst>
          </p:cNvPr>
          <p:cNvGrpSpPr/>
          <p:nvPr/>
        </p:nvGrpSpPr>
        <p:grpSpPr>
          <a:xfrm flipH="1">
            <a:off x="4254177" y="-2211282"/>
            <a:ext cx="541021" cy="251"/>
            <a:chOff x="11042" y="4550"/>
            <a:chExt cx="851" cy="251"/>
          </a:xfrm>
        </p:grpSpPr>
        <p:cxnSp>
          <p:nvCxnSpPr>
            <p:cNvPr id="12" name="直接连接符 11">
              <a:extLst>
                <a:ext uri="{FF2B5EF4-FFF2-40B4-BE49-F238E27FC236}">
                  <a16:creationId xmlns:a16="http://schemas.microsoft.com/office/drawing/2014/main" id="{2AA0C484-34FC-41B2-BBD0-BBFECC95229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530FA31-49E1-454E-AD60-28D047E2CB1B}"/>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矩形 20">
            <a:extLst>
              <a:ext uri="{FF2B5EF4-FFF2-40B4-BE49-F238E27FC236}">
                <a16:creationId xmlns:a16="http://schemas.microsoft.com/office/drawing/2014/main" id="{90D77F22-9E3E-4807-86E1-FB7DED688DFE}"/>
              </a:ext>
            </a:extLst>
          </p:cNvPr>
          <p:cNvSpPr/>
          <p:nvPr/>
        </p:nvSpPr>
        <p:spPr>
          <a:xfrm>
            <a:off x="395926" y="113122"/>
            <a:ext cx="696796" cy="950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462DD3C1-3154-4B8B-A3B6-609EABD0A04D}"/>
              </a:ext>
            </a:extLst>
          </p:cNvPr>
          <p:cNvGrpSpPr/>
          <p:nvPr/>
        </p:nvGrpSpPr>
        <p:grpSpPr>
          <a:xfrm>
            <a:off x="1808009" y="1498836"/>
            <a:ext cx="9218248" cy="3200921"/>
            <a:chOff x="1808009" y="1498836"/>
            <a:chExt cx="9218248" cy="3200921"/>
          </a:xfrm>
        </p:grpSpPr>
        <p:sp>
          <p:nvSpPr>
            <p:cNvPr id="32" name="圆角矩形 20">
              <a:extLst>
                <a:ext uri="{FF2B5EF4-FFF2-40B4-BE49-F238E27FC236}">
                  <a16:creationId xmlns:a16="http://schemas.microsoft.com/office/drawing/2014/main" id="{7FD7059B-1F19-42B6-9A52-D62B0A3EFD2A}"/>
                </a:ext>
              </a:extLst>
            </p:cNvPr>
            <p:cNvSpPr/>
            <p:nvPr/>
          </p:nvSpPr>
          <p:spPr>
            <a:xfrm rot="2700000">
              <a:off x="1878571" y="1428274"/>
              <a:ext cx="3200921" cy="3342046"/>
            </a:xfrm>
            <a:prstGeom prst="roundRect">
              <a:avLst>
                <a:gd name="adj" fmla="val 140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21">
              <a:extLst>
                <a:ext uri="{FF2B5EF4-FFF2-40B4-BE49-F238E27FC236}">
                  <a16:creationId xmlns:a16="http://schemas.microsoft.com/office/drawing/2014/main" id="{0F8BA7BC-453E-4652-8278-F3C2D780A7E8}"/>
                </a:ext>
              </a:extLst>
            </p:cNvPr>
            <p:cNvSpPr/>
            <p:nvPr/>
          </p:nvSpPr>
          <p:spPr>
            <a:xfrm rot="2700000">
              <a:off x="5060339" y="2662104"/>
              <a:ext cx="837460" cy="874383"/>
            </a:xfrm>
            <a:prstGeom prst="roundRect">
              <a:avLst>
                <a:gd name="adj" fmla="val 246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421FDC2-80A8-48C6-9020-3F5FB93D1FB2}"/>
                </a:ext>
              </a:extLst>
            </p:cNvPr>
            <p:cNvSpPr/>
            <p:nvPr/>
          </p:nvSpPr>
          <p:spPr>
            <a:xfrm rot="2700000">
              <a:off x="5519579" y="2662105"/>
              <a:ext cx="837460" cy="87438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deeec63e560781cfd59afb0ea006f2a87ABB68BF51EA6619813959095094C18C62A12F549504892A4AAA8C1554C6663626E05CA27F281A14E6983772AFC3FB97135759321DEA3D704CB8FFD9D2544D20427D00997056F5C96BEB36E87B176A9A2B0208D5F0253CAA64F289E16775627845AD05F6A8DA43D217D906D92F737DD9">
              <a:extLst>
                <a:ext uri="{FF2B5EF4-FFF2-40B4-BE49-F238E27FC236}">
                  <a16:creationId xmlns:a16="http://schemas.microsoft.com/office/drawing/2014/main" id="{65077DFC-8090-454F-99CD-038C25BC6E1B}"/>
                </a:ext>
              </a:extLst>
            </p:cNvPr>
            <p:cNvSpPr txBox="1"/>
            <p:nvPr/>
          </p:nvSpPr>
          <p:spPr>
            <a:xfrm>
              <a:off x="2528714" y="1991301"/>
              <a:ext cx="2345128" cy="2215991"/>
            </a:xfrm>
            <a:prstGeom prst="rect">
              <a:avLst/>
            </a:prstGeom>
            <a:noFill/>
            <a:effectLst/>
          </p:spPr>
          <p:txBody>
            <a:bodyPr wrap="square" rtlCol="0">
              <a:spAutoFit/>
            </a:bodyPr>
            <a:lstStyle/>
            <a:p>
              <a:r>
                <a:rPr lang="en-US" altLang="zh-CN" sz="138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rPr>
                <a:t>01</a:t>
              </a:r>
              <a:endParaRPr lang="zh-CN" altLang="en-US" sz="60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endParaRPr>
            </a:p>
          </p:txBody>
        </p:sp>
        <p:grpSp>
          <p:nvGrpSpPr>
            <p:cNvPr id="8" name="组合 7">
              <a:extLst>
                <a:ext uri="{FF2B5EF4-FFF2-40B4-BE49-F238E27FC236}">
                  <a16:creationId xmlns:a16="http://schemas.microsoft.com/office/drawing/2014/main" id="{3DDEDCD9-F07B-4423-9CC4-98EB384C1C84}"/>
                </a:ext>
              </a:extLst>
            </p:cNvPr>
            <p:cNvGrpSpPr/>
            <p:nvPr/>
          </p:nvGrpSpPr>
          <p:grpSpPr>
            <a:xfrm>
              <a:off x="6682857" y="2474353"/>
              <a:ext cx="4343400" cy="1732939"/>
              <a:chOff x="6682857" y="2284837"/>
              <a:chExt cx="4343400" cy="1732939"/>
            </a:xfrm>
          </p:grpSpPr>
          <p:sp>
            <p:nvSpPr>
              <p:cNvPr id="40" name="文本框 39">
                <a:extLst>
                  <a:ext uri="{FF2B5EF4-FFF2-40B4-BE49-F238E27FC236}">
                    <a16:creationId xmlns:a16="http://schemas.microsoft.com/office/drawing/2014/main" id="{8C214843-5666-4065-9A0B-B0726A77E86B}"/>
                  </a:ext>
                </a:extLst>
              </p:cNvPr>
              <p:cNvSpPr txBox="1"/>
              <p:nvPr/>
            </p:nvSpPr>
            <p:spPr>
              <a:xfrm>
                <a:off x="6682857" y="2284837"/>
                <a:ext cx="4343400" cy="707886"/>
              </a:xfrm>
              <a:prstGeom prst="rect">
                <a:avLst/>
              </a:prstGeom>
              <a:noFill/>
            </p:spPr>
            <p:txBody>
              <a:bodyPr wrap="square" rtlCol="0">
                <a:spAutoFit/>
              </a:bodyPr>
              <a:lstStyle/>
              <a:p>
                <a:pPr lvl="0"/>
                <a:r>
                  <a:rPr lang="zh-CN" altLang="en-US" sz="4000" b="1" dirty="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个人介绍</a:t>
                </a:r>
              </a:p>
            </p:txBody>
          </p:sp>
          <p:sp>
            <p:nvSpPr>
              <p:cNvPr id="41" name="TextBox 11">
                <a:extLst>
                  <a:ext uri="{FF2B5EF4-FFF2-40B4-BE49-F238E27FC236}">
                    <a16:creationId xmlns:a16="http://schemas.microsoft.com/office/drawing/2014/main" id="{67BE4EA0-4440-4BEE-A6E4-19977FD22EBD}"/>
                  </a:ext>
                </a:extLst>
              </p:cNvPr>
              <p:cNvSpPr txBox="1"/>
              <p:nvPr/>
            </p:nvSpPr>
            <p:spPr>
              <a:xfrm>
                <a:off x="6732898" y="3331493"/>
                <a:ext cx="943848"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个人简介</a:t>
                </a:r>
                <a:endParaRPr kumimoji="0" lang="en-US" altLang="zh-CN" sz="1600" b="0" i="0" u="none" strike="noStrike" kern="120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2" name="TextBox 11">
                <a:extLst>
                  <a:ext uri="{FF2B5EF4-FFF2-40B4-BE49-F238E27FC236}">
                    <a16:creationId xmlns:a16="http://schemas.microsoft.com/office/drawing/2014/main" id="{C3004E1D-F4C1-45E9-BFDB-B4ADE1011F36}"/>
                  </a:ext>
                </a:extLst>
              </p:cNvPr>
              <p:cNvSpPr txBox="1"/>
              <p:nvPr/>
            </p:nvSpPr>
            <p:spPr>
              <a:xfrm>
                <a:off x="8862323" y="3320584"/>
                <a:ext cx="943848"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个人经历</a:t>
                </a:r>
                <a:endParaRPr kumimoji="0" lang="en-US" altLang="zh-CN" sz="1600" b="0" i="0" u="none" strike="noStrike" kern="120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3" name="TextBox 11">
                <a:extLst>
                  <a:ext uri="{FF2B5EF4-FFF2-40B4-BE49-F238E27FC236}">
                    <a16:creationId xmlns:a16="http://schemas.microsoft.com/office/drawing/2014/main" id="{563C6DD7-3E3E-4C32-9959-396B40BF4D3B}"/>
                  </a:ext>
                </a:extLst>
              </p:cNvPr>
              <p:cNvSpPr txBox="1"/>
              <p:nvPr/>
            </p:nvSpPr>
            <p:spPr>
              <a:xfrm>
                <a:off x="6744248" y="3771554"/>
                <a:ext cx="176458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添加相关标题文字</a:t>
                </a:r>
                <a:endPar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4" name="TextBox 11">
                <a:extLst>
                  <a:ext uri="{FF2B5EF4-FFF2-40B4-BE49-F238E27FC236}">
                    <a16:creationId xmlns:a16="http://schemas.microsoft.com/office/drawing/2014/main" id="{F5169D7C-40BF-495B-8C3E-9D2869EF77B8}"/>
                  </a:ext>
                </a:extLst>
              </p:cNvPr>
              <p:cNvSpPr txBox="1"/>
              <p:nvPr/>
            </p:nvSpPr>
            <p:spPr>
              <a:xfrm>
                <a:off x="8827087" y="3771555"/>
                <a:ext cx="176458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添加相关标题文字</a:t>
                </a:r>
                <a:endPar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spTree>
    <p:extLst>
      <p:ext uri="{BB962C8B-B14F-4D97-AF65-F5344CB8AC3E}">
        <p14:creationId xmlns:p14="http://schemas.microsoft.com/office/powerpoint/2010/main" val="2166198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成果 </a:t>
            </a:r>
            <a:r>
              <a:rPr lang="zh-CN" altLang="en-US" sz="1600" dirty="0"/>
              <a:t>安全</a:t>
            </a:r>
          </a:p>
        </p:txBody>
      </p:sp>
      <p:pic>
        <p:nvPicPr>
          <p:cNvPr id="5" name="图片 4">
            <a:extLst>
              <a:ext uri="{FF2B5EF4-FFF2-40B4-BE49-F238E27FC236}">
                <a16:creationId xmlns:a16="http://schemas.microsoft.com/office/drawing/2014/main" id="{C71041BB-8795-4F2B-9308-A94E6871D818}"/>
              </a:ext>
            </a:extLst>
          </p:cNvPr>
          <p:cNvPicPr>
            <a:picLocks noChangeAspect="1"/>
          </p:cNvPicPr>
          <p:nvPr/>
        </p:nvPicPr>
        <p:blipFill>
          <a:blip r:embed="rId3"/>
          <a:stretch>
            <a:fillRect/>
          </a:stretch>
        </p:blipFill>
        <p:spPr>
          <a:xfrm>
            <a:off x="228599" y="1941405"/>
            <a:ext cx="11744325" cy="3933536"/>
          </a:xfrm>
          <a:prstGeom prst="rect">
            <a:avLst/>
          </a:prstGeom>
        </p:spPr>
      </p:pic>
      <p:sp>
        <p:nvSpPr>
          <p:cNvPr id="7" name="文本框 6">
            <a:extLst>
              <a:ext uri="{FF2B5EF4-FFF2-40B4-BE49-F238E27FC236}">
                <a16:creationId xmlns:a16="http://schemas.microsoft.com/office/drawing/2014/main" id="{FF8186A6-56DF-4968-B3A1-CEB04D8DAA37}"/>
              </a:ext>
            </a:extLst>
          </p:cNvPr>
          <p:cNvSpPr txBox="1"/>
          <p:nvPr/>
        </p:nvSpPr>
        <p:spPr>
          <a:xfrm>
            <a:off x="228599" y="1295400"/>
            <a:ext cx="10441459" cy="369332"/>
          </a:xfrm>
          <a:prstGeom prst="rect">
            <a:avLst/>
          </a:prstGeom>
          <a:noFill/>
        </p:spPr>
        <p:txBody>
          <a:bodyPr wrap="square" rtlCol="0">
            <a:spAutoFit/>
          </a:bodyPr>
          <a:lstStyle/>
          <a:p>
            <a:r>
              <a:rPr lang="zh-CN" altLang="en-US" sz="1200" dirty="0"/>
              <a:t>全线业务接入</a:t>
            </a:r>
            <a:r>
              <a:rPr lang="en-US" altLang="zh-CN" sz="1200" dirty="0"/>
              <a:t>DDOS</a:t>
            </a:r>
            <a:r>
              <a:rPr lang="zh-CN" altLang="en-US" sz="1200" dirty="0"/>
              <a:t>防火墙和</a:t>
            </a:r>
            <a:r>
              <a:rPr lang="en-US" altLang="zh-CN" sz="1200" dirty="0"/>
              <a:t>web</a:t>
            </a:r>
            <a:r>
              <a:rPr lang="zh-CN" altLang="en-US" sz="1200" dirty="0"/>
              <a:t>防火墙。具备</a:t>
            </a:r>
            <a:r>
              <a:rPr lang="en-US" altLang="zh-CN" sz="1200" b="1" dirty="0">
                <a:solidFill>
                  <a:srgbClr val="1672FB"/>
                </a:solidFill>
              </a:rPr>
              <a:t>200G</a:t>
            </a:r>
            <a:r>
              <a:rPr lang="zh-CN" altLang="en-US" sz="1200" dirty="0"/>
              <a:t>攻击带宽的清洗能力，日均拦截非法访问</a:t>
            </a:r>
            <a:r>
              <a:rPr lang="en-US" altLang="zh-CN" b="1" dirty="0">
                <a:solidFill>
                  <a:srgbClr val="1672FB"/>
                </a:solidFill>
              </a:rPr>
              <a:t>1500+</a:t>
            </a:r>
            <a:r>
              <a:rPr lang="en-US" altLang="zh-CN" sz="1200" dirty="0"/>
              <a:t>,</a:t>
            </a:r>
            <a:r>
              <a:rPr lang="zh-CN" altLang="en-US" sz="1200" dirty="0"/>
              <a:t>恶意扫描</a:t>
            </a:r>
            <a:r>
              <a:rPr lang="en-US" altLang="zh-CN" b="1" dirty="0">
                <a:solidFill>
                  <a:srgbClr val="1672FB"/>
                </a:solidFill>
              </a:rPr>
              <a:t>2000+</a:t>
            </a:r>
            <a:r>
              <a:rPr lang="zh-CN" altLang="en-US" sz="1200" dirty="0"/>
              <a:t>，</a:t>
            </a:r>
            <a:r>
              <a:rPr lang="en-US" altLang="zh-CN" sz="1200" dirty="0"/>
              <a:t>CC</a:t>
            </a:r>
            <a:r>
              <a:rPr lang="zh-CN" altLang="en-US" sz="1200" dirty="0"/>
              <a:t>攻击</a:t>
            </a:r>
            <a:r>
              <a:rPr lang="en-US" altLang="zh-CN" b="1" dirty="0">
                <a:solidFill>
                  <a:srgbClr val="1672FB"/>
                </a:solidFill>
              </a:rPr>
              <a:t>2000+</a:t>
            </a:r>
            <a:endParaRPr lang="zh-CN" altLang="en-US" b="1" dirty="0">
              <a:solidFill>
                <a:srgbClr val="1672FB"/>
              </a:solidFill>
            </a:endParaRPr>
          </a:p>
        </p:txBody>
      </p:sp>
    </p:spTree>
    <p:extLst>
      <p:ext uri="{BB962C8B-B14F-4D97-AF65-F5344CB8AC3E}">
        <p14:creationId xmlns:p14="http://schemas.microsoft.com/office/powerpoint/2010/main" val="4014353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成果 </a:t>
            </a:r>
            <a:r>
              <a:rPr lang="zh-CN" altLang="en-US" sz="1600" dirty="0"/>
              <a:t>用户体验与内容上线</a:t>
            </a:r>
          </a:p>
        </p:txBody>
      </p:sp>
      <p:grpSp>
        <p:nvGrpSpPr>
          <p:cNvPr id="4" name="组合 3">
            <a:extLst>
              <a:ext uri="{FF2B5EF4-FFF2-40B4-BE49-F238E27FC236}">
                <a16:creationId xmlns:a16="http://schemas.microsoft.com/office/drawing/2014/main" id="{002F5AE3-E438-4E13-B046-44232C563C9B}"/>
              </a:ext>
            </a:extLst>
          </p:cNvPr>
          <p:cNvGrpSpPr/>
          <p:nvPr/>
        </p:nvGrpSpPr>
        <p:grpSpPr>
          <a:xfrm>
            <a:off x="1143776" y="2032029"/>
            <a:ext cx="1579639" cy="2732386"/>
            <a:chOff x="1276347" y="2495217"/>
            <a:chExt cx="1579639" cy="2732386"/>
          </a:xfrm>
        </p:grpSpPr>
        <p:sp>
          <p:nvSpPr>
            <p:cNvPr id="6" name="矩形 5">
              <a:extLst>
                <a:ext uri="{FF2B5EF4-FFF2-40B4-BE49-F238E27FC236}">
                  <a16:creationId xmlns:a16="http://schemas.microsoft.com/office/drawing/2014/main" id="{DC508131-B15F-43F4-ADAC-9FA0C59339EB}"/>
                </a:ext>
              </a:extLst>
            </p:cNvPr>
            <p:cNvSpPr/>
            <p:nvPr/>
          </p:nvSpPr>
          <p:spPr>
            <a:xfrm>
              <a:off x="1468361" y="2812286"/>
              <a:ext cx="432047" cy="1728192"/>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 name="矩形 7">
              <a:extLst>
                <a:ext uri="{FF2B5EF4-FFF2-40B4-BE49-F238E27FC236}">
                  <a16:creationId xmlns:a16="http://schemas.microsoft.com/office/drawing/2014/main" id="{AECC1BAA-30B2-4AD9-8DF9-AE3172205046}"/>
                </a:ext>
              </a:extLst>
            </p:cNvPr>
            <p:cNvSpPr/>
            <p:nvPr/>
          </p:nvSpPr>
          <p:spPr>
            <a:xfrm>
              <a:off x="1972417" y="3971925"/>
              <a:ext cx="432047" cy="5685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Text Box 7">
              <a:extLst>
                <a:ext uri="{FF2B5EF4-FFF2-40B4-BE49-F238E27FC236}">
                  <a16:creationId xmlns:a16="http://schemas.microsoft.com/office/drawing/2014/main" id="{1F403EB5-1F79-4F6F-B6F1-F7AD72B0401D}"/>
                </a:ext>
              </a:extLst>
            </p:cNvPr>
            <p:cNvSpPr txBox="1">
              <a:spLocks noChangeArrowheads="1"/>
            </p:cNvSpPr>
            <p:nvPr/>
          </p:nvSpPr>
          <p:spPr bwMode="gray">
            <a:xfrm>
              <a:off x="1324344" y="2495217"/>
              <a:ext cx="890418"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600K/S</a:t>
              </a:r>
              <a:endParaRPr lang="en-US" altLang="zh-CN" sz="11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 name="Text Box 7">
              <a:extLst>
                <a:ext uri="{FF2B5EF4-FFF2-40B4-BE49-F238E27FC236}">
                  <a16:creationId xmlns:a16="http://schemas.microsoft.com/office/drawing/2014/main" id="{ECE8672E-330D-4E91-B7BC-D74055E78917}"/>
                </a:ext>
              </a:extLst>
            </p:cNvPr>
            <p:cNvSpPr txBox="1">
              <a:spLocks noChangeArrowheads="1"/>
            </p:cNvSpPr>
            <p:nvPr/>
          </p:nvSpPr>
          <p:spPr bwMode="gray">
            <a:xfrm>
              <a:off x="1900407" y="3624079"/>
              <a:ext cx="890418"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200K/S</a:t>
              </a:r>
              <a:endParaRPr lang="en-US" altLang="zh-CN" sz="11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 name="Text Box 7">
              <a:extLst>
                <a:ext uri="{FF2B5EF4-FFF2-40B4-BE49-F238E27FC236}">
                  <a16:creationId xmlns:a16="http://schemas.microsoft.com/office/drawing/2014/main" id="{1469811F-B4D9-4052-A042-BC6F0EAEF3A8}"/>
                </a:ext>
              </a:extLst>
            </p:cNvPr>
            <p:cNvSpPr txBox="1">
              <a:spLocks noChangeArrowheads="1"/>
            </p:cNvSpPr>
            <p:nvPr/>
          </p:nvSpPr>
          <p:spPr bwMode="gray">
            <a:xfrm>
              <a:off x="1396352" y="4603194"/>
              <a:ext cx="648072" cy="25391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调整后</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2" name="Text Box 7">
              <a:extLst>
                <a:ext uri="{FF2B5EF4-FFF2-40B4-BE49-F238E27FC236}">
                  <a16:creationId xmlns:a16="http://schemas.microsoft.com/office/drawing/2014/main" id="{65E69C26-C3ED-4E47-BB34-3419CD723393}"/>
                </a:ext>
              </a:extLst>
            </p:cNvPr>
            <p:cNvSpPr txBox="1">
              <a:spLocks noChangeArrowheads="1"/>
            </p:cNvSpPr>
            <p:nvPr/>
          </p:nvSpPr>
          <p:spPr bwMode="gray">
            <a:xfrm>
              <a:off x="1900408" y="4612486"/>
              <a:ext cx="648072" cy="2616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调整前</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 name="文本框 2">
              <a:extLst>
                <a:ext uri="{FF2B5EF4-FFF2-40B4-BE49-F238E27FC236}">
                  <a16:creationId xmlns:a16="http://schemas.microsoft.com/office/drawing/2014/main" id="{CB882E50-9EC2-42CD-8C7F-AD4BE615F07F}"/>
                </a:ext>
              </a:extLst>
            </p:cNvPr>
            <p:cNvSpPr txBox="1"/>
            <p:nvPr/>
          </p:nvSpPr>
          <p:spPr>
            <a:xfrm>
              <a:off x="1276347" y="4919826"/>
              <a:ext cx="1579639" cy="307777"/>
            </a:xfrm>
            <a:prstGeom prst="rect">
              <a:avLst/>
            </a:prstGeom>
            <a:noFill/>
          </p:spPr>
          <p:txBody>
            <a:bodyPr wrap="square" rtlCol="0">
              <a:spAutoFit/>
            </a:bodyPr>
            <a:lstStyle/>
            <a:p>
              <a:r>
                <a:rPr lang="zh-CN" altLang="en-US" sz="1400" dirty="0"/>
                <a:t>最低下载速度</a:t>
              </a:r>
            </a:p>
          </p:txBody>
        </p:sp>
      </p:grpSp>
      <p:cxnSp>
        <p:nvCxnSpPr>
          <p:cNvPr id="21" name="Straight Connector 72">
            <a:extLst>
              <a:ext uri="{FF2B5EF4-FFF2-40B4-BE49-F238E27FC236}">
                <a16:creationId xmlns:a16="http://schemas.microsoft.com/office/drawing/2014/main" id="{A532D116-58CB-4D7E-854F-D5FB788AA118}"/>
              </a:ext>
            </a:extLst>
          </p:cNvPr>
          <p:cNvCxnSpPr/>
          <p:nvPr/>
        </p:nvCxnSpPr>
        <p:spPr>
          <a:xfrm flipV="1">
            <a:off x="8363446" y="1420610"/>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4593939-AD64-4682-8C09-10DA3C47184E}"/>
              </a:ext>
            </a:extLst>
          </p:cNvPr>
          <p:cNvGrpSpPr/>
          <p:nvPr/>
        </p:nvGrpSpPr>
        <p:grpSpPr>
          <a:xfrm>
            <a:off x="9051535" y="2201306"/>
            <a:ext cx="1394169" cy="2327018"/>
            <a:chOff x="9051535" y="2007440"/>
            <a:chExt cx="1394169" cy="2327018"/>
          </a:xfrm>
        </p:grpSpPr>
        <p:sp>
          <p:nvSpPr>
            <p:cNvPr id="24" name="矩形 23">
              <a:extLst>
                <a:ext uri="{FF2B5EF4-FFF2-40B4-BE49-F238E27FC236}">
                  <a16:creationId xmlns:a16="http://schemas.microsoft.com/office/drawing/2014/main" id="{A9F4CEFD-89ED-43BB-808A-BAB9ED7A93F3}"/>
                </a:ext>
              </a:extLst>
            </p:cNvPr>
            <p:cNvSpPr/>
            <p:nvPr/>
          </p:nvSpPr>
          <p:spPr>
            <a:xfrm>
              <a:off x="9280417" y="2272648"/>
              <a:ext cx="432047" cy="1728192"/>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5" name="矩形 24">
              <a:extLst>
                <a:ext uri="{FF2B5EF4-FFF2-40B4-BE49-F238E27FC236}">
                  <a16:creationId xmlns:a16="http://schemas.microsoft.com/office/drawing/2014/main" id="{7575E995-A73D-417B-A54A-6C8E4DB7EB81}"/>
                </a:ext>
              </a:extLst>
            </p:cNvPr>
            <p:cNvSpPr/>
            <p:nvPr/>
          </p:nvSpPr>
          <p:spPr>
            <a:xfrm>
              <a:off x="9784473" y="3819275"/>
              <a:ext cx="432047" cy="1815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6" name="Text Box 7">
              <a:extLst>
                <a:ext uri="{FF2B5EF4-FFF2-40B4-BE49-F238E27FC236}">
                  <a16:creationId xmlns:a16="http://schemas.microsoft.com/office/drawing/2014/main" id="{978DFD50-D553-412D-97C5-682C4B180F4D}"/>
                </a:ext>
              </a:extLst>
            </p:cNvPr>
            <p:cNvSpPr txBox="1">
              <a:spLocks noChangeArrowheads="1"/>
            </p:cNvSpPr>
            <p:nvPr/>
          </p:nvSpPr>
          <p:spPr bwMode="gray">
            <a:xfrm>
              <a:off x="9051535" y="2007440"/>
              <a:ext cx="890418" cy="461665"/>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15W+/</a:t>
              </a:r>
              <a:r>
                <a:rPr lang="zh-CN" altLang="en-US" sz="1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天</a:t>
              </a:r>
              <a:r>
                <a:rPr lang="en-US" altLang="zh-CN" sz="1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p>
          </p:txBody>
        </p:sp>
        <p:sp>
          <p:nvSpPr>
            <p:cNvPr id="27" name="Text Box 7">
              <a:extLst>
                <a:ext uri="{FF2B5EF4-FFF2-40B4-BE49-F238E27FC236}">
                  <a16:creationId xmlns:a16="http://schemas.microsoft.com/office/drawing/2014/main" id="{F7BBBB0B-87B8-4B7D-9417-A58447B9708F}"/>
                </a:ext>
              </a:extLst>
            </p:cNvPr>
            <p:cNvSpPr txBox="1">
              <a:spLocks noChangeArrowheads="1"/>
            </p:cNvSpPr>
            <p:nvPr/>
          </p:nvSpPr>
          <p:spPr bwMode="gray">
            <a:xfrm>
              <a:off x="9627296" y="3552345"/>
              <a:ext cx="818408" cy="276999"/>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1.2W/</a:t>
              </a:r>
              <a:r>
                <a:rPr lang="zh-CN" altLang="en-US" sz="1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天</a:t>
              </a:r>
              <a:endParaRPr lang="en-US" altLang="zh-CN" sz="1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Text Box 7">
              <a:extLst>
                <a:ext uri="{FF2B5EF4-FFF2-40B4-BE49-F238E27FC236}">
                  <a16:creationId xmlns:a16="http://schemas.microsoft.com/office/drawing/2014/main" id="{D26D45CA-6815-45C6-9681-6795A53D79DC}"/>
                </a:ext>
              </a:extLst>
            </p:cNvPr>
            <p:cNvSpPr txBox="1">
              <a:spLocks noChangeArrowheads="1"/>
            </p:cNvSpPr>
            <p:nvPr/>
          </p:nvSpPr>
          <p:spPr bwMode="gray">
            <a:xfrm>
              <a:off x="9208408" y="4063556"/>
              <a:ext cx="648072" cy="25391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调整后</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9" name="Text Box 7">
              <a:extLst>
                <a:ext uri="{FF2B5EF4-FFF2-40B4-BE49-F238E27FC236}">
                  <a16:creationId xmlns:a16="http://schemas.microsoft.com/office/drawing/2014/main" id="{6961AFDC-3A3D-4D8C-9CA4-87A62A6000DA}"/>
                </a:ext>
              </a:extLst>
            </p:cNvPr>
            <p:cNvSpPr txBox="1">
              <a:spLocks noChangeArrowheads="1"/>
            </p:cNvSpPr>
            <p:nvPr/>
          </p:nvSpPr>
          <p:spPr bwMode="gray">
            <a:xfrm>
              <a:off x="9712464" y="4072848"/>
              <a:ext cx="648072" cy="2616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调整前</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30" name="文本框 29">
            <a:extLst>
              <a:ext uri="{FF2B5EF4-FFF2-40B4-BE49-F238E27FC236}">
                <a16:creationId xmlns:a16="http://schemas.microsoft.com/office/drawing/2014/main" id="{B6B237AE-D40F-4F16-871C-F1C211D7EC93}"/>
              </a:ext>
            </a:extLst>
          </p:cNvPr>
          <p:cNvSpPr txBox="1"/>
          <p:nvPr/>
        </p:nvSpPr>
        <p:spPr>
          <a:xfrm>
            <a:off x="9143220" y="4601343"/>
            <a:ext cx="1442230" cy="307777"/>
          </a:xfrm>
          <a:prstGeom prst="rect">
            <a:avLst/>
          </a:prstGeom>
          <a:noFill/>
        </p:spPr>
        <p:txBody>
          <a:bodyPr wrap="square" rtlCol="0">
            <a:spAutoFit/>
          </a:bodyPr>
          <a:lstStyle/>
          <a:p>
            <a:r>
              <a:rPr lang="zh-CN" altLang="en-US" sz="1400" dirty="0"/>
              <a:t>音频上线吞叶量</a:t>
            </a:r>
          </a:p>
        </p:txBody>
      </p:sp>
      <p:sp>
        <p:nvSpPr>
          <p:cNvPr id="45" name="文本框 44">
            <a:extLst>
              <a:ext uri="{FF2B5EF4-FFF2-40B4-BE49-F238E27FC236}">
                <a16:creationId xmlns:a16="http://schemas.microsoft.com/office/drawing/2014/main" id="{FAA88548-E399-4DB7-B573-CCD8D1242A8A}"/>
              </a:ext>
            </a:extLst>
          </p:cNvPr>
          <p:cNvSpPr txBox="1"/>
          <p:nvPr/>
        </p:nvSpPr>
        <p:spPr>
          <a:xfrm>
            <a:off x="5200401" y="5383206"/>
            <a:ext cx="1101902" cy="369332"/>
          </a:xfrm>
          <a:prstGeom prst="rect">
            <a:avLst/>
          </a:prstGeom>
          <a:noFill/>
        </p:spPr>
        <p:txBody>
          <a:bodyPr wrap="square" rtlCol="0">
            <a:spAutoFit/>
          </a:bodyPr>
          <a:lstStyle/>
          <a:p>
            <a:r>
              <a:rPr lang="zh-CN" altLang="en-US" dirty="0"/>
              <a:t>容灾</a:t>
            </a:r>
            <a:r>
              <a:rPr lang="en-US" altLang="zh-CN" dirty="0"/>
              <a:t>3.0</a:t>
            </a:r>
            <a:endParaRPr lang="zh-CN" altLang="en-US" dirty="0"/>
          </a:p>
        </p:txBody>
      </p:sp>
      <p:cxnSp>
        <p:nvCxnSpPr>
          <p:cNvPr id="39" name="Straight Connector 72">
            <a:extLst>
              <a:ext uri="{FF2B5EF4-FFF2-40B4-BE49-F238E27FC236}">
                <a16:creationId xmlns:a16="http://schemas.microsoft.com/office/drawing/2014/main" id="{333D930D-A6A8-4D3B-AA50-00AAB8E0D843}"/>
              </a:ext>
            </a:extLst>
          </p:cNvPr>
          <p:cNvCxnSpPr/>
          <p:nvPr/>
        </p:nvCxnSpPr>
        <p:spPr>
          <a:xfrm flipV="1">
            <a:off x="3015999" y="1403733"/>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7C2AC9B-C37B-41AC-981F-3E1B2263EB3E}"/>
              </a:ext>
            </a:extLst>
          </p:cNvPr>
          <p:cNvSpPr txBox="1"/>
          <p:nvPr/>
        </p:nvSpPr>
        <p:spPr>
          <a:xfrm>
            <a:off x="897348" y="5331871"/>
            <a:ext cx="1737373" cy="369332"/>
          </a:xfrm>
          <a:prstGeom prst="rect">
            <a:avLst/>
          </a:prstGeom>
          <a:noFill/>
        </p:spPr>
        <p:txBody>
          <a:bodyPr wrap="square" rtlCol="0">
            <a:spAutoFit/>
          </a:bodyPr>
          <a:lstStyle/>
          <a:p>
            <a:r>
              <a:rPr lang="zh-CN" altLang="en-US" dirty="0"/>
              <a:t>播放下载优化</a:t>
            </a:r>
          </a:p>
        </p:txBody>
      </p:sp>
      <p:grpSp>
        <p:nvGrpSpPr>
          <p:cNvPr id="5" name="组合 4">
            <a:extLst>
              <a:ext uri="{FF2B5EF4-FFF2-40B4-BE49-F238E27FC236}">
                <a16:creationId xmlns:a16="http://schemas.microsoft.com/office/drawing/2014/main" id="{61D70A26-11D7-4E4F-8EFA-9C9540CB166B}"/>
              </a:ext>
            </a:extLst>
          </p:cNvPr>
          <p:cNvGrpSpPr/>
          <p:nvPr/>
        </p:nvGrpSpPr>
        <p:grpSpPr>
          <a:xfrm>
            <a:off x="3307679" y="2262631"/>
            <a:ext cx="1437408" cy="2627930"/>
            <a:chOff x="3858684" y="2262631"/>
            <a:chExt cx="1437408" cy="2627930"/>
          </a:xfrm>
        </p:grpSpPr>
        <p:grpSp>
          <p:nvGrpSpPr>
            <p:cNvPr id="22" name="组合 21">
              <a:extLst>
                <a:ext uri="{FF2B5EF4-FFF2-40B4-BE49-F238E27FC236}">
                  <a16:creationId xmlns:a16="http://schemas.microsoft.com/office/drawing/2014/main" id="{43B81FE9-E7D3-4303-9ED5-81F10F66FC17}"/>
                </a:ext>
              </a:extLst>
            </p:cNvPr>
            <p:cNvGrpSpPr/>
            <p:nvPr/>
          </p:nvGrpSpPr>
          <p:grpSpPr>
            <a:xfrm>
              <a:off x="3858684" y="2262631"/>
              <a:ext cx="1393923" cy="2300677"/>
              <a:chOff x="1222561" y="2573419"/>
              <a:chExt cx="1393923" cy="2300677"/>
            </a:xfrm>
          </p:grpSpPr>
          <p:sp>
            <p:nvSpPr>
              <p:cNvPr id="31" name="矩形 30">
                <a:extLst>
                  <a:ext uri="{FF2B5EF4-FFF2-40B4-BE49-F238E27FC236}">
                    <a16:creationId xmlns:a16="http://schemas.microsoft.com/office/drawing/2014/main" id="{2EDC1075-3A83-48A8-9F24-BB07217DE672}"/>
                  </a:ext>
                </a:extLst>
              </p:cNvPr>
              <p:cNvSpPr/>
              <p:nvPr/>
            </p:nvSpPr>
            <p:spPr>
              <a:xfrm>
                <a:off x="1468361" y="3739788"/>
                <a:ext cx="432047" cy="800689"/>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2" name="矩形 31">
                <a:extLst>
                  <a:ext uri="{FF2B5EF4-FFF2-40B4-BE49-F238E27FC236}">
                    <a16:creationId xmlns:a16="http://schemas.microsoft.com/office/drawing/2014/main" id="{523C1A76-A990-4DD8-A3A4-97BBCE31B660}"/>
                  </a:ext>
                </a:extLst>
              </p:cNvPr>
              <p:cNvSpPr/>
              <p:nvPr/>
            </p:nvSpPr>
            <p:spPr>
              <a:xfrm>
                <a:off x="1972417" y="2876383"/>
                <a:ext cx="432047" cy="16640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3" name="Text Box 7">
                <a:extLst>
                  <a:ext uri="{FF2B5EF4-FFF2-40B4-BE49-F238E27FC236}">
                    <a16:creationId xmlns:a16="http://schemas.microsoft.com/office/drawing/2014/main" id="{F7E8A159-9244-4306-B103-2DB3F9378FAD}"/>
                  </a:ext>
                </a:extLst>
              </p:cNvPr>
              <p:cNvSpPr txBox="1">
                <a:spLocks noChangeArrowheads="1"/>
              </p:cNvSpPr>
              <p:nvPr/>
            </p:nvSpPr>
            <p:spPr bwMode="gray">
              <a:xfrm>
                <a:off x="1222561" y="3413506"/>
                <a:ext cx="890418"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5s</a:t>
                </a:r>
                <a:endParaRPr lang="en-US" altLang="zh-CN" sz="11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Text Box 7">
                <a:extLst>
                  <a:ext uri="{FF2B5EF4-FFF2-40B4-BE49-F238E27FC236}">
                    <a16:creationId xmlns:a16="http://schemas.microsoft.com/office/drawing/2014/main" id="{69337BAC-9F54-41EB-8509-67A4C543293C}"/>
                  </a:ext>
                </a:extLst>
              </p:cNvPr>
              <p:cNvSpPr txBox="1">
                <a:spLocks noChangeArrowheads="1"/>
              </p:cNvSpPr>
              <p:nvPr/>
            </p:nvSpPr>
            <p:spPr bwMode="gray">
              <a:xfrm>
                <a:off x="1726066" y="2573419"/>
                <a:ext cx="890418"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10s</a:t>
                </a:r>
                <a:endParaRPr lang="en-US" altLang="zh-CN" sz="11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5" name="Text Box 7">
                <a:extLst>
                  <a:ext uri="{FF2B5EF4-FFF2-40B4-BE49-F238E27FC236}">
                    <a16:creationId xmlns:a16="http://schemas.microsoft.com/office/drawing/2014/main" id="{9F81FDAD-6F16-4C07-A55C-F271A966A8F2}"/>
                  </a:ext>
                </a:extLst>
              </p:cNvPr>
              <p:cNvSpPr txBox="1">
                <a:spLocks noChangeArrowheads="1"/>
              </p:cNvSpPr>
              <p:nvPr/>
            </p:nvSpPr>
            <p:spPr bwMode="gray">
              <a:xfrm>
                <a:off x="1396352" y="4603194"/>
                <a:ext cx="648072" cy="25391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调整后</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7" name="Text Box 7">
                <a:extLst>
                  <a:ext uri="{FF2B5EF4-FFF2-40B4-BE49-F238E27FC236}">
                    <a16:creationId xmlns:a16="http://schemas.microsoft.com/office/drawing/2014/main" id="{C1053021-1380-4414-95C9-42A6831FC95E}"/>
                  </a:ext>
                </a:extLst>
              </p:cNvPr>
              <p:cNvSpPr txBox="1">
                <a:spLocks noChangeArrowheads="1"/>
              </p:cNvSpPr>
              <p:nvPr/>
            </p:nvSpPr>
            <p:spPr bwMode="gray">
              <a:xfrm>
                <a:off x="1900408" y="4612486"/>
                <a:ext cx="648072" cy="2616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调整前</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41" name="文本框 40">
              <a:extLst>
                <a:ext uri="{FF2B5EF4-FFF2-40B4-BE49-F238E27FC236}">
                  <a16:creationId xmlns:a16="http://schemas.microsoft.com/office/drawing/2014/main" id="{C84CDDE2-2547-4A29-BBA8-555466A16F9A}"/>
                </a:ext>
              </a:extLst>
            </p:cNvPr>
            <p:cNvSpPr txBox="1"/>
            <p:nvPr/>
          </p:nvSpPr>
          <p:spPr>
            <a:xfrm>
              <a:off x="3989127" y="4582784"/>
              <a:ext cx="1306965" cy="307777"/>
            </a:xfrm>
            <a:prstGeom prst="rect">
              <a:avLst/>
            </a:prstGeom>
            <a:noFill/>
          </p:spPr>
          <p:txBody>
            <a:bodyPr wrap="square" rtlCol="0">
              <a:spAutoFit/>
            </a:bodyPr>
            <a:lstStyle/>
            <a:p>
              <a:r>
                <a:rPr lang="zh-CN" altLang="en-US" sz="1400" dirty="0"/>
                <a:t>容灾反应时间</a:t>
              </a:r>
            </a:p>
          </p:txBody>
        </p:sp>
      </p:grpSp>
      <p:grpSp>
        <p:nvGrpSpPr>
          <p:cNvPr id="7" name="组合 6">
            <a:extLst>
              <a:ext uri="{FF2B5EF4-FFF2-40B4-BE49-F238E27FC236}">
                <a16:creationId xmlns:a16="http://schemas.microsoft.com/office/drawing/2014/main" id="{800D60C2-6D82-45C3-B053-CB4CDDA55959}"/>
              </a:ext>
            </a:extLst>
          </p:cNvPr>
          <p:cNvGrpSpPr/>
          <p:nvPr/>
        </p:nvGrpSpPr>
        <p:grpSpPr>
          <a:xfrm>
            <a:off x="4842222" y="2230159"/>
            <a:ext cx="1431047" cy="2678961"/>
            <a:chOff x="5259306" y="2230159"/>
            <a:chExt cx="1431047" cy="2678961"/>
          </a:xfrm>
        </p:grpSpPr>
        <p:grpSp>
          <p:nvGrpSpPr>
            <p:cNvPr id="42" name="组合 41">
              <a:extLst>
                <a:ext uri="{FF2B5EF4-FFF2-40B4-BE49-F238E27FC236}">
                  <a16:creationId xmlns:a16="http://schemas.microsoft.com/office/drawing/2014/main" id="{7E6D2F5D-2F90-4240-9871-F4C511E139EB}"/>
                </a:ext>
              </a:extLst>
            </p:cNvPr>
            <p:cNvGrpSpPr/>
            <p:nvPr/>
          </p:nvGrpSpPr>
          <p:grpSpPr>
            <a:xfrm>
              <a:off x="5259306" y="2230159"/>
              <a:ext cx="1431047" cy="2316163"/>
              <a:chOff x="1228924" y="2557933"/>
              <a:chExt cx="1431047" cy="2316163"/>
            </a:xfrm>
          </p:grpSpPr>
          <p:sp>
            <p:nvSpPr>
              <p:cNvPr id="43" name="矩形 42">
                <a:extLst>
                  <a:ext uri="{FF2B5EF4-FFF2-40B4-BE49-F238E27FC236}">
                    <a16:creationId xmlns:a16="http://schemas.microsoft.com/office/drawing/2014/main" id="{ED183F4A-1FD4-44C7-81C0-8AB36CFC0F07}"/>
                  </a:ext>
                </a:extLst>
              </p:cNvPr>
              <p:cNvSpPr/>
              <p:nvPr/>
            </p:nvSpPr>
            <p:spPr>
              <a:xfrm>
                <a:off x="1468361" y="3604602"/>
                <a:ext cx="432047" cy="935875"/>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4" name="矩形 43">
                <a:extLst>
                  <a:ext uri="{FF2B5EF4-FFF2-40B4-BE49-F238E27FC236}">
                    <a16:creationId xmlns:a16="http://schemas.microsoft.com/office/drawing/2014/main" id="{C337E272-6B91-49EE-AE38-25CB9A00AE81}"/>
                  </a:ext>
                </a:extLst>
              </p:cNvPr>
              <p:cNvSpPr/>
              <p:nvPr/>
            </p:nvSpPr>
            <p:spPr>
              <a:xfrm>
                <a:off x="1972417" y="2876383"/>
                <a:ext cx="432047" cy="16640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6" name="Text Box 7">
                <a:extLst>
                  <a:ext uri="{FF2B5EF4-FFF2-40B4-BE49-F238E27FC236}">
                    <a16:creationId xmlns:a16="http://schemas.microsoft.com/office/drawing/2014/main" id="{9E7EB6B7-27B5-4153-984F-1E8D3A897654}"/>
                  </a:ext>
                </a:extLst>
              </p:cNvPr>
              <p:cNvSpPr txBox="1">
                <a:spLocks noChangeArrowheads="1"/>
              </p:cNvSpPr>
              <p:nvPr/>
            </p:nvSpPr>
            <p:spPr bwMode="gray">
              <a:xfrm>
                <a:off x="1228924" y="3226104"/>
                <a:ext cx="890418"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50%</a:t>
                </a:r>
                <a:endParaRPr lang="en-US" altLang="zh-CN" sz="11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7" name="Text Box 7">
                <a:extLst>
                  <a:ext uri="{FF2B5EF4-FFF2-40B4-BE49-F238E27FC236}">
                    <a16:creationId xmlns:a16="http://schemas.microsoft.com/office/drawing/2014/main" id="{DF6E2643-6703-48E8-A446-1DEE1145ADA7}"/>
                  </a:ext>
                </a:extLst>
              </p:cNvPr>
              <p:cNvSpPr txBox="1">
                <a:spLocks noChangeArrowheads="1"/>
              </p:cNvSpPr>
              <p:nvPr/>
            </p:nvSpPr>
            <p:spPr bwMode="gray">
              <a:xfrm>
                <a:off x="1769553" y="2557933"/>
                <a:ext cx="890418"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100%</a:t>
                </a:r>
                <a:endParaRPr lang="en-US" altLang="zh-CN" sz="11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8" name="Text Box 7">
                <a:extLst>
                  <a:ext uri="{FF2B5EF4-FFF2-40B4-BE49-F238E27FC236}">
                    <a16:creationId xmlns:a16="http://schemas.microsoft.com/office/drawing/2014/main" id="{6E129679-F6EB-4E4E-A84E-5474FA0C6467}"/>
                  </a:ext>
                </a:extLst>
              </p:cNvPr>
              <p:cNvSpPr txBox="1">
                <a:spLocks noChangeArrowheads="1"/>
              </p:cNvSpPr>
              <p:nvPr/>
            </p:nvSpPr>
            <p:spPr bwMode="gray">
              <a:xfrm>
                <a:off x="1396352" y="4603194"/>
                <a:ext cx="648072" cy="25391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调整后</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9" name="Text Box 7">
                <a:extLst>
                  <a:ext uri="{FF2B5EF4-FFF2-40B4-BE49-F238E27FC236}">
                    <a16:creationId xmlns:a16="http://schemas.microsoft.com/office/drawing/2014/main" id="{4ED1800D-C683-4535-9890-ADEB4E5E4642}"/>
                  </a:ext>
                </a:extLst>
              </p:cNvPr>
              <p:cNvSpPr txBox="1">
                <a:spLocks noChangeArrowheads="1"/>
              </p:cNvSpPr>
              <p:nvPr/>
            </p:nvSpPr>
            <p:spPr bwMode="gray">
              <a:xfrm>
                <a:off x="1900408" y="4612486"/>
                <a:ext cx="648072" cy="2616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调整前</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50" name="文本框 49">
              <a:extLst>
                <a:ext uri="{FF2B5EF4-FFF2-40B4-BE49-F238E27FC236}">
                  <a16:creationId xmlns:a16="http://schemas.microsoft.com/office/drawing/2014/main" id="{0089D936-50E1-43EA-811A-92CBCE4883C9}"/>
                </a:ext>
              </a:extLst>
            </p:cNvPr>
            <p:cNvSpPr txBox="1"/>
            <p:nvPr/>
          </p:nvSpPr>
          <p:spPr>
            <a:xfrm>
              <a:off x="5386363" y="4601343"/>
              <a:ext cx="1081605" cy="307777"/>
            </a:xfrm>
            <a:prstGeom prst="rect">
              <a:avLst/>
            </a:prstGeom>
            <a:noFill/>
          </p:spPr>
          <p:txBody>
            <a:bodyPr wrap="square" rtlCol="0">
              <a:spAutoFit/>
            </a:bodyPr>
            <a:lstStyle/>
            <a:p>
              <a:r>
                <a:rPr lang="zh-CN" altLang="en-US" sz="1400" dirty="0"/>
                <a:t>容灾复杂度</a:t>
              </a:r>
            </a:p>
          </p:txBody>
        </p:sp>
      </p:grpSp>
      <p:sp>
        <p:nvSpPr>
          <p:cNvPr id="51" name="文本框 50">
            <a:extLst>
              <a:ext uri="{FF2B5EF4-FFF2-40B4-BE49-F238E27FC236}">
                <a16:creationId xmlns:a16="http://schemas.microsoft.com/office/drawing/2014/main" id="{EEC9E508-F5CA-4FF8-9D29-5271ECE558F0}"/>
              </a:ext>
            </a:extLst>
          </p:cNvPr>
          <p:cNvSpPr txBox="1"/>
          <p:nvPr/>
        </p:nvSpPr>
        <p:spPr>
          <a:xfrm>
            <a:off x="9233522" y="5351010"/>
            <a:ext cx="1101902" cy="369332"/>
          </a:xfrm>
          <a:prstGeom prst="rect">
            <a:avLst/>
          </a:prstGeom>
          <a:noFill/>
        </p:spPr>
        <p:txBody>
          <a:bodyPr wrap="square" rtlCol="0">
            <a:spAutoFit/>
          </a:bodyPr>
          <a:lstStyle/>
          <a:p>
            <a:r>
              <a:rPr lang="zh-CN" altLang="en-US" dirty="0"/>
              <a:t>内容上云</a:t>
            </a:r>
          </a:p>
        </p:txBody>
      </p:sp>
      <p:grpSp>
        <p:nvGrpSpPr>
          <p:cNvPr id="13" name="组合 12">
            <a:extLst>
              <a:ext uri="{FF2B5EF4-FFF2-40B4-BE49-F238E27FC236}">
                <a16:creationId xmlns:a16="http://schemas.microsoft.com/office/drawing/2014/main" id="{799A8EB2-5504-4DEF-BC21-A62618A4E3F5}"/>
              </a:ext>
            </a:extLst>
          </p:cNvPr>
          <p:cNvGrpSpPr/>
          <p:nvPr/>
        </p:nvGrpSpPr>
        <p:grpSpPr>
          <a:xfrm>
            <a:off x="6353277" y="2210055"/>
            <a:ext cx="1431047" cy="2699065"/>
            <a:chOff x="6593217" y="2210055"/>
            <a:chExt cx="1431047" cy="2699065"/>
          </a:xfrm>
        </p:grpSpPr>
        <p:grpSp>
          <p:nvGrpSpPr>
            <p:cNvPr id="52" name="组合 51">
              <a:extLst>
                <a:ext uri="{FF2B5EF4-FFF2-40B4-BE49-F238E27FC236}">
                  <a16:creationId xmlns:a16="http://schemas.microsoft.com/office/drawing/2014/main" id="{D3CBB60E-B1C8-46E2-AD13-D8ABDCFA56CE}"/>
                </a:ext>
              </a:extLst>
            </p:cNvPr>
            <p:cNvGrpSpPr/>
            <p:nvPr/>
          </p:nvGrpSpPr>
          <p:grpSpPr>
            <a:xfrm>
              <a:off x="6593217" y="2210055"/>
              <a:ext cx="1431047" cy="2336267"/>
              <a:chOff x="1228924" y="2537829"/>
              <a:chExt cx="1431047" cy="2336267"/>
            </a:xfrm>
          </p:grpSpPr>
          <p:sp>
            <p:nvSpPr>
              <p:cNvPr id="53" name="矩形 52">
                <a:extLst>
                  <a:ext uri="{FF2B5EF4-FFF2-40B4-BE49-F238E27FC236}">
                    <a16:creationId xmlns:a16="http://schemas.microsoft.com/office/drawing/2014/main" id="{AEE6B77B-8A5A-42F6-A217-D3A6370FB193}"/>
                  </a:ext>
                </a:extLst>
              </p:cNvPr>
              <p:cNvSpPr/>
              <p:nvPr/>
            </p:nvSpPr>
            <p:spPr>
              <a:xfrm>
                <a:off x="1468361" y="2816974"/>
                <a:ext cx="432047" cy="1723504"/>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4" name="矩形 53">
                <a:extLst>
                  <a:ext uri="{FF2B5EF4-FFF2-40B4-BE49-F238E27FC236}">
                    <a16:creationId xmlns:a16="http://schemas.microsoft.com/office/drawing/2014/main" id="{107D61EC-C8C6-4C61-922C-A3FC32DD2FF5}"/>
                  </a:ext>
                </a:extLst>
              </p:cNvPr>
              <p:cNvSpPr/>
              <p:nvPr/>
            </p:nvSpPr>
            <p:spPr>
              <a:xfrm>
                <a:off x="1972417" y="4328615"/>
                <a:ext cx="432047" cy="2118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5" name="Text Box 7">
                <a:extLst>
                  <a:ext uri="{FF2B5EF4-FFF2-40B4-BE49-F238E27FC236}">
                    <a16:creationId xmlns:a16="http://schemas.microsoft.com/office/drawing/2014/main" id="{CFD00C55-A530-4246-8B6F-E4206A1AA373}"/>
                  </a:ext>
                </a:extLst>
              </p:cNvPr>
              <p:cNvSpPr txBox="1">
                <a:spLocks noChangeArrowheads="1"/>
              </p:cNvSpPr>
              <p:nvPr/>
            </p:nvSpPr>
            <p:spPr bwMode="gray">
              <a:xfrm>
                <a:off x="1228924" y="2537829"/>
                <a:ext cx="890418"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10G+</a:t>
                </a:r>
                <a:endParaRPr lang="en-US" altLang="zh-CN" sz="11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6" name="Text Box 7">
                <a:extLst>
                  <a:ext uri="{FF2B5EF4-FFF2-40B4-BE49-F238E27FC236}">
                    <a16:creationId xmlns:a16="http://schemas.microsoft.com/office/drawing/2014/main" id="{79849F58-02A0-4AB8-90E1-FEA90118E76D}"/>
                  </a:ext>
                </a:extLst>
              </p:cNvPr>
              <p:cNvSpPr txBox="1">
                <a:spLocks noChangeArrowheads="1"/>
              </p:cNvSpPr>
              <p:nvPr/>
            </p:nvSpPr>
            <p:spPr bwMode="gray">
              <a:xfrm>
                <a:off x="1769553" y="4061256"/>
                <a:ext cx="890418"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1.2G</a:t>
                </a:r>
                <a:endParaRPr lang="en-US" altLang="zh-CN" sz="11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7" name="Text Box 7">
                <a:extLst>
                  <a:ext uri="{FF2B5EF4-FFF2-40B4-BE49-F238E27FC236}">
                    <a16:creationId xmlns:a16="http://schemas.microsoft.com/office/drawing/2014/main" id="{1B1D52AD-2F92-4BFA-BDD6-587E78EDEAE7}"/>
                  </a:ext>
                </a:extLst>
              </p:cNvPr>
              <p:cNvSpPr txBox="1">
                <a:spLocks noChangeArrowheads="1"/>
              </p:cNvSpPr>
              <p:nvPr/>
            </p:nvSpPr>
            <p:spPr bwMode="gray">
              <a:xfrm>
                <a:off x="1396352" y="4603194"/>
                <a:ext cx="648072" cy="25391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调整后</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8" name="Text Box 7">
                <a:extLst>
                  <a:ext uri="{FF2B5EF4-FFF2-40B4-BE49-F238E27FC236}">
                    <a16:creationId xmlns:a16="http://schemas.microsoft.com/office/drawing/2014/main" id="{45AEDD37-5F13-4C1D-89FF-E470D031D465}"/>
                  </a:ext>
                </a:extLst>
              </p:cNvPr>
              <p:cNvSpPr txBox="1">
                <a:spLocks noChangeArrowheads="1"/>
              </p:cNvSpPr>
              <p:nvPr/>
            </p:nvSpPr>
            <p:spPr bwMode="gray">
              <a:xfrm>
                <a:off x="1900408" y="4612486"/>
                <a:ext cx="648072" cy="2616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调整前</a:t>
                </a:r>
                <a:endParaRPr lang="en-US" altLang="zh-CN" sz="800" dirty="0">
                  <a:solidFill>
                    <a:prstClr val="white">
                      <a:lumMod val="6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59" name="文本框 58">
              <a:extLst>
                <a:ext uri="{FF2B5EF4-FFF2-40B4-BE49-F238E27FC236}">
                  <a16:creationId xmlns:a16="http://schemas.microsoft.com/office/drawing/2014/main" id="{374E04C1-2EF1-40AE-87D5-844AC709BCA4}"/>
                </a:ext>
              </a:extLst>
            </p:cNvPr>
            <p:cNvSpPr txBox="1"/>
            <p:nvPr/>
          </p:nvSpPr>
          <p:spPr>
            <a:xfrm>
              <a:off x="6720273" y="4601343"/>
              <a:ext cx="1303985" cy="307777"/>
            </a:xfrm>
            <a:prstGeom prst="rect">
              <a:avLst/>
            </a:prstGeom>
            <a:noFill/>
          </p:spPr>
          <p:txBody>
            <a:bodyPr wrap="square" rtlCol="0">
              <a:spAutoFit/>
            </a:bodyPr>
            <a:lstStyle/>
            <a:p>
              <a:r>
                <a:rPr lang="zh-CN" altLang="en-US" sz="1400" dirty="0"/>
                <a:t>容灾弹性能力</a:t>
              </a:r>
            </a:p>
          </p:txBody>
        </p:sp>
      </p:grpSp>
    </p:spTree>
    <p:extLst>
      <p:ext uri="{BB962C8B-B14F-4D97-AF65-F5344CB8AC3E}">
        <p14:creationId xmlns:p14="http://schemas.microsoft.com/office/powerpoint/2010/main" val="382814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Horizontal)">
                                      <p:cBhvr>
                                        <p:cTn id="7" dur="300"/>
                                        <p:tgtEl>
                                          <p:spTgt spid="21"/>
                                        </p:tgtEl>
                                      </p:cBhvr>
                                    </p:animEffect>
                                  </p:childTnLst>
                                </p:cTn>
                              </p:par>
                              <p:par>
                                <p:cTn id="8" presetID="16" presetClass="entr" presetSubtype="42"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outHorizontal)">
                                      <p:cBhvr>
                                        <p:cTn id="10" dur="3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成果 </a:t>
            </a:r>
            <a:r>
              <a:rPr lang="zh-CN" altLang="en-US" sz="1600" dirty="0"/>
              <a:t>团队建设</a:t>
            </a:r>
          </a:p>
        </p:txBody>
      </p:sp>
      <p:grpSp>
        <p:nvGrpSpPr>
          <p:cNvPr id="5" name="组合 4">
            <a:extLst>
              <a:ext uri="{FF2B5EF4-FFF2-40B4-BE49-F238E27FC236}">
                <a16:creationId xmlns:a16="http://schemas.microsoft.com/office/drawing/2014/main" id="{DFB7F0F1-CA17-46F8-A349-E12BDE485B94}"/>
              </a:ext>
            </a:extLst>
          </p:cNvPr>
          <p:cNvGrpSpPr/>
          <p:nvPr/>
        </p:nvGrpSpPr>
        <p:grpSpPr>
          <a:xfrm>
            <a:off x="7016465" y="1313221"/>
            <a:ext cx="3240361" cy="1029519"/>
            <a:chOff x="5940140" y="1332095"/>
            <a:chExt cx="3240361" cy="1029519"/>
          </a:xfrm>
        </p:grpSpPr>
        <p:sp>
          <p:nvSpPr>
            <p:cNvPr id="31" name="文本框 1">
              <a:extLst>
                <a:ext uri="{FF2B5EF4-FFF2-40B4-BE49-F238E27FC236}">
                  <a16:creationId xmlns:a16="http://schemas.microsoft.com/office/drawing/2014/main" id="{626F7417-2AFE-414D-86FC-27D7F25ED068}"/>
                </a:ext>
              </a:extLst>
            </p:cNvPr>
            <p:cNvSpPr txBox="1"/>
            <p:nvPr/>
          </p:nvSpPr>
          <p:spPr>
            <a:xfrm>
              <a:off x="5940140" y="1332095"/>
              <a:ext cx="3240360" cy="561692"/>
            </a:xfrm>
            <a:prstGeom prst="rect">
              <a:avLst/>
            </a:prstGeom>
            <a:noFill/>
          </p:spPr>
          <p:txBody>
            <a:bodyPr wrap="square" lIns="68580" tIns="34290" rIns="68580" bIns="34290" rtlCol="0">
              <a:spAutoFit/>
            </a:bodyPr>
            <a:lstStyle/>
            <a:p>
              <a:r>
                <a:rPr lang="zh-CN" altLang="en-US" dirty="0">
                  <a:latin typeface="字魂105号-简雅黑" panose="00000500000000000000" pitchFamily="2" charset="-122"/>
                  <a:ea typeface="字魂105号-简雅黑" panose="00000500000000000000" pitchFamily="2" charset="-122"/>
                  <a:sym typeface="字魂105号-简雅黑" panose="00000500000000000000" pitchFamily="2" charset="-122"/>
                </a:rPr>
                <a:t>开发转型  </a:t>
              </a:r>
              <a:r>
                <a:rPr lang="en-US" altLang="zh-CN" sz="3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50%</a:t>
              </a:r>
              <a:endParaRPr lang="zh-CN" altLang="en-US" sz="3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2" name="矩形 31">
              <a:extLst>
                <a:ext uri="{FF2B5EF4-FFF2-40B4-BE49-F238E27FC236}">
                  <a16:creationId xmlns:a16="http://schemas.microsoft.com/office/drawing/2014/main" id="{F577F4B7-9632-4996-A057-CBA32C4199EE}"/>
                </a:ext>
              </a:extLst>
            </p:cNvPr>
            <p:cNvSpPr/>
            <p:nvPr/>
          </p:nvSpPr>
          <p:spPr>
            <a:xfrm>
              <a:off x="5940141" y="1836151"/>
              <a:ext cx="3240360" cy="525463"/>
            </a:xfrm>
            <a:prstGeom prst="rect">
              <a:avLst/>
            </a:prstGeom>
          </p:spPr>
          <p:txBody>
            <a:bodyPr wrap="square" lIns="68578" tIns="34289" rIns="68578" bIns="34289">
              <a:spAutoFit/>
            </a:bodyPr>
            <a:lstStyle/>
            <a:p>
              <a:pPr>
                <a:lnSpc>
                  <a:spcPct val="150000"/>
                </a:lnSpc>
                <a:defRPr/>
              </a:pPr>
              <a:r>
                <a:rPr lang="en-US" altLang="zh-CN" sz="105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100%</a:t>
              </a:r>
              <a:r>
                <a:rPr lang="zh-CN" altLang="en-US"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具备脚本开发能力，</a:t>
              </a:r>
              <a:r>
                <a:rPr lang="en-US" altLang="zh-CN" sz="105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50%</a:t>
              </a:r>
              <a:r>
                <a:rPr lang="zh-CN" altLang="en-US"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已具体项目开发能力，成功开发中型项目</a:t>
              </a:r>
              <a:r>
                <a:rPr lang="en-US" altLang="zh-CN" sz="105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3</a:t>
              </a:r>
              <a:r>
                <a:rPr lang="zh-CN" altLang="en-US"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个，代码量超过</a:t>
              </a:r>
              <a:r>
                <a:rPr lang="en-US" altLang="zh-CN" sz="105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4W</a:t>
              </a:r>
              <a:r>
                <a:rPr lang="zh-CN" altLang="en-US" sz="1050" dirty="0">
                  <a:latin typeface="字魂105号-简雅黑" panose="00000500000000000000" pitchFamily="2" charset="-122"/>
                  <a:ea typeface="字魂105号-简雅黑" panose="00000500000000000000" pitchFamily="2" charset="-122"/>
                  <a:sym typeface="字魂105号-简雅黑" panose="00000500000000000000" pitchFamily="2" charset="-122"/>
                </a:rPr>
                <a:t>行</a:t>
              </a:r>
              <a:endParaRPr lang="en-US" altLang="zh-CN" sz="1050" dirty="0">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endParaRPr>
            </a:p>
          </p:txBody>
        </p:sp>
      </p:grpSp>
      <p:grpSp>
        <p:nvGrpSpPr>
          <p:cNvPr id="35" name="组合 34">
            <a:extLst>
              <a:ext uri="{FF2B5EF4-FFF2-40B4-BE49-F238E27FC236}">
                <a16:creationId xmlns:a16="http://schemas.microsoft.com/office/drawing/2014/main" id="{CF1B1AA5-002E-4A6B-A54E-848A37FF3D66}"/>
              </a:ext>
            </a:extLst>
          </p:cNvPr>
          <p:cNvGrpSpPr/>
          <p:nvPr/>
        </p:nvGrpSpPr>
        <p:grpSpPr>
          <a:xfrm>
            <a:off x="4633214" y="4665900"/>
            <a:ext cx="3240361" cy="1271893"/>
            <a:chOff x="7578440" y="1541645"/>
            <a:chExt cx="3240361" cy="1271893"/>
          </a:xfrm>
        </p:grpSpPr>
        <p:sp>
          <p:nvSpPr>
            <p:cNvPr id="33" name="文本框 1">
              <a:extLst>
                <a:ext uri="{FF2B5EF4-FFF2-40B4-BE49-F238E27FC236}">
                  <a16:creationId xmlns:a16="http://schemas.microsoft.com/office/drawing/2014/main" id="{45492438-49AC-4E85-9717-75486726A904}"/>
                </a:ext>
              </a:extLst>
            </p:cNvPr>
            <p:cNvSpPr txBox="1"/>
            <p:nvPr/>
          </p:nvSpPr>
          <p:spPr>
            <a:xfrm>
              <a:off x="7578440" y="1541645"/>
              <a:ext cx="3240360" cy="561692"/>
            </a:xfrm>
            <a:prstGeom prst="rect">
              <a:avLst/>
            </a:prstGeom>
            <a:noFill/>
          </p:spPr>
          <p:txBody>
            <a:bodyPr wrap="square" lIns="68580" tIns="34290" rIns="68580" bIns="34290" rtlCol="0">
              <a:spAutoFit/>
            </a:bodyPr>
            <a:lstStyle/>
            <a:p>
              <a:r>
                <a:rPr lang="zh-CN" altLang="en-US" dirty="0">
                  <a:latin typeface="字魂105号-简雅黑" panose="00000500000000000000" pitchFamily="2" charset="-122"/>
                  <a:ea typeface="字魂105号-简雅黑" panose="00000500000000000000" pitchFamily="2" charset="-122"/>
                  <a:sym typeface="字魂105号-简雅黑" panose="00000500000000000000" pitchFamily="2" charset="-122"/>
                </a:rPr>
                <a:t>个人提升  </a:t>
              </a:r>
              <a:r>
                <a:rPr lang="en-US" altLang="zh-CN" sz="3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100%</a:t>
              </a:r>
              <a:endParaRPr lang="zh-CN" altLang="en-US" sz="32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矩形 33">
              <a:extLst>
                <a:ext uri="{FF2B5EF4-FFF2-40B4-BE49-F238E27FC236}">
                  <a16:creationId xmlns:a16="http://schemas.microsoft.com/office/drawing/2014/main" id="{A34981CA-67E3-435F-819E-B419B173E630}"/>
                </a:ext>
              </a:extLst>
            </p:cNvPr>
            <p:cNvSpPr/>
            <p:nvPr/>
          </p:nvSpPr>
          <p:spPr>
            <a:xfrm>
              <a:off x="7578441" y="2045701"/>
              <a:ext cx="3240360" cy="767837"/>
            </a:xfrm>
            <a:prstGeom prst="rect">
              <a:avLst/>
            </a:prstGeom>
          </p:spPr>
          <p:txBody>
            <a:bodyPr wrap="square" lIns="68578" tIns="34289" rIns="68578" bIns="34289">
              <a:spAutoFit/>
            </a:bodyPr>
            <a:lstStyle/>
            <a:p>
              <a:pPr>
                <a:lnSpc>
                  <a:spcPct val="150000"/>
                </a:lnSpc>
                <a:defRPr/>
              </a:pPr>
              <a:r>
                <a:rPr lang="en-US" altLang="zh-CN" sz="1050" dirty="0">
                  <a:solidFill>
                    <a:srgbClr val="1672FB"/>
                  </a:solidFill>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rPr>
                <a:t>1</a:t>
              </a:r>
              <a:r>
                <a:rPr lang="zh-CN" altLang="en-US" sz="1050" dirty="0">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rPr>
                <a:t>个办公运维人员经能力提升后，已具备初级业务运维水平</a:t>
              </a:r>
              <a:endParaRPr lang="en-US" altLang="zh-CN" sz="1050" dirty="0">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endParaRPr>
            </a:p>
            <a:p>
              <a:pPr>
                <a:lnSpc>
                  <a:spcPct val="150000"/>
                </a:lnSpc>
                <a:defRPr/>
              </a:pPr>
              <a:r>
                <a:rPr lang="en-US" altLang="zh-CN" sz="1050" dirty="0">
                  <a:solidFill>
                    <a:srgbClr val="1672FB"/>
                  </a:solidFill>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rPr>
                <a:t>2</a:t>
              </a:r>
              <a:r>
                <a:rPr lang="zh-CN" altLang="en-US" sz="1050" dirty="0">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rPr>
                <a:t>个运维人员经提升后，已具备项目开发能力</a:t>
              </a:r>
              <a:endParaRPr lang="en-US" altLang="zh-CN" sz="1050" dirty="0">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endParaRPr>
            </a:p>
          </p:txBody>
        </p:sp>
      </p:grpSp>
      <p:grpSp>
        <p:nvGrpSpPr>
          <p:cNvPr id="36" name="组合 35">
            <a:extLst>
              <a:ext uri="{FF2B5EF4-FFF2-40B4-BE49-F238E27FC236}">
                <a16:creationId xmlns:a16="http://schemas.microsoft.com/office/drawing/2014/main" id="{931463CC-A910-4256-8AE4-3EED2ADA2431}"/>
              </a:ext>
            </a:extLst>
          </p:cNvPr>
          <p:cNvGrpSpPr/>
          <p:nvPr/>
        </p:nvGrpSpPr>
        <p:grpSpPr>
          <a:xfrm>
            <a:off x="1032757" y="1610573"/>
            <a:ext cx="3240361" cy="1029519"/>
            <a:chOff x="7578440" y="1541645"/>
            <a:chExt cx="3240361" cy="1029519"/>
          </a:xfrm>
        </p:grpSpPr>
        <p:sp>
          <p:nvSpPr>
            <p:cNvPr id="37" name="文本框 1">
              <a:extLst>
                <a:ext uri="{FF2B5EF4-FFF2-40B4-BE49-F238E27FC236}">
                  <a16:creationId xmlns:a16="http://schemas.microsoft.com/office/drawing/2014/main" id="{2365FE3F-8C3A-4721-B8AE-9B93853D0CEB}"/>
                </a:ext>
              </a:extLst>
            </p:cNvPr>
            <p:cNvSpPr txBox="1"/>
            <p:nvPr/>
          </p:nvSpPr>
          <p:spPr>
            <a:xfrm>
              <a:off x="7578440" y="1541645"/>
              <a:ext cx="3240360" cy="561692"/>
            </a:xfrm>
            <a:prstGeom prst="rect">
              <a:avLst/>
            </a:prstGeom>
            <a:noFill/>
          </p:spPr>
          <p:txBody>
            <a:bodyPr wrap="square" lIns="68580" tIns="34290" rIns="68580" bIns="34290" rtlCol="0">
              <a:spAutoFit/>
            </a:bodyPr>
            <a:lstStyle/>
            <a:p>
              <a:r>
                <a:rPr lang="zh-CN" altLang="en-US" dirty="0">
                  <a:latin typeface="字魂105号-简雅黑" panose="00000500000000000000" pitchFamily="2" charset="-122"/>
                  <a:ea typeface="字魂105号-简雅黑" panose="00000500000000000000" pitchFamily="2" charset="-122"/>
                  <a:sym typeface="字魂105号-简雅黑" panose="00000500000000000000" pitchFamily="2" charset="-122"/>
                </a:rPr>
                <a:t>分工</a:t>
              </a:r>
              <a:r>
                <a:rPr lang="zh-CN" altLang="en-US" sz="3200" dirty="0">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1600" dirty="0">
                  <a:solidFill>
                    <a:srgbClr val="1672FB"/>
                  </a:solidFill>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rPr>
                <a:t>开发、应用运维、数据库</a:t>
              </a:r>
              <a:endParaRPr lang="zh-CN" altLang="en-US" sz="1600"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8" name="矩形 37">
              <a:extLst>
                <a:ext uri="{FF2B5EF4-FFF2-40B4-BE49-F238E27FC236}">
                  <a16:creationId xmlns:a16="http://schemas.microsoft.com/office/drawing/2014/main" id="{43EF3750-03FA-4028-A793-FA10F3C04211}"/>
                </a:ext>
              </a:extLst>
            </p:cNvPr>
            <p:cNvSpPr/>
            <p:nvPr/>
          </p:nvSpPr>
          <p:spPr>
            <a:xfrm>
              <a:off x="7578441" y="2045701"/>
              <a:ext cx="3240360" cy="525463"/>
            </a:xfrm>
            <a:prstGeom prst="rect">
              <a:avLst/>
            </a:prstGeom>
          </p:spPr>
          <p:txBody>
            <a:bodyPr wrap="square" lIns="68578" tIns="34289" rIns="68578" bIns="34289">
              <a:spAutoFit/>
            </a:bodyPr>
            <a:lstStyle/>
            <a:p>
              <a:pPr>
                <a:lnSpc>
                  <a:spcPct val="150000"/>
                </a:lnSpc>
                <a:defRPr/>
              </a:pPr>
              <a:r>
                <a:rPr lang="zh-CN" altLang="en-US" sz="1050" dirty="0">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rPr>
                <a:t>人员结构调整为，开发、应用运维、数据库已有相对固定的人员负责</a:t>
              </a:r>
              <a:endParaRPr lang="en-US" altLang="zh-CN" sz="1050" dirty="0">
                <a:latin typeface="字魂105号-简雅黑" panose="00000500000000000000" pitchFamily="2" charset="-122"/>
                <a:ea typeface="字魂105号-简雅黑" panose="00000500000000000000" pitchFamily="2" charset="-122"/>
                <a:cs typeface="Lato Light" charset="0"/>
                <a:sym typeface="字魂105号-简雅黑" panose="00000500000000000000" pitchFamily="2" charset="-122"/>
              </a:endParaRPr>
            </a:p>
          </p:txBody>
        </p:sp>
      </p:grpSp>
      <p:sp>
        <p:nvSpPr>
          <p:cNvPr id="39" name="Oval 3">
            <a:extLst>
              <a:ext uri="{FF2B5EF4-FFF2-40B4-BE49-F238E27FC236}">
                <a16:creationId xmlns:a16="http://schemas.microsoft.com/office/drawing/2014/main" id="{D6DD9299-9E8C-4CC6-A826-E9D461738AF0}"/>
              </a:ext>
            </a:extLst>
          </p:cNvPr>
          <p:cNvSpPr/>
          <p:nvPr/>
        </p:nvSpPr>
        <p:spPr>
          <a:xfrm>
            <a:off x="4435883" y="1024777"/>
            <a:ext cx="2201113" cy="2201112"/>
          </a:xfrm>
          <a:prstGeom prst="ellipse">
            <a:avLst/>
          </a:prstGeom>
          <a:noFill/>
          <a:ln w="31750">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ea typeface="思源黑体 CN Bold"/>
              <a:sym typeface="微软雅黑"/>
            </a:endParaRPr>
          </a:p>
        </p:txBody>
      </p:sp>
      <p:sp>
        <p:nvSpPr>
          <p:cNvPr id="40" name="Oval 63">
            <a:extLst>
              <a:ext uri="{FF2B5EF4-FFF2-40B4-BE49-F238E27FC236}">
                <a16:creationId xmlns:a16="http://schemas.microsoft.com/office/drawing/2014/main" id="{277641C3-0D4B-4388-B5DC-5C88B9E76550}"/>
              </a:ext>
            </a:extLst>
          </p:cNvPr>
          <p:cNvSpPr/>
          <p:nvPr/>
        </p:nvSpPr>
        <p:spPr>
          <a:xfrm>
            <a:off x="3692185" y="2342740"/>
            <a:ext cx="2201113" cy="2201112"/>
          </a:xfrm>
          <a:prstGeom prst="ellipse">
            <a:avLst/>
          </a:prstGeom>
          <a:noFill/>
          <a:ln w="31750">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ea typeface="思源黑体 CN Bold"/>
              <a:sym typeface="微软雅黑"/>
            </a:endParaRPr>
          </a:p>
        </p:txBody>
      </p:sp>
      <p:sp>
        <p:nvSpPr>
          <p:cNvPr id="41" name="Oval 65">
            <a:extLst>
              <a:ext uri="{FF2B5EF4-FFF2-40B4-BE49-F238E27FC236}">
                <a16:creationId xmlns:a16="http://schemas.microsoft.com/office/drawing/2014/main" id="{679121CD-6DD2-4CF2-8C3B-506423622FBB}"/>
              </a:ext>
            </a:extLst>
          </p:cNvPr>
          <p:cNvSpPr/>
          <p:nvPr/>
        </p:nvSpPr>
        <p:spPr>
          <a:xfrm>
            <a:off x="5179581" y="2342740"/>
            <a:ext cx="2201113" cy="2201112"/>
          </a:xfrm>
          <a:prstGeom prst="ellipse">
            <a:avLst/>
          </a:prstGeom>
          <a:noFill/>
          <a:ln w="31750">
            <a:solidFill>
              <a:srgbClr val="1672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ea typeface="思源黑体 CN Bold"/>
              <a:sym typeface="微软雅黑"/>
            </a:endParaRPr>
          </a:p>
        </p:txBody>
      </p:sp>
    </p:spTree>
    <p:extLst>
      <p:ext uri="{BB962C8B-B14F-4D97-AF65-F5344CB8AC3E}">
        <p14:creationId xmlns:p14="http://schemas.microsoft.com/office/powerpoint/2010/main" val="3302551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en-US" altLang="zh-CN" sz="2400" dirty="0"/>
              <a:t>OPS2.0 </a:t>
            </a:r>
            <a:r>
              <a:rPr lang="zh-CN" altLang="en-US" sz="2400" dirty="0"/>
              <a:t>成果 </a:t>
            </a:r>
            <a:r>
              <a:rPr lang="zh-CN" altLang="en-US" sz="1600" dirty="0"/>
              <a:t>总结</a:t>
            </a:r>
          </a:p>
        </p:txBody>
      </p:sp>
      <p:grpSp>
        <p:nvGrpSpPr>
          <p:cNvPr id="15" name="Group 4">
            <a:extLst>
              <a:ext uri="{FF2B5EF4-FFF2-40B4-BE49-F238E27FC236}">
                <a16:creationId xmlns:a16="http://schemas.microsoft.com/office/drawing/2014/main" id="{805F200F-0E87-48AF-9E46-370089BF0402}"/>
              </a:ext>
            </a:extLst>
          </p:cNvPr>
          <p:cNvGrpSpPr>
            <a:grpSpLocks noChangeAspect="1"/>
          </p:cNvGrpSpPr>
          <p:nvPr/>
        </p:nvGrpSpPr>
        <p:grpSpPr bwMode="auto">
          <a:xfrm>
            <a:off x="2238376" y="1697947"/>
            <a:ext cx="6769107" cy="3922477"/>
            <a:chOff x="109" y="-2"/>
            <a:chExt cx="7462" cy="4324"/>
          </a:xfrm>
        </p:grpSpPr>
        <p:sp>
          <p:nvSpPr>
            <p:cNvPr id="16" name="Freeform 5">
              <a:extLst>
                <a:ext uri="{FF2B5EF4-FFF2-40B4-BE49-F238E27FC236}">
                  <a16:creationId xmlns:a16="http://schemas.microsoft.com/office/drawing/2014/main" id="{75CA67C2-FA21-44E6-ADB4-600EE157629E}"/>
                </a:ext>
              </a:extLst>
            </p:cNvPr>
            <p:cNvSpPr>
              <a:spLocks noEditPoints="1"/>
            </p:cNvSpPr>
            <p:nvPr/>
          </p:nvSpPr>
          <p:spPr bwMode="auto">
            <a:xfrm>
              <a:off x="109" y="-2"/>
              <a:ext cx="4317" cy="4324"/>
            </a:xfrm>
            <a:custGeom>
              <a:avLst/>
              <a:gdLst>
                <a:gd name="T0" fmla="*/ 942 w 1885"/>
                <a:gd name="T1" fmla="*/ 79 h 1886"/>
                <a:gd name="T2" fmla="*/ 1553 w 1885"/>
                <a:gd name="T3" fmla="*/ 332 h 1886"/>
                <a:gd name="T4" fmla="*/ 1806 w 1885"/>
                <a:gd name="T5" fmla="*/ 943 h 1886"/>
                <a:gd name="T6" fmla="*/ 1553 w 1885"/>
                <a:gd name="T7" fmla="*/ 1554 h 1886"/>
                <a:gd name="T8" fmla="*/ 942 w 1885"/>
                <a:gd name="T9" fmla="*/ 1807 h 1886"/>
                <a:gd name="T10" fmla="*/ 331 w 1885"/>
                <a:gd name="T11" fmla="*/ 1554 h 1886"/>
                <a:gd name="T12" fmla="*/ 78 w 1885"/>
                <a:gd name="T13" fmla="*/ 943 h 1886"/>
                <a:gd name="T14" fmla="*/ 331 w 1885"/>
                <a:gd name="T15" fmla="*/ 332 h 1886"/>
                <a:gd name="T16" fmla="*/ 942 w 1885"/>
                <a:gd name="T17" fmla="*/ 79 h 1886"/>
                <a:gd name="T18" fmla="*/ 942 w 1885"/>
                <a:gd name="T19" fmla="*/ 0 h 1886"/>
                <a:gd name="T20" fmla="*/ 0 w 1885"/>
                <a:gd name="T21" fmla="*/ 943 h 1886"/>
                <a:gd name="T22" fmla="*/ 942 w 1885"/>
                <a:gd name="T23" fmla="*/ 1886 h 1886"/>
                <a:gd name="T24" fmla="*/ 1885 w 1885"/>
                <a:gd name="T25" fmla="*/ 943 h 1886"/>
                <a:gd name="T26" fmla="*/ 942 w 1885"/>
                <a:gd name="T27" fmla="*/ 0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5" h="1886">
                  <a:moveTo>
                    <a:pt x="942" y="79"/>
                  </a:moveTo>
                  <a:cubicBezTo>
                    <a:pt x="1173" y="79"/>
                    <a:pt x="1390" y="169"/>
                    <a:pt x="1553" y="332"/>
                  </a:cubicBezTo>
                  <a:cubicBezTo>
                    <a:pt x="1716" y="495"/>
                    <a:pt x="1806" y="712"/>
                    <a:pt x="1806" y="943"/>
                  </a:cubicBezTo>
                  <a:cubicBezTo>
                    <a:pt x="1806" y="1174"/>
                    <a:pt x="1716" y="1391"/>
                    <a:pt x="1553" y="1554"/>
                  </a:cubicBezTo>
                  <a:cubicBezTo>
                    <a:pt x="1390" y="1717"/>
                    <a:pt x="1173" y="1807"/>
                    <a:pt x="942" y="1807"/>
                  </a:cubicBezTo>
                  <a:cubicBezTo>
                    <a:pt x="711" y="1807"/>
                    <a:pt x="494" y="1717"/>
                    <a:pt x="331" y="1554"/>
                  </a:cubicBezTo>
                  <a:cubicBezTo>
                    <a:pt x="168" y="1391"/>
                    <a:pt x="78" y="1174"/>
                    <a:pt x="78" y="943"/>
                  </a:cubicBezTo>
                  <a:cubicBezTo>
                    <a:pt x="78" y="712"/>
                    <a:pt x="168" y="495"/>
                    <a:pt x="331" y="332"/>
                  </a:cubicBezTo>
                  <a:cubicBezTo>
                    <a:pt x="494" y="169"/>
                    <a:pt x="711" y="79"/>
                    <a:pt x="942" y="79"/>
                  </a:cubicBezTo>
                  <a:close/>
                  <a:moveTo>
                    <a:pt x="942" y="0"/>
                  </a:moveTo>
                  <a:cubicBezTo>
                    <a:pt x="422" y="0"/>
                    <a:pt x="0" y="422"/>
                    <a:pt x="0" y="943"/>
                  </a:cubicBezTo>
                  <a:cubicBezTo>
                    <a:pt x="0" y="1464"/>
                    <a:pt x="422" y="1886"/>
                    <a:pt x="942" y="1886"/>
                  </a:cubicBezTo>
                  <a:cubicBezTo>
                    <a:pt x="1463" y="1886"/>
                    <a:pt x="1885" y="1464"/>
                    <a:pt x="1885" y="943"/>
                  </a:cubicBezTo>
                  <a:cubicBezTo>
                    <a:pt x="1885" y="422"/>
                    <a:pt x="1463" y="0"/>
                    <a:pt x="942" y="0"/>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17" name="Freeform 6">
              <a:extLst>
                <a:ext uri="{FF2B5EF4-FFF2-40B4-BE49-F238E27FC236}">
                  <a16:creationId xmlns:a16="http://schemas.microsoft.com/office/drawing/2014/main" id="{86761284-AF44-4A27-8651-1475A40A2EC8}"/>
                </a:ext>
              </a:extLst>
            </p:cNvPr>
            <p:cNvSpPr/>
            <p:nvPr/>
          </p:nvSpPr>
          <p:spPr bwMode="auto">
            <a:xfrm>
              <a:off x="3666" y="514"/>
              <a:ext cx="3905" cy="740"/>
            </a:xfrm>
            <a:custGeom>
              <a:avLst/>
              <a:gdLst>
                <a:gd name="T0" fmla="*/ 245 w 1705"/>
                <a:gd name="T1" fmla="*/ 323 h 323"/>
                <a:gd name="T2" fmla="*/ 1597 w 1705"/>
                <a:gd name="T3" fmla="*/ 323 h 323"/>
                <a:gd name="T4" fmla="*/ 1646 w 1705"/>
                <a:gd name="T5" fmla="*/ 274 h 323"/>
                <a:gd name="T6" fmla="*/ 1646 w 1705"/>
                <a:gd name="T7" fmla="*/ 221 h 323"/>
                <a:gd name="T8" fmla="*/ 1705 w 1705"/>
                <a:gd name="T9" fmla="*/ 162 h 323"/>
                <a:gd name="T10" fmla="*/ 1646 w 1705"/>
                <a:gd name="T11" fmla="*/ 102 h 323"/>
                <a:gd name="T12" fmla="*/ 1646 w 1705"/>
                <a:gd name="T13" fmla="*/ 49 h 323"/>
                <a:gd name="T14" fmla="*/ 1597 w 1705"/>
                <a:gd name="T15" fmla="*/ 0 h 323"/>
                <a:gd name="T16" fmla="*/ 0 w 1705"/>
                <a:gd name="T17" fmla="*/ 0 h 323"/>
                <a:gd name="T18" fmla="*/ 245 w 1705"/>
                <a:gd name="T19"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5" h="323">
                  <a:moveTo>
                    <a:pt x="245" y="323"/>
                  </a:moveTo>
                  <a:cubicBezTo>
                    <a:pt x="1597" y="323"/>
                    <a:pt x="1597" y="323"/>
                    <a:pt x="1597" y="323"/>
                  </a:cubicBezTo>
                  <a:cubicBezTo>
                    <a:pt x="1624" y="323"/>
                    <a:pt x="1646" y="301"/>
                    <a:pt x="1646" y="274"/>
                  </a:cubicBezTo>
                  <a:cubicBezTo>
                    <a:pt x="1646" y="221"/>
                    <a:pt x="1646" y="221"/>
                    <a:pt x="1646" y="221"/>
                  </a:cubicBezTo>
                  <a:cubicBezTo>
                    <a:pt x="1705" y="162"/>
                    <a:pt x="1705" y="162"/>
                    <a:pt x="1705" y="162"/>
                  </a:cubicBezTo>
                  <a:cubicBezTo>
                    <a:pt x="1646" y="102"/>
                    <a:pt x="1646" y="102"/>
                    <a:pt x="1646" y="102"/>
                  </a:cubicBezTo>
                  <a:cubicBezTo>
                    <a:pt x="1646" y="49"/>
                    <a:pt x="1646" y="49"/>
                    <a:pt x="1646" y="49"/>
                  </a:cubicBezTo>
                  <a:cubicBezTo>
                    <a:pt x="1646" y="22"/>
                    <a:pt x="1624" y="0"/>
                    <a:pt x="1597" y="0"/>
                  </a:cubicBezTo>
                  <a:cubicBezTo>
                    <a:pt x="0" y="0"/>
                    <a:pt x="0" y="0"/>
                    <a:pt x="0" y="0"/>
                  </a:cubicBezTo>
                  <a:cubicBezTo>
                    <a:pt x="104" y="88"/>
                    <a:pt x="188" y="198"/>
                    <a:pt x="245" y="323"/>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7">
              <a:extLst>
                <a:ext uri="{FF2B5EF4-FFF2-40B4-BE49-F238E27FC236}">
                  <a16:creationId xmlns:a16="http://schemas.microsoft.com/office/drawing/2014/main" id="{FB902BAB-C68B-48BE-B7A8-D3438D4883C1}"/>
                </a:ext>
              </a:extLst>
            </p:cNvPr>
            <p:cNvSpPr/>
            <p:nvPr/>
          </p:nvSpPr>
          <p:spPr bwMode="auto">
            <a:xfrm>
              <a:off x="4275" y="1364"/>
              <a:ext cx="3296" cy="741"/>
            </a:xfrm>
            <a:custGeom>
              <a:avLst/>
              <a:gdLst>
                <a:gd name="T0" fmla="*/ 1380 w 1439"/>
                <a:gd name="T1" fmla="*/ 274 h 323"/>
                <a:gd name="T2" fmla="*/ 1380 w 1439"/>
                <a:gd name="T3" fmla="*/ 221 h 323"/>
                <a:gd name="T4" fmla="*/ 1439 w 1439"/>
                <a:gd name="T5" fmla="*/ 162 h 323"/>
                <a:gd name="T6" fmla="*/ 1380 w 1439"/>
                <a:gd name="T7" fmla="*/ 102 h 323"/>
                <a:gd name="T8" fmla="*/ 1380 w 1439"/>
                <a:gd name="T9" fmla="*/ 49 h 323"/>
                <a:gd name="T10" fmla="*/ 1331 w 1439"/>
                <a:gd name="T11" fmla="*/ 0 h 323"/>
                <a:gd name="T12" fmla="*/ 0 w 1439"/>
                <a:gd name="T13" fmla="*/ 0 h 323"/>
                <a:gd name="T14" fmla="*/ 65 w 1439"/>
                <a:gd name="T15" fmla="*/ 323 h 323"/>
                <a:gd name="T16" fmla="*/ 1331 w 1439"/>
                <a:gd name="T17" fmla="*/ 323 h 323"/>
                <a:gd name="T18" fmla="*/ 1380 w 1439"/>
                <a:gd name="T19" fmla="*/ 27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323">
                  <a:moveTo>
                    <a:pt x="1380" y="274"/>
                  </a:moveTo>
                  <a:cubicBezTo>
                    <a:pt x="1380" y="221"/>
                    <a:pt x="1380" y="221"/>
                    <a:pt x="1380" y="221"/>
                  </a:cubicBezTo>
                  <a:cubicBezTo>
                    <a:pt x="1439" y="162"/>
                    <a:pt x="1439" y="162"/>
                    <a:pt x="1439" y="162"/>
                  </a:cubicBezTo>
                  <a:cubicBezTo>
                    <a:pt x="1380" y="102"/>
                    <a:pt x="1380" y="102"/>
                    <a:pt x="1380" y="102"/>
                  </a:cubicBezTo>
                  <a:cubicBezTo>
                    <a:pt x="1380" y="49"/>
                    <a:pt x="1380" y="49"/>
                    <a:pt x="1380" y="49"/>
                  </a:cubicBezTo>
                  <a:cubicBezTo>
                    <a:pt x="1380" y="22"/>
                    <a:pt x="1358" y="0"/>
                    <a:pt x="1331" y="0"/>
                  </a:cubicBezTo>
                  <a:cubicBezTo>
                    <a:pt x="0" y="0"/>
                    <a:pt x="0" y="0"/>
                    <a:pt x="0" y="0"/>
                  </a:cubicBezTo>
                  <a:cubicBezTo>
                    <a:pt x="40" y="100"/>
                    <a:pt x="63" y="209"/>
                    <a:pt x="65" y="323"/>
                  </a:cubicBezTo>
                  <a:cubicBezTo>
                    <a:pt x="1331" y="323"/>
                    <a:pt x="1331" y="323"/>
                    <a:pt x="1331" y="323"/>
                  </a:cubicBezTo>
                  <a:cubicBezTo>
                    <a:pt x="1358" y="323"/>
                    <a:pt x="1380" y="301"/>
                    <a:pt x="1380" y="2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8">
              <a:extLst>
                <a:ext uri="{FF2B5EF4-FFF2-40B4-BE49-F238E27FC236}">
                  <a16:creationId xmlns:a16="http://schemas.microsoft.com/office/drawing/2014/main" id="{CAC136F8-E24E-4559-BEB7-5EC4E16E6E69}"/>
                </a:ext>
              </a:extLst>
            </p:cNvPr>
            <p:cNvSpPr/>
            <p:nvPr/>
          </p:nvSpPr>
          <p:spPr bwMode="auto">
            <a:xfrm>
              <a:off x="4275" y="2215"/>
              <a:ext cx="3296" cy="741"/>
            </a:xfrm>
            <a:custGeom>
              <a:avLst/>
              <a:gdLst>
                <a:gd name="T0" fmla="*/ 1331 w 1439"/>
                <a:gd name="T1" fmla="*/ 323 h 323"/>
                <a:gd name="T2" fmla="*/ 1380 w 1439"/>
                <a:gd name="T3" fmla="*/ 274 h 323"/>
                <a:gd name="T4" fmla="*/ 1380 w 1439"/>
                <a:gd name="T5" fmla="*/ 221 h 323"/>
                <a:gd name="T6" fmla="*/ 1439 w 1439"/>
                <a:gd name="T7" fmla="*/ 161 h 323"/>
                <a:gd name="T8" fmla="*/ 1380 w 1439"/>
                <a:gd name="T9" fmla="*/ 102 h 323"/>
                <a:gd name="T10" fmla="*/ 1380 w 1439"/>
                <a:gd name="T11" fmla="*/ 49 h 323"/>
                <a:gd name="T12" fmla="*/ 1331 w 1439"/>
                <a:gd name="T13" fmla="*/ 0 h 323"/>
                <a:gd name="T14" fmla="*/ 65 w 1439"/>
                <a:gd name="T15" fmla="*/ 0 h 323"/>
                <a:gd name="T16" fmla="*/ 0 w 1439"/>
                <a:gd name="T17" fmla="*/ 323 h 323"/>
                <a:gd name="T18" fmla="*/ 1331 w 1439"/>
                <a:gd name="T19"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323">
                  <a:moveTo>
                    <a:pt x="1331" y="323"/>
                  </a:moveTo>
                  <a:cubicBezTo>
                    <a:pt x="1358" y="323"/>
                    <a:pt x="1380" y="301"/>
                    <a:pt x="1380" y="274"/>
                  </a:cubicBezTo>
                  <a:cubicBezTo>
                    <a:pt x="1380" y="221"/>
                    <a:pt x="1380" y="221"/>
                    <a:pt x="1380" y="221"/>
                  </a:cubicBezTo>
                  <a:cubicBezTo>
                    <a:pt x="1439" y="161"/>
                    <a:pt x="1439" y="161"/>
                    <a:pt x="1439" y="161"/>
                  </a:cubicBezTo>
                  <a:cubicBezTo>
                    <a:pt x="1380" y="102"/>
                    <a:pt x="1380" y="102"/>
                    <a:pt x="1380" y="102"/>
                  </a:cubicBezTo>
                  <a:cubicBezTo>
                    <a:pt x="1380" y="49"/>
                    <a:pt x="1380" y="49"/>
                    <a:pt x="1380" y="49"/>
                  </a:cubicBezTo>
                  <a:cubicBezTo>
                    <a:pt x="1380" y="22"/>
                    <a:pt x="1358" y="0"/>
                    <a:pt x="1331" y="0"/>
                  </a:cubicBezTo>
                  <a:cubicBezTo>
                    <a:pt x="65" y="0"/>
                    <a:pt x="65" y="0"/>
                    <a:pt x="65" y="0"/>
                  </a:cubicBezTo>
                  <a:cubicBezTo>
                    <a:pt x="63" y="114"/>
                    <a:pt x="40" y="222"/>
                    <a:pt x="0" y="323"/>
                  </a:cubicBezTo>
                  <a:lnTo>
                    <a:pt x="1331" y="323"/>
                  </a:ln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
              <a:extLst>
                <a:ext uri="{FF2B5EF4-FFF2-40B4-BE49-F238E27FC236}">
                  <a16:creationId xmlns:a16="http://schemas.microsoft.com/office/drawing/2014/main" id="{FE26A900-C76D-4168-A15D-AD2B59B2219D}"/>
                </a:ext>
              </a:extLst>
            </p:cNvPr>
            <p:cNvSpPr/>
            <p:nvPr/>
          </p:nvSpPr>
          <p:spPr bwMode="auto">
            <a:xfrm>
              <a:off x="3666" y="3066"/>
              <a:ext cx="3905" cy="740"/>
            </a:xfrm>
            <a:custGeom>
              <a:avLst/>
              <a:gdLst>
                <a:gd name="T0" fmla="*/ 0 w 1705"/>
                <a:gd name="T1" fmla="*/ 323 h 323"/>
                <a:gd name="T2" fmla="*/ 1597 w 1705"/>
                <a:gd name="T3" fmla="*/ 323 h 323"/>
                <a:gd name="T4" fmla="*/ 1646 w 1705"/>
                <a:gd name="T5" fmla="*/ 274 h 323"/>
                <a:gd name="T6" fmla="*/ 1646 w 1705"/>
                <a:gd name="T7" fmla="*/ 221 h 323"/>
                <a:gd name="T8" fmla="*/ 1705 w 1705"/>
                <a:gd name="T9" fmla="*/ 161 h 323"/>
                <a:gd name="T10" fmla="*/ 1646 w 1705"/>
                <a:gd name="T11" fmla="*/ 102 h 323"/>
                <a:gd name="T12" fmla="*/ 1646 w 1705"/>
                <a:gd name="T13" fmla="*/ 49 h 323"/>
                <a:gd name="T14" fmla="*/ 1597 w 1705"/>
                <a:gd name="T15" fmla="*/ 0 h 323"/>
                <a:gd name="T16" fmla="*/ 245 w 1705"/>
                <a:gd name="T17" fmla="*/ 0 h 323"/>
                <a:gd name="T18" fmla="*/ 0 w 1705"/>
                <a:gd name="T19"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5" h="323">
                  <a:moveTo>
                    <a:pt x="0" y="323"/>
                  </a:moveTo>
                  <a:cubicBezTo>
                    <a:pt x="1597" y="323"/>
                    <a:pt x="1597" y="323"/>
                    <a:pt x="1597" y="323"/>
                  </a:cubicBezTo>
                  <a:cubicBezTo>
                    <a:pt x="1624" y="323"/>
                    <a:pt x="1646" y="301"/>
                    <a:pt x="1646" y="274"/>
                  </a:cubicBezTo>
                  <a:cubicBezTo>
                    <a:pt x="1646" y="221"/>
                    <a:pt x="1646" y="221"/>
                    <a:pt x="1646" y="221"/>
                  </a:cubicBezTo>
                  <a:cubicBezTo>
                    <a:pt x="1705" y="161"/>
                    <a:pt x="1705" y="161"/>
                    <a:pt x="1705" y="161"/>
                  </a:cubicBezTo>
                  <a:cubicBezTo>
                    <a:pt x="1646" y="102"/>
                    <a:pt x="1646" y="102"/>
                    <a:pt x="1646" y="102"/>
                  </a:cubicBezTo>
                  <a:cubicBezTo>
                    <a:pt x="1646" y="49"/>
                    <a:pt x="1646" y="49"/>
                    <a:pt x="1646" y="49"/>
                  </a:cubicBezTo>
                  <a:cubicBezTo>
                    <a:pt x="1646" y="22"/>
                    <a:pt x="1624" y="0"/>
                    <a:pt x="1597" y="0"/>
                  </a:cubicBezTo>
                  <a:cubicBezTo>
                    <a:pt x="245" y="0"/>
                    <a:pt x="245" y="0"/>
                    <a:pt x="245" y="0"/>
                  </a:cubicBezTo>
                  <a:cubicBezTo>
                    <a:pt x="188" y="125"/>
                    <a:pt x="104" y="235"/>
                    <a:pt x="0" y="32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10">
              <a:extLst>
                <a:ext uri="{FF2B5EF4-FFF2-40B4-BE49-F238E27FC236}">
                  <a16:creationId xmlns:a16="http://schemas.microsoft.com/office/drawing/2014/main" id="{5114A080-5E2D-4323-A36D-81BE94739E5E}"/>
                </a:ext>
              </a:extLst>
            </p:cNvPr>
            <p:cNvSpPr>
              <a:spLocks noEditPoints="1"/>
            </p:cNvSpPr>
            <p:nvPr/>
          </p:nvSpPr>
          <p:spPr bwMode="auto">
            <a:xfrm>
              <a:off x="288" y="179"/>
              <a:ext cx="3957" cy="3962"/>
            </a:xfrm>
            <a:custGeom>
              <a:avLst/>
              <a:gdLst>
                <a:gd name="T0" fmla="*/ 864 w 1728"/>
                <a:gd name="T1" fmla="*/ 78 h 1728"/>
                <a:gd name="T2" fmla="*/ 1420 w 1728"/>
                <a:gd name="T3" fmla="*/ 309 h 1728"/>
                <a:gd name="T4" fmla="*/ 1650 w 1728"/>
                <a:gd name="T5" fmla="*/ 864 h 1728"/>
                <a:gd name="T6" fmla="*/ 1420 w 1728"/>
                <a:gd name="T7" fmla="*/ 1419 h 1728"/>
                <a:gd name="T8" fmla="*/ 864 w 1728"/>
                <a:gd name="T9" fmla="*/ 1649 h 1728"/>
                <a:gd name="T10" fmla="*/ 309 w 1728"/>
                <a:gd name="T11" fmla="*/ 1419 h 1728"/>
                <a:gd name="T12" fmla="*/ 79 w 1728"/>
                <a:gd name="T13" fmla="*/ 864 h 1728"/>
                <a:gd name="T14" fmla="*/ 309 w 1728"/>
                <a:gd name="T15" fmla="*/ 309 h 1728"/>
                <a:gd name="T16" fmla="*/ 864 w 1728"/>
                <a:gd name="T17" fmla="*/ 78 h 1728"/>
                <a:gd name="T18" fmla="*/ 864 w 1728"/>
                <a:gd name="T19" fmla="*/ 0 h 1728"/>
                <a:gd name="T20" fmla="*/ 0 w 1728"/>
                <a:gd name="T21" fmla="*/ 864 h 1728"/>
                <a:gd name="T22" fmla="*/ 864 w 1728"/>
                <a:gd name="T23" fmla="*/ 1728 h 1728"/>
                <a:gd name="T24" fmla="*/ 1728 w 1728"/>
                <a:gd name="T25" fmla="*/ 864 h 1728"/>
                <a:gd name="T26" fmla="*/ 864 w 1728"/>
                <a:gd name="T27"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8" h="1728">
                  <a:moveTo>
                    <a:pt x="864" y="78"/>
                  </a:moveTo>
                  <a:cubicBezTo>
                    <a:pt x="1074" y="78"/>
                    <a:pt x="1271" y="160"/>
                    <a:pt x="1420" y="309"/>
                  </a:cubicBezTo>
                  <a:cubicBezTo>
                    <a:pt x="1568" y="457"/>
                    <a:pt x="1650" y="654"/>
                    <a:pt x="1650" y="864"/>
                  </a:cubicBezTo>
                  <a:cubicBezTo>
                    <a:pt x="1650" y="1074"/>
                    <a:pt x="1568" y="1271"/>
                    <a:pt x="1420" y="1419"/>
                  </a:cubicBezTo>
                  <a:cubicBezTo>
                    <a:pt x="1271" y="1568"/>
                    <a:pt x="1074" y="1649"/>
                    <a:pt x="864" y="1649"/>
                  </a:cubicBezTo>
                  <a:cubicBezTo>
                    <a:pt x="654" y="1649"/>
                    <a:pt x="457" y="1568"/>
                    <a:pt x="309" y="1419"/>
                  </a:cubicBezTo>
                  <a:cubicBezTo>
                    <a:pt x="160" y="1271"/>
                    <a:pt x="79" y="1074"/>
                    <a:pt x="79" y="864"/>
                  </a:cubicBezTo>
                  <a:cubicBezTo>
                    <a:pt x="79" y="654"/>
                    <a:pt x="160" y="457"/>
                    <a:pt x="309" y="309"/>
                  </a:cubicBezTo>
                  <a:cubicBezTo>
                    <a:pt x="457" y="160"/>
                    <a:pt x="654" y="78"/>
                    <a:pt x="864" y="78"/>
                  </a:cubicBezTo>
                  <a:close/>
                  <a:moveTo>
                    <a:pt x="864" y="0"/>
                  </a:moveTo>
                  <a:cubicBezTo>
                    <a:pt x="387" y="0"/>
                    <a:pt x="0" y="387"/>
                    <a:pt x="0" y="864"/>
                  </a:cubicBezTo>
                  <a:cubicBezTo>
                    <a:pt x="0" y="1341"/>
                    <a:pt x="387" y="1728"/>
                    <a:pt x="864" y="1728"/>
                  </a:cubicBezTo>
                  <a:cubicBezTo>
                    <a:pt x="1341" y="1728"/>
                    <a:pt x="1728" y="1341"/>
                    <a:pt x="1728" y="864"/>
                  </a:cubicBezTo>
                  <a:cubicBezTo>
                    <a:pt x="1728" y="387"/>
                    <a:pt x="1341" y="0"/>
                    <a:pt x="864" y="0"/>
                  </a:cubicBez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1">
              <a:extLst>
                <a:ext uri="{FF2B5EF4-FFF2-40B4-BE49-F238E27FC236}">
                  <a16:creationId xmlns:a16="http://schemas.microsoft.com/office/drawing/2014/main" id="{1DADC9A1-3CE4-4164-AA11-F5C0F46F325F}"/>
                </a:ext>
              </a:extLst>
            </p:cNvPr>
            <p:cNvSpPr/>
            <p:nvPr/>
          </p:nvSpPr>
          <p:spPr bwMode="auto">
            <a:xfrm>
              <a:off x="2949" y="768"/>
              <a:ext cx="186" cy="248"/>
            </a:xfrm>
            <a:custGeom>
              <a:avLst/>
              <a:gdLst>
                <a:gd name="T0" fmla="*/ 81 w 81"/>
                <a:gd name="T1" fmla="*/ 85 h 108"/>
                <a:gd name="T2" fmla="*/ 81 w 81"/>
                <a:gd name="T3" fmla="*/ 108 h 108"/>
                <a:gd name="T4" fmla="*/ 4 w 81"/>
                <a:gd name="T5" fmla="*/ 108 h 108"/>
                <a:gd name="T6" fmla="*/ 4 w 81"/>
                <a:gd name="T7" fmla="*/ 85 h 108"/>
                <a:gd name="T8" fmla="*/ 31 w 81"/>
                <a:gd name="T9" fmla="*/ 85 h 108"/>
                <a:gd name="T10" fmla="*/ 31 w 81"/>
                <a:gd name="T11" fmla="*/ 27 h 108"/>
                <a:gd name="T12" fmla="*/ 26 w 81"/>
                <a:gd name="T13" fmla="*/ 32 h 108"/>
                <a:gd name="T14" fmla="*/ 18 w 81"/>
                <a:gd name="T15" fmla="*/ 36 h 108"/>
                <a:gd name="T16" fmla="*/ 9 w 81"/>
                <a:gd name="T17" fmla="*/ 40 h 108"/>
                <a:gd name="T18" fmla="*/ 0 w 81"/>
                <a:gd name="T19" fmla="*/ 41 h 108"/>
                <a:gd name="T20" fmla="*/ 0 w 81"/>
                <a:gd name="T21" fmla="*/ 18 h 108"/>
                <a:gd name="T22" fmla="*/ 9 w 81"/>
                <a:gd name="T23" fmla="*/ 15 h 108"/>
                <a:gd name="T24" fmla="*/ 18 w 81"/>
                <a:gd name="T25" fmla="*/ 10 h 108"/>
                <a:gd name="T26" fmla="*/ 27 w 81"/>
                <a:gd name="T27" fmla="*/ 4 h 108"/>
                <a:gd name="T28" fmla="*/ 31 w 81"/>
                <a:gd name="T29" fmla="*/ 0 h 108"/>
                <a:gd name="T30" fmla="*/ 57 w 81"/>
                <a:gd name="T31" fmla="*/ 0 h 108"/>
                <a:gd name="T32" fmla="*/ 57 w 81"/>
                <a:gd name="T33" fmla="*/ 85 h 108"/>
                <a:gd name="T34" fmla="*/ 81 w 81"/>
                <a:gd name="T35"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8">
                  <a:moveTo>
                    <a:pt x="81" y="85"/>
                  </a:moveTo>
                  <a:cubicBezTo>
                    <a:pt x="81" y="108"/>
                    <a:pt x="81" y="108"/>
                    <a:pt x="81" y="108"/>
                  </a:cubicBezTo>
                  <a:cubicBezTo>
                    <a:pt x="4" y="108"/>
                    <a:pt x="4" y="108"/>
                    <a:pt x="4" y="108"/>
                  </a:cubicBezTo>
                  <a:cubicBezTo>
                    <a:pt x="4" y="85"/>
                    <a:pt x="4" y="85"/>
                    <a:pt x="4" y="85"/>
                  </a:cubicBezTo>
                  <a:cubicBezTo>
                    <a:pt x="31" y="85"/>
                    <a:pt x="31" y="85"/>
                    <a:pt x="31" y="85"/>
                  </a:cubicBezTo>
                  <a:cubicBezTo>
                    <a:pt x="31" y="27"/>
                    <a:pt x="31" y="27"/>
                    <a:pt x="31" y="27"/>
                  </a:cubicBezTo>
                  <a:cubicBezTo>
                    <a:pt x="30" y="29"/>
                    <a:pt x="28" y="30"/>
                    <a:pt x="26" y="32"/>
                  </a:cubicBezTo>
                  <a:cubicBezTo>
                    <a:pt x="23" y="34"/>
                    <a:pt x="21" y="35"/>
                    <a:pt x="18" y="36"/>
                  </a:cubicBezTo>
                  <a:cubicBezTo>
                    <a:pt x="15" y="38"/>
                    <a:pt x="12" y="39"/>
                    <a:pt x="9" y="40"/>
                  </a:cubicBezTo>
                  <a:cubicBezTo>
                    <a:pt x="6" y="41"/>
                    <a:pt x="3" y="41"/>
                    <a:pt x="0" y="41"/>
                  </a:cubicBezTo>
                  <a:cubicBezTo>
                    <a:pt x="0" y="18"/>
                    <a:pt x="0" y="18"/>
                    <a:pt x="0" y="18"/>
                  </a:cubicBezTo>
                  <a:cubicBezTo>
                    <a:pt x="3" y="18"/>
                    <a:pt x="5" y="17"/>
                    <a:pt x="9" y="15"/>
                  </a:cubicBezTo>
                  <a:cubicBezTo>
                    <a:pt x="12" y="14"/>
                    <a:pt x="15" y="12"/>
                    <a:pt x="18" y="10"/>
                  </a:cubicBezTo>
                  <a:cubicBezTo>
                    <a:pt x="22" y="8"/>
                    <a:pt x="24" y="6"/>
                    <a:pt x="27" y="4"/>
                  </a:cubicBezTo>
                  <a:cubicBezTo>
                    <a:pt x="29" y="2"/>
                    <a:pt x="30" y="1"/>
                    <a:pt x="31" y="0"/>
                  </a:cubicBezTo>
                  <a:cubicBezTo>
                    <a:pt x="57" y="0"/>
                    <a:pt x="57" y="0"/>
                    <a:pt x="57" y="0"/>
                  </a:cubicBezTo>
                  <a:cubicBezTo>
                    <a:pt x="57" y="85"/>
                    <a:pt x="57" y="85"/>
                    <a:pt x="57" y="85"/>
                  </a:cubicBezTo>
                  <a:lnTo>
                    <a:pt x="81" y="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2">
              <a:extLst>
                <a:ext uri="{FF2B5EF4-FFF2-40B4-BE49-F238E27FC236}">
                  <a16:creationId xmlns:a16="http://schemas.microsoft.com/office/drawing/2014/main" id="{3CA603A6-0163-47D7-8359-1C79DA29BA52}"/>
                </a:ext>
              </a:extLst>
            </p:cNvPr>
            <p:cNvSpPr/>
            <p:nvPr/>
          </p:nvSpPr>
          <p:spPr bwMode="auto">
            <a:xfrm>
              <a:off x="3480" y="1321"/>
              <a:ext cx="211" cy="252"/>
            </a:xfrm>
            <a:custGeom>
              <a:avLst/>
              <a:gdLst>
                <a:gd name="T0" fmla="*/ 0 w 92"/>
                <a:gd name="T1" fmla="*/ 110 h 110"/>
                <a:gd name="T2" fmla="*/ 2 w 92"/>
                <a:gd name="T3" fmla="*/ 95 h 110"/>
                <a:gd name="T4" fmla="*/ 6 w 92"/>
                <a:gd name="T5" fmla="*/ 82 h 110"/>
                <a:gd name="T6" fmla="*/ 15 w 92"/>
                <a:gd name="T7" fmla="*/ 71 h 110"/>
                <a:gd name="T8" fmla="*/ 30 w 92"/>
                <a:gd name="T9" fmla="*/ 61 h 110"/>
                <a:gd name="T10" fmla="*/ 44 w 92"/>
                <a:gd name="T11" fmla="*/ 54 h 110"/>
                <a:gd name="T12" fmla="*/ 54 w 92"/>
                <a:gd name="T13" fmla="*/ 48 h 110"/>
                <a:gd name="T14" fmla="*/ 60 w 92"/>
                <a:gd name="T15" fmla="*/ 43 h 110"/>
                <a:gd name="T16" fmla="*/ 62 w 92"/>
                <a:gd name="T17" fmla="*/ 36 h 110"/>
                <a:gd name="T18" fmla="*/ 57 w 92"/>
                <a:gd name="T19" fmla="*/ 26 h 110"/>
                <a:gd name="T20" fmla="*/ 44 w 92"/>
                <a:gd name="T21" fmla="*/ 22 h 110"/>
                <a:gd name="T22" fmla="*/ 36 w 92"/>
                <a:gd name="T23" fmla="*/ 24 h 110"/>
                <a:gd name="T24" fmla="*/ 29 w 92"/>
                <a:gd name="T25" fmla="*/ 27 h 110"/>
                <a:gd name="T26" fmla="*/ 23 w 92"/>
                <a:gd name="T27" fmla="*/ 32 h 110"/>
                <a:gd name="T28" fmla="*/ 18 w 92"/>
                <a:gd name="T29" fmla="*/ 37 h 110"/>
                <a:gd name="T30" fmla="*/ 1 w 92"/>
                <a:gd name="T31" fmla="*/ 18 h 110"/>
                <a:gd name="T32" fmla="*/ 8 w 92"/>
                <a:gd name="T33" fmla="*/ 12 h 110"/>
                <a:gd name="T34" fmla="*/ 19 w 92"/>
                <a:gd name="T35" fmla="*/ 7 h 110"/>
                <a:gd name="T36" fmla="*/ 33 w 92"/>
                <a:gd name="T37" fmla="*/ 2 h 110"/>
                <a:gd name="T38" fmla="*/ 49 w 92"/>
                <a:gd name="T39" fmla="*/ 0 h 110"/>
                <a:gd name="T40" fmla="*/ 66 w 92"/>
                <a:gd name="T41" fmla="*/ 3 h 110"/>
                <a:gd name="T42" fmla="*/ 79 w 92"/>
                <a:gd name="T43" fmla="*/ 9 h 110"/>
                <a:gd name="T44" fmla="*/ 87 w 92"/>
                <a:gd name="T45" fmla="*/ 19 h 110"/>
                <a:gd name="T46" fmla="*/ 90 w 92"/>
                <a:gd name="T47" fmla="*/ 32 h 110"/>
                <a:gd name="T48" fmla="*/ 87 w 92"/>
                <a:gd name="T49" fmla="*/ 44 h 110"/>
                <a:gd name="T50" fmla="*/ 81 w 92"/>
                <a:gd name="T51" fmla="*/ 53 h 110"/>
                <a:gd name="T52" fmla="*/ 73 w 92"/>
                <a:gd name="T53" fmla="*/ 60 h 110"/>
                <a:gd name="T54" fmla="*/ 64 w 92"/>
                <a:gd name="T55" fmla="*/ 65 h 110"/>
                <a:gd name="T56" fmla="*/ 56 w 92"/>
                <a:gd name="T57" fmla="*/ 70 h 110"/>
                <a:gd name="T58" fmla="*/ 48 w 92"/>
                <a:gd name="T59" fmla="*/ 75 h 110"/>
                <a:gd name="T60" fmla="*/ 40 w 92"/>
                <a:gd name="T61" fmla="*/ 81 h 110"/>
                <a:gd name="T62" fmla="*/ 34 w 92"/>
                <a:gd name="T63" fmla="*/ 87 h 110"/>
                <a:gd name="T64" fmla="*/ 92 w 92"/>
                <a:gd name="T65" fmla="*/ 87 h 110"/>
                <a:gd name="T66" fmla="*/ 92 w 92"/>
                <a:gd name="T67" fmla="*/ 110 h 110"/>
                <a:gd name="T68" fmla="*/ 0 w 92"/>
                <a:gd name="T6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10">
                  <a:moveTo>
                    <a:pt x="0" y="110"/>
                  </a:moveTo>
                  <a:cubicBezTo>
                    <a:pt x="0" y="105"/>
                    <a:pt x="1" y="99"/>
                    <a:pt x="2" y="95"/>
                  </a:cubicBezTo>
                  <a:cubicBezTo>
                    <a:pt x="3" y="90"/>
                    <a:pt x="4" y="86"/>
                    <a:pt x="6" y="82"/>
                  </a:cubicBezTo>
                  <a:cubicBezTo>
                    <a:pt x="9" y="78"/>
                    <a:pt x="12" y="74"/>
                    <a:pt x="15" y="71"/>
                  </a:cubicBezTo>
                  <a:cubicBezTo>
                    <a:pt x="19" y="68"/>
                    <a:pt x="24" y="64"/>
                    <a:pt x="30" y="61"/>
                  </a:cubicBezTo>
                  <a:cubicBezTo>
                    <a:pt x="35" y="58"/>
                    <a:pt x="40" y="56"/>
                    <a:pt x="44" y="54"/>
                  </a:cubicBezTo>
                  <a:cubicBezTo>
                    <a:pt x="48" y="52"/>
                    <a:pt x="51" y="50"/>
                    <a:pt x="54" y="48"/>
                  </a:cubicBezTo>
                  <a:cubicBezTo>
                    <a:pt x="56" y="46"/>
                    <a:pt x="58" y="44"/>
                    <a:pt x="60" y="43"/>
                  </a:cubicBezTo>
                  <a:cubicBezTo>
                    <a:pt x="61" y="41"/>
                    <a:pt x="62" y="39"/>
                    <a:pt x="62" y="36"/>
                  </a:cubicBezTo>
                  <a:cubicBezTo>
                    <a:pt x="62" y="32"/>
                    <a:pt x="60" y="29"/>
                    <a:pt x="57" y="26"/>
                  </a:cubicBezTo>
                  <a:cubicBezTo>
                    <a:pt x="54" y="24"/>
                    <a:pt x="50" y="22"/>
                    <a:pt x="44" y="22"/>
                  </a:cubicBezTo>
                  <a:cubicBezTo>
                    <a:pt x="41" y="22"/>
                    <a:pt x="38" y="23"/>
                    <a:pt x="36" y="24"/>
                  </a:cubicBezTo>
                  <a:cubicBezTo>
                    <a:pt x="33" y="24"/>
                    <a:pt x="31" y="26"/>
                    <a:pt x="29" y="27"/>
                  </a:cubicBezTo>
                  <a:cubicBezTo>
                    <a:pt x="27" y="28"/>
                    <a:pt x="25" y="30"/>
                    <a:pt x="23" y="32"/>
                  </a:cubicBezTo>
                  <a:cubicBezTo>
                    <a:pt x="21" y="33"/>
                    <a:pt x="19" y="35"/>
                    <a:pt x="18" y="37"/>
                  </a:cubicBezTo>
                  <a:cubicBezTo>
                    <a:pt x="1" y="18"/>
                    <a:pt x="1" y="18"/>
                    <a:pt x="1" y="18"/>
                  </a:cubicBezTo>
                  <a:cubicBezTo>
                    <a:pt x="3" y="16"/>
                    <a:pt x="5" y="15"/>
                    <a:pt x="8" y="12"/>
                  </a:cubicBezTo>
                  <a:cubicBezTo>
                    <a:pt x="12" y="10"/>
                    <a:pt x="15" y="8"/>
                    <a:pt x="19" y="7"/>
                  </a:cubicBezTo>
                  <a:cubicBezTo>
                    <a:pt x="23" y="5"/>
                    <a:pt x="28" y="3"/>
                    <a:pt x="33" y="2"/>
                  </a:cubicBezTo>
                  <a:cubicBezTo>
                    <a:pt x="38" y="1"/>
                    <a:pt x="43" y="0"/>
                    <a:pt x="49" y="0"/>
                  </a:cubicBezTo>
                  <a:cubicBezTo>
                    <a:pt x="55" y="0"/>
                    <a:pt x="61" y="1"/>
                    <a:pt x="66" y="3"/>
                  </a:cubicBezTo>
                  <a:cubicBezTo>
                    <a:pt x="71" y="4"/>
                    <a:pt x="75" y="6"/>
                    <a:pt x="79" y="9"/>
                  </a:cubicBezTo>
                  <a:cubicBezTo>
                    <a:pt x="82" y="12"/>
                    <a:pt x="85" y="16"/>
                    <a:pt x="87" y="19"/>
                  </a:cubicBezTo>
                  <a:cubicBezTo>
                    <a:pt x="89" y="23"/>
                    <a:pt x="90" y="28"/>
                    <a:pt x="90" y="32"/>
                  </a:cubicBezTo>
                  <a:cubicBezTo>
                    <a:pt x="90" y="37"/>
                    <a:pt x="89" y="41"/>
                    <a:pt x="87" y="44"/>
                  </a:cubicBezTo>
                  <a:cubicBezTo>
                    <a:pt x="85" y="48"/>
                    <a:pt x="83" y="51"/>
                    <a:pt x="81" y="53"/>
                  </a:cubicBezTo>
                  <a:cubicBezTo>
                    <a:pt x="78" y="56"/>
                    <a:pt x="76" y="58"/>
                    <a:pt x="73" y="60"/>
                  </a:cubicBezTo>
                  <a:cubicBezTo>
                    <a:pt x="70" y="62"/>
                    <a:pt x="67" y="64"/>
                    <a:pt x="64" y="65"/>
                  </a:cubicBezTo>
                  <a:cubicBezTo>
                    <a:pt x="62" y="67"/>
                    <a:pt x="59" y="68"/>
                    <a:pt x="56" y="70"/>
                  </a:cubicBezTo>
                  <a:cubicBezTo>
                    <a:pt x="53" y="71"/>
                    <a:pt x="50" y="73"/>
                    <a:pt x="48" y="75"/>
                  </a:cubicBezTo>
                  <a:cubicBezTo>
                    <a:pt x="45" y="77"/>
                    <a:pt x="42" y="79"/>
                    <a:pt x="40" y="81"/>
                  </a:cubicBezTo>
                  <a:cubicBezTo>
                    <a:pt x="37" y="83"/>
                    <a:pt x="35" y="85"/>
                    <a:pt x="34" y="87"/>
                  </a:cubicBezTo>
                  <a:cubicBezTo>
                    <a:pt x="92" y="87"/>
                    <a:pt x="92" y="87"/>
                    <a:pt x="92" y="87"/>
                  </a:cubicBezTo>
                  <a:cubicBezTo>
                    <a:pt x="92" y="110"/>
                    <a:pt x="92" y="110"/>
                    <a:pt x="92" y="110"/>
                  </a:cubicBezTo>
                  <a:lnTo>
                    <a:pt x="0" y="11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13">
              <a:extLst>
                <a:ext uri="{FF2B5EF4-FFF2-40B4-BE49-F238E27FC236}">
                  <a16:creationId xmlns:a16="http://schemas.microsoft.com/office/drawing/2014/main" id="{0E143598-9BDF-4488-84B6-70D165B349B7}"/>
                </a:ext>
              </a:extLst>
            </p:cNvPr>
            <p:cNvSpPr/>
            <p:nvPr/>
          </p:nvSpPr>
          <p:spPr bwMode="auto">
            <a:xfrm>
              <a:off x="3668" y="2022"/>
              <a:ext cx="213" cy="315"/>
            </a:xfrm>
            <a:custGeom>
              <a:avLst/>
              <a:gdLst>
                <a:gd name="T0" fmla="*/ 67 w 93"/>
                <a:gd name="T1" fmla="*/ 65 h 137"/>
                <a:gd name="T2" fmla="*/ 86 w 93"/>
                <a:gd name="T3" fmla="*/ 76 h 137"/>
                <a:gd name="T4" fmla="*/ 93 w 93"/>
                <a:gd name="T5" fmla="*/ 99 h 137"/>
                <a:gd name="T6" fmla="*/ 90 w 93"/>
                <a:gd name="T7" fmla="*/ 115 h 137"/>
                <a:gd name="T8" fmla="*/ 80 w 93"/>
                <a:gd name="T9" fmla="*/ 127 h 137"/>
                <a:gd name="T10" fmla="*/ 65 w 93"/>
                <a:gd name="T11" fmla="*/ 135 h 137"/>
                <a:gd name="T12" fmla="*/ 44 w 93"/>
                <a:gd name="T13" fmla="*/ 137 h 137"/>
                <a:gd name="T14" fmla="*/ 19 w 93"/>
                <a:gd name="T15" fmla="*/ 133 h 137"/>
                <a:gd name="T16" fmla="*/ 0 w 93"/>
                <a:gd name="T17" fmla="*/ 119 h 137"/>
                <a:gd name="T18" fmla="*/ 15 w 93"/>
                <a:gd name="T19" fmla="*/ 101 h 137"/>
                <a:gd name="T20" fmla="*/ 26 w 93"/>
                <a:gd name="T21" fmla="*/ 111 h 137"/>
                <a:gd name="T22" fmla="*/ 43 w 93"/>
                <a:gd name="T23" fmla="*/ 114 h 137"/>
                <a:gd name="T24" fmla="*/ 61 w 93"/>
                <a:gd name="T25" fmla="*/ 110 h 137"/>
                <a:gd name="T26" fmla="*/ 67 w 93"/>
                <a:gd name="T27" fmla="*/ 96 h 137"/>
                <a:gd name="T28" fmla="*/ 60 w 93"/>
                <a:gd name="T29" fmla="*/ 81 h 137"/>
                <a:gd name="T30" fmla="*/ 39 w 93"/>
                <a:gd name="T31" fmla="*/ 75 h 137"/>
                <a:gd name="T32" fmla="*/ 34 w 93"/>
                <a:gd name="T33" fmla="*/ 75 h 137"/>
                <a:gd name="T34" fmla="*/ 34 w 93"/>
                <a:gd name="T35" fmla="*/ 56 h 137"/>
                <a:gd name="T36" fmla="*/ 39 w 93"/>
                <a:gd name="T37" fmla="*/ 56 h 137"/>
                <a:gd name="T38" fmla="*/ 58 w 93"/>
                <a:gd name="T39" fmla="*/ 51 h 137"/>
                <a:gd name="T40" fmla="*/ 64 w 93"/>
                <a:gd name="T41" fmla="*/ 38 h 137"/>
                <a:gd name="T42" fmla="*/ 59 w 93"/>
                <a:gd name="T43" fmla="*/ 26 h 137"/>
                <a:gd name="T44" fmla="*/ 45 w 93"/>
                <a:gd name="T45" fmla="*/ 22 h 137"/>
                <a:gd name="T46" fmla="*/ 29 w 93"/>
                <a:gd name="T47" fmla="*/ 26 h 137"/>
                <a:gd name="T48" fmla="*/ 18 w 93"/>
                <a:gd name="T49" fmla="*/ 38 h 137"/>
                <a:gd name="T50" fmla="*/ 2 w 93"/>
                <a:gd name="T51" fmla="*/ 20 h 137"/>
                <a:gd name="T52" fmla="*/ 10 w 93"/>
                <a:gd name="T53" fmla="*/ 12 h 137"/>
                <a:gd name="T54" fmla="*/ 20 w 93"/>
                <a:gd name="T55" fmla="*/ 6 h 137"/>
                <a:gd name="T56" fmla="*/ 33 w 93"/>
                <a:gd name="T57" fmla="*/ 2 h 137"/>
                <a:gd name="T58" fmla="*/ 48 w 93"/>
                <a:gd name="T59" fmla="*/ 0 h 137"/>
                <a:gd name="T60" fmla="*/ 65 w 93"/>
                <a:gd name="T61" fmla="*/ 3 h 137"/>
                <a:gd name="T62" fmla="*/ 79 w 93"/>
                <a:gd name="T63" fmla="*/ 10 h 137"/>
                <a:gd name="T64" fmla="*/ 88 w 93"/>
                <a:gd name="T65" fmla="*/ 20 h 137"/>
                <a:gd name="T66" fmla="*/ 91 w 93"/>
                <a:gd name="T67" fmla="*/ 34 h 137"/>
                <a:gd name="T68" fmla="*/ 89 w 93"/>
                <a:gd name="T69" fmla="*/ 45 h 137"/>
                <a:gd name="T70" fmla="*/ 85 w 93"/>
                <a:gd name="T71" fmla="*/ 54 h 137"/>
                <a:gd name="T72" fmla="*/ 77 w 93"/>
                <a:gd name="T73" fmla="*/ 61 h 137"/>
                <a:gd name="T74" fmla="*/ 67 w 93"/>
                <a:gd name="T75" fmla="*/ 6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137">
                  <a:moveTo>
                    <a:pt x="67" y="65"/>
                  </a:moveTo>
                  <a:cubicBezTo>
                    <a:pt x="75" y="66"/>
                    <a:pt x="81" y="70"/>
                    <a:pt x="86" y="76"/>
                  </a:cubicBezTo>
                  <a:cubicBezTo>
                    <a:pt x="91" y="82"/>
                    <a:pt x="93" y="90"/>
                    <a:pt x="93" y="99"/>
                  </a:cubicBezTo>
                  <a:cubicBezTo>
                    <a:pt x="93" y="104"/>
                    <a:pt x="92" y="110"/>
                    <a:pt x="90" y="115"/>
                  </a:cubicBezTo>
                  <a:cubicBezTo>
                    <a:pt x="88" y="119"/>
                    <a:pt x="84" y="123"/>
                    <a:pt x="80" y="127"/>
                  </a:cubicBezTo>
                  <a:cubicBezTo>
                    <a:pt x="76" y="130"/>
                    <a:pt x="71" y="133"/>
                    <a:pt x="65" y="135"/>
                  </a:cubicBezTo>
                  <a:cubicBezTo>
                    <a:pt x="59" y="136"/>
                    <a:pt x="52" y="137"/>
                    <a:pt x="44" y="137"/>
                  </a:cubicBezTo>
                  <a:cubicBezTo>
                    <a:pt x="35" y="137"/>
                    <a:pt x="26" y="136"/>
                    <a:pt x="19" y="133"/>
                  </a:cubicBezTo>
                  <a:cubicBezTo>
                    <a:pt x="11" y="130"/>
                    <a:pt x="5" y="125"/>
                    <a:pt x="0" y="119"/>
                  </a:cubicBezTo>
                  <a:cubicBezTo>
                    <a:pt x="15" y="101"/>
                    <a:pt x="15" y="101"/>
                    <a:pt x="15" y="101"/>
                  </a:cubicBezTo>
                  <a:cubicBezTo>
                    <a:pt x="18" y="105"/>
                    <a:pt x="22" y="109"/>
                    <a:pt x="26" y="111"/>
                  </a:cubicBezTo>
                  <a:cubicBezTo>
                    <a:pt x="31" y="113"/>
                    <a:pt x="37" y="114"/>
                    <a:pt x="43" y="114"/>
                  </a:cubicBezTo>
                  <a:cubicBezTo>
                    <a:pt x="51" y="114"/>
                    <a:pt x="57" y="113"/>
                    <a:pt x="61" y="110"/>
                  </a:cubicBezTo>
                  <a:cubicBezTo>
                    <a:pt x="65" y="107"/>
                    <a:pt x="67" y="102"/>
                    <a:pt x="67" y="96"/>
                  </a:cubicBezTo>
                  <a:cubicBezTo>
                    <a:pt x="67" y="89"/>
                    <a:pt x="65" y="84"/>
                    <a:pt x="60" y="81"/>
                  </a:cubicBezTo>
                  <a:cubicBezTo>
                    <a:pt x="55" y="77"/>
                    <a:pt x="48" y="75"/>
                    <a:pt x="39" y="75"/>
                  </a:cubicBezTo>
                  <a:cubicBezTo>
                    <a:pt x="34" y="75"/>
                    <a:pt x="34" y="75"/>
                    <a:pt x="34" y="75"/>
                  </a:cubicBezTo>
                  <a:cubicBezTo>
                    <a:pt x="34" y="56"/>
                    <a:pt x="34" y="56"/>
                    <a:pt x="34" y="56"/>
                  </a:cubicBezTo>
                  <a:cubicBezTo>
                    <a:pt x="39" y="56"/>
                    <a:pt x="39" y="56"/>
                    <a:pt x="39" y="56"/>
                  </a:cubicBezTo>
                  <a:cubicBezTo>
                    <a:pt x="47" y="56"/>
                    <a:pt x="53" y="55"/>
                    <a:pt x="58" y="51"/>
                  </a:cubicBezTo>
                  <a:cubicBezTo>
                    <a:pt x="62" y="48"/>
                    <a:pt x="64" y="43"/>
                    <a:pt x="64" y="38"/>
                  </a:cubicBezTo>
                  <a:cubicBezTo>
                    <a:pt x="64" y="33"/>
                    <a:pt x="62" y="29"/>
                    <a:pt x="59" y="26"/>
                  </a:cubicBezTo>
                  <a:cubicBezTo>
                    <a:pt x="55" y="24"/>
                    <a:pt x="51" y="22"/>
                    <a:pt x="45" y="22"/>
                  </a:cubicBezTo>
                  <a:cubicBezTo>
                    <a:pt x="39" y="22"/>
                    <a:pt x="34" y="24"/>
                    <a:pt x="29" y="26"/>
                  </a:cubicBezTo>
                  <a:cubicBezTo>
                    <a:pt x="25" y="29"/>
                    <a:pt x="21" y="33"/>
                    <a:pt x="18" y="38"/>
                  </a:cubicBezTo>
                  <a:cubicBezTo>
                    <a:pt x="2" y="20"/>
                    <a:pt x="2" y="20"/>
                    <a:pt x="2" y="20"/>
                  </a:cubicBezTo>
                  <a:cubicBezTo>
                    <a:pt x="4" y="17"/>
                    <a:pt x="7" y="14"/>
                    <a:pt x="10" y="12"/>
                  </a:cubicBezTo>
                  <a:cubicBezTo>
                    <a:pt x="13" y="10"/>
                    <a:pt x="16" y="8"/>
                    <a:pt x="20" y="6"/>
                  </a:cubicBezTo>
                  <a:cubicBezTo>
                    <a:pt x="24" y="4"/>
                    <a:pt x="29" y="3"/>
                    <a:pt x="33" y="2"/>
                  </a:cubicBezTo>
                  <a:cubicBezTo>
                    <a:pt x="38" y="1"/>
                    <a:pt x="43" y="0"/>
                    <a:pt x="48" y="0"/>
                  </a:cubicBezTo>
                  <a:cubicBezTo>
                    <a:pt x="54" y="0"/>
                    <a:pt x="60" y="1"/>
                    <a:pt x="65" y="3"/>
                  </a:cubicBezTo>
                  <a:cubicBezTo>
                    <a:pt x="71" y="5"/>
                    <a:pt x="75" y="7"/>
                    <a:pt x="79" y="10"/>
                  </a:cubicBezTo>
                  <a:cubicBezTo>
                    <a:pt x="83" y="13"/>
                    <a:pt x="86" y="16"/>
                    <a:pt x="88" y="20"/>
                  </a:cubicBezTo>
                  <a:cubicBezTo>
                    <a:pt x="90" y="24"/>
                    <a:pt x="91" y="29"/>
                    <a:pt x="91" y="34"/>
                  </a:cubicBezTo>
                  <a:cubicBezTo>
                    <a:pt x="91" y="38"/>
                    <a:pt x="91" y="41"/>
                    <a:pt x="89" y="45"/>
                  </a:cubicBezTo>
                  <a:cubicBezTo>
                    <a:pt x="88" y="48"/>
                    <a:pt x="87" y="51"/>
                    <a:pt x="85" y="54"/>
                  </a:cubicBezTo>
                  <a:cubicBezTo>
                    <a:pt x="82" y="57"/>
                    <a:pt x="80" y="59"/>
                    <a:pt x="77" y="61"/>
                  </a:cubicBezTo>
                  <a:cubicBezTo>
                    <a:pt x="74" y="63"/>
                    <a:pt x="71" y="64"/>
                    <a:pt x="67" y="6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14">
              <a:extLst>
                <a:ext uri="{FF2B5EF4-FFF2-40B4-BE49-F238E27FC236}">
                  <a16:creationId xmlns:a16="http://schemas.microsoft.com/office/drawing/2014/main" id="{7273905C-2AF0-4B08-B191-2ABF136CFD35}"/>
                </a:ext>
              </a:extLst>
            </p:cNvPr>
            <p:cNvSpPr>
              <a:spLocks noEditPoints="1"/>
            </p:cNvSpPr>
            <p:nvPr/>
          </p:nvSpPr>
          <p:spPr bwMode="auto">
            <a:xfrm>
              <a:off x="3460" y="2729"/>
              <a:ext cx="222" cy="302"/>
            </a:xfrm>
            <a:custGeom>
              <a:avLst/>
              <a:gdLst>
                <a:gd name="T0" fmla="*/ 126 w 222"/>
                <a:gd name="T1" fmla="*/ 302 h 302"/>
                <a:gd name="T2" fmla="*/ 126 w 222"/>
                <a:gd name="T3" fmla="*/ 238 h 302"/>
                <a:gd name="T4" fmla="*/ 0 w 222"/>
                <a:gd name="T5" fmla="*/ 238 h 302"/>
                <a:gd name="T6" fmla="*/ 0 w 222"/>
                <a:gd name="T7" fmla="*/ 185 h 302"/>
                <a:gd name="T8" fmla="*/ 144 w 222"/>
                <a:gd name="T9" fmla="*/ 0 h 302"/>
                <a:gd name="T10" fmla="*/ 185 w 222"/>
                <a:gd name="T11" fmla="*/ 0 h 302"/>
                <a:gd name="T12" fmla="*/ 185 w 222"/>
                <a:gd name="T13" fmla="*/ 185 h 302"/>
                <a:gd name="T14" fmla="*/ 222 w 222"/>
                <a:gd name="T15" fmla="*/ 185 h 302"/>
                <a:gd name="T16" fmla="*/ 222 w 222"/>
                <a:gd name="T17" fmla="*/ 238 h 302"/>
                <a:gd name="T18" fmla="*/ 185 w 222"/>
                <a:gd name="T19" fmla="*/ 238 h 302"/>
                <a:gd name="T20" fmla="*/ 185 w 222"/>
                <a:gd name="T21" fmla="*/ 302 h 302"/>
                <a:gd name="T22" fmla="*/ 126 w 222"/>
                <a:gd name="T23" fmla="*/ 302 h 302"/>
                <a:gd name="T24" fmla="*/ 57 w 222"/>
                <a:gd name="T25" fmla="*/ 185 h 302"/>
                <a:gd name="T26" fmla="*/ 133 w 222"/>
                <a:gd name="T27" fmla="*/ 185 h 302"/>
                <a:gd name="T28" fmla="*/ 133 w 222"/>
                <a:gd name="T29" fmla="*/ 87 h 302"/>
                <a:gd name="T30" fmla="*/ 57 w 222"/>
                <a:gd name="T31" fmla="*/ 18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2" h="302">
                  <a:moveTo>
                    <a:pt x="126" y="302"/>
                  </a:moveTo>
                  <a:lnTo>
                    <a:pt x="126" y="238"/>
                  </a:lnTo>
                  <a:lnTo>
                    <a:pt x="0" y="238"/>
                  </a:lnTo>
                  <a:lnTo>
                    <a:pt x="0" y="185"/>
                  </a:lnTo>
                  <a:lnTo>
                    <a:pt x="144" y="0"/>
                  </a:lnTo>
                  <a:lnTo>
                    <a:pt x="185" y="0"/>
                  </a:lnTo>
                  <a:lnTo>
                    <a:pt x="185" y="185"/>
                  </a:lnTo>
                  <a:lnTo>
                    <a:pt x="222" y="185"/>
                  </a:lnTo>
                  <a:lnTo>
                    <a:pt x="222" y="238"/>
                  </a:lnTo>
                  <a:lnTo>
                    <a:pt x="185" y="238"/>
                  </a:lnTo>
                  <a:lnTo>
                    <a:pt x="185" y="302"/>
                  </a:lnTo>
                  <a:lnTo>
                    <a:pt x="126" y="302"/>
                  </a:lnTo>
                  <a:close/>
                  <a:moveTo>
                    <a:pt x="57" y="185"/>
                  </a:moveTo>
                  <a:lnTo>
                    <a:pt x="133" y="185"/>
                  </a:lnTo>
                  <a:lnTo>
                    <a:pt x="133" y="87"/>
                  </a:lnTo>
                  <a:lnTo>
                    <a:pt x="57" y="1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15">
              <a:extLst>
                <a:ext uri="{FF2B5EF4-FFF2-40B4-BE49-F238E27FC236}">
                  <a16:creationId xmlns:a16="http://schemas.microsoft.com/office/drawing/2014/main" id="{AF5745CE-E508-48FE-B439-9C699B473046}"/>
                </a:ext>
              </a:extLst>
            </p:cNvPr>
            <p:cNvSpPr/>
            <p:nvPr/>
          </p:nvSpPr>
          <p:spPr bwMode="auto">
            <a:xfrm>
              <a:off x="2919" y="3293"/>
              <a:ext cx="216" cy="314"/>
            </a:xfrm>
            <a:custGeom>
              <a:avLst/>
              <a:gdLst>
                <a:gd name="T0" fmla="*/ 49 w 94"/>
                <a:gd name="T1" fmla="*/ 48 h 137"/>
                <a:gd name="T2" fmla="*/ 67 w 94"/>
                <a:gd name="T3" fmla="*/ 51 h 137"/>
                <a:gd name="T4" fmla="*/ 81 w 94"/>
                <a:gd name="T5" fmla="*/ 60 h 137"/>
                <a:gd name="T6" fmla="*/ 90 w 94"/>
                <a:gd name="T7" fmla="*/ 74 h 137"/>
                <a:gd name="T8" fmla="*/ 94 w 94"/>
                <a:gd name="T9" fmla="*/ 91 h 137"/>
                <a:gd name="T10" fmla="*/ 90 w 94"/>
                <a:gd name="T11" fmla="*/ 110 h 137"/>
                <a:gd name="T12" fmla="*/ 80 w 94"/>
                <a:gd name="T13" fmla="*/ 124 h 137"/>
                <a:gd name="T14" fmla="*/ 64 w 94"/>
                <a:gd name="T15" fmla="*/ 133 h 137"/>
                <a:gd name="T16" fmla="*/ 44 w 94"/>
                <a:gd name="T17" fmla="*/ 137 h 137"/>
                <a:gd name="T18" fmla="*/ 18 w 94"/>
                <a:gd name="T19" fmla="*/ 131 h 137"/>
                <a:gd name="T20" fmla="*/ 0 w 94"/>
                <a:gd name="T21" fmla="*/ 113 h 137"/>
                <a:gd name="T22" fmla="*/ 15 w 94"/>
                <a:gd name="T23" fmla="*/ 98 h 137"/>
                <a:gd name="T24" fmla="*/ 28 w 94"/>
                <a:gd name="T25" fmla="*/ 110 h 137"/>
                <a:gd name="T26" fmla="*/ 44 w 94"/>
                <a:gd name="T27" fmla="*/ 114 h 137"/>
                <a:gd name="T28" fmla="*/ 61 w 94"/>
                <a:gd name="T29" fmla="*/ 108 h 137"/>
                <a:gd name="T30" fmla="*/ 68 w 94"/>
                <a:gd name="T31" fmla="*/ 92 h 137"/>
                <a:gd name="T32" fmla="*/ 61 w 94"/>
                <a:gd name="T33" fmla="*/ 76 h 137"/>
                <a:gd name="T34" fmla="*/ 46 w 94"/>
                <a:gd name="T35" fmla="*/ 70 h 137"/>
                <a:gd name="T36" fmla="*/ 34 w 94"/>
                <a:gd name="T37" fmla="*/ 73 h 137"/>
                <a:gd name="T38" fmla="*/ 26 w 94"/>
                <a:gd name="T39" fmla="*/ 81 h 137"/>
                <a:gd name="T40" fmla="*/ 3 w 94"/>
                <a:gd name="T41" fmla="*/ 81 h 137"/>
                <a:gd name="T42" fmla="*/ 4 w 94"/>
                <a:gd name="T43" fmla="*/ 76 h 137"/>
                <a:gd name="T44" fmla="*/ 6 w 94"/>
                <a:gd name="T45" fmla="*/ 67 h 137"/>
                <a:gd name="T46" fmla="*/ 9 w 94"/>
                <a:gd name="T47" fmla="*/ 54 h 137"/>
                <a:gd name="T48" fmla="*/ 11 w 94"/>
                <a:gd name="T49" fmla="*/ 39 h 137"/>
                <a:gd name="T50" fmla="*/ 19 w 94"/>
                <a:gd name="T51" fmla="*/ 0 h 137"/>
                <a:gd name="T52" fmla="*/ 85 w 94"/>
                <a:gd name="T53" fmla="*/ 0 h 137"/>
                <a:gd name="T54" fmla="*/ 85 w 94"/>
                <a:gd name="T55" fmla="*/ 24 h 137"/>
                <a:gd name="T56" fmla="*/ 37 w 94"/>
                <a:gd name="T57" fmla="*/ 24 h 137"/>
                <a:gd name="T58" fmla="*/ 32 w 94"/>
                <a:gd name="T59" fmla="*/ 54 h 137"/>
                <a:gd name="T60" fmla="*/ 39 w 94"/>
                <a:gd name="T61" fmla="*/ 50 h 137"/>
                <a:gd name="T62" fmla="*/ 49 w 94"/>
                <a:gd name="T63" fmla="*/ 4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137">
                  <a:moveTo>
                    <a:pt x="49" y="48"/>
                  </a:moveTo>
                  <a:cubicBezTo>
                    <a:pt x="56" y="48"/>
                    <a:pt x="62" y="49"/>
                    <a:pt x="67" y="51"/>
                  </a:cubicBezTo>
                  <a:cubicBezTo>
                    <a:pt x="72" y="53"/>
                    <a:pt x="77" y="56"/>
                    <a:pt x="81" y="60"/>
                  </a:cubicBezTo>
                  <a:cubicBezTo>
                    <a:pt x="85" y="64"/>
                    <a:pt x="88" y="68"/>
                    <a:pt x="90" y="74"/>
                  </a:cubicBezTo>
                  <a:cubicBezTo>
                    <a:pt x="92" y="79"/>
                    <a:pt x="94" y="85"/>
                    <a:pt x="94" y="91"/>
                  </a:cubicBezTo>
                  <a:cubicBezTo>
                    <a:pt x="94" y="98"/>
                    <a:pt x="92" y="104"/>
                    <a:pt x="90" y="110"/>
                  </a:cubicBezTo>
                  <a:cubicBezTo>
                    <a:pt x="87" y="115"/>
                    <a:pt x="84" y="120"/>
                    <a:pt x="80" y="124"/>
                  </a:cubicBezTo>
                  <a:cubicBezTo>
                    <a:pt x="75" y="128"/>
                    <a:pt x="70" y="131"/>
                    <a:pt x="64" y="133"/>
                  </a:cubicBezTo>
                  <a:cubicBezTo>
                    <a:pt x="58" y="136"/>
                    <a:pt x="51" y="137"/>
                    <a:pt x="44" y="137"/>
                  </a:cubicBezTo>
                  <a:cubicBezTo>
                    <a:pt x="34" y="137"/>
                    <a:pt x="25" y="135"/>
                    <a:pt x="18" y="131"/>
                  </a:cubicBezTo>
                  <a:cubicBezTo>
                    <a:pt x="10" y="126"/>
                    <a:pt x="4" y="121"/>
                    <a:pt x="0" y="113"/>
                  </a:cubicBezTo>
                  <a:cubicBezTo>
                    <a:pt x="15" y="98"/>
                    <a:pt x="15" y="98"/>
                    <a:pt x="15" y="98"/>
                  </a:cubicBezTo>
                  <a:cubicBezTo>
                    <a:pt x="18" y="103"/>
                    <a:pt x="23" y="107"/>
                    <a:pt x="28" y="110"/>
                  </a:cubicBezTo>
                  <a:cubicBezTo>
                    <a:pt x="33" y="113"/>
                    <a:pt x="39" y="114"/>
                    <a:pt x="44" y="114"/>
                  </a:cubicBezTo>
                  <a:cubicBezTo>
                    <a:pt x="51" y="114"/>
                    <a:pt x="57" y="112"/>
                    <a:pt x="61" y="108"/>
                  </a:cubicBezTo>
                  <a:cubicBezTo>
                    <a:pt x="65" y="104"/>
                    <a:pt x="68" y="99"/>
                    <a:pt x="68" y="92"/>
                  </a:cubicBezTo>
                  <a:cubicBezTo>
                    <a:pt x="68" y="85"/>
                    <a:pt x="66" y="80"/>
                    <a:pt x="61" y="76"/>
                  </a:cubicBezTo>
                  <a:cubicBezTo>
                    <a:pt x="57" y="72"/>
                    <a:pt x="52" y="70"/>
                    <a:pt x="46" y="70"/>
                  </a:cubicBezTo>
                  <a:cubicBezTo>
                    <a:pt x="42" y="70"/>
                    <a:pt x="38" y="71"/>
                    <a:pt x="34" y="73"/>
                  </a:cubicBezTo>
                  <a:cubicBezTo>
                    <a:pt x="31" y="75"/>
                    <a:pt x="28" y="77"/>
                    <a:pt x="26" y="81"/>
                  </a:cubicBezTo>
                  <a:cubicBezTo>
                    <a:pt x="3" y="81"/>
                    <a:pt x="3" y="81"/>
                    <a:pt x="3" y="81"/>
                  </a:cubicBezTo>
                  <a:cubicBezTo>
                    <a:pt x="3" y="80"/>
                    <a:pt x="4" y="79"/>
                    <a:pt x="4" y="76"/>
                  </a:cubicBezTo>
                  <a:cubicBezTo>
                    <a:pt x="5" y="74"/>
                    <a:pt x="5" y="71"/>
                    <a:pt x="6" y="67"/>
                  </a:cubicBezTo>
                  <a:cubicBezTo>
                    <a:pt x="7" y="63"/>
                    <a:pt x="8" y="59"/>
                    <a:pt x="9" y="54"/>
                  </a:cubicBezTo>
                  <a:cubicBezTo>
                    <a:pt x="9" y="49"/>
                    <a:pt x="10" y="44"/>
                    <a:pt x="11" y="39"/>
                  </a:cubicBezTo>
                  <a:cubicBezTo>
                    <a:pt x="14" y="28"/>
                    <a:pt x="16" y="15"/>
                    <a:pt x="19" y="0"/>
                  </a:cubicBezTo>
                  <a:cubicBezTo>
                    <a:pt x="85" y="0"/>
                    <a:pt x="85" y="0"/>
                    <a:pt x="85" y="0"/>
                  </a:cubicBezTo>
                  <a:cubicBezTo>
                    <a:pt x="85" y="24"/>
                    <a:pt x="85" y="24"/>
                    <a:pt x="85" y="24"/>
                  </a:cubicBezTo>
                  <a:cubicBezTo>
                    <a:pt x="37" y="24"/>
                    <a:pt x="37" y="24"/>
                    <a:pt x="37" y="24"/>
                  </a:cubicBezTo>
                  <a:cubicBezTo>
                    <a:pt x="32" y="54"/>
                    <a:pt x="32" y="54"/>
                    <a:pt x="32" y="54"/>
                  </a:cubicBezTo>
                  <a:cubicBezTo>
                    <a:pt x="33" y="52"/>
                    <a:pt x="36" y="51"/>
                    <a:pt x="39" y="50"/>
                  </a:cubicBezTo>
                  <a:cubicBezTo>
                    <a:pt x="42" y="49"/>
                    <a:pt x="45" y="48"/>
                    <a:pt x="49" y="48"/>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16">
              <a:extLst>
                <a:ext uri="{FF2B5EF4-FFF2-40B4-BE49-F238E27FC236}">
                  <a16:creationId xmlns:a16="http://schemas.microsoft.com/office/drawing/2014/main" id="{B39DFB9A-89C3-4D6B-B235-0C9E57254D39}"/>
                </a:ext>
              </a:extLst>
            </p:cNvPr>
            <p:cNvSpPr>
              <a:spLocks noEditPoints="1"/>
            </p:cNvSpPr>
            <p:nvPr/>
          </p:nvSpPr>
          <p:spPr bwMode="auto">
            <a:xfrm>
              <a:off x="2150" y="3494"/>
              <a:ext cx="224" cy="315"/>
            </a:xfrm>
            <a:custGeom>
              <a:avLst/>
              <a:gdLst>
                <a:gd name="T0" fmla="*/ 98 w 98"/>
                <a:gd name="T1" fmla="*/ 91 h 137"/>
                <a:gd name="T2" fmla="*/ 95 w 98"/>
                <a:gd name="T3" fmla="*/ 109 h 137"/>
                <a:gd name="T4" fmla="*/ 84 w 98"/>
                <a:gd name="T5" fmla="*/ 124 h 137"/>
                <a:gd name="T6" fmla="*/ 68 w 98"/>
                <a:gd name="T7" fmla="*/ 134 h 137"/>
                <a:gd name="T8" fmla="*/ 49 w 98"/>
                <a:gd name="T9" fmla="*/ 137 h 137"/>
                <a:gd name="T10" fmla="*/ 29 w 98"/>
                <a:gd name="T11" fmla="*/ 133 h 137"/>
                <a:gd name="T12" fmla="*/ 13 w 98"/>
                <a:gd name="T13" fmla="*/ 121 h 137"/>
                <a:gd name="T14" fmla="*/ 3 w 98"/>
                <a:gd name="T15" fmla="*/ 102 h 137"/>
                <a:gd name="T16" fmla="*/ 0 w 98"/>
                <a:gd name="T17" fmla="*/ 76 h 137"/>
                <a:gd name="T18" fmla="*/ 3 w 98"/>
                <a:gd name="T19" fmla="*/ 43 h 137"/>
                <a:gd name="T20" fmla="*/ 14 w 98"/>
                <a:gd name="T21" fmla="*/ 20 h 137"/>
                <a:gd name="T22" fmla="*/ 30 w 98"/>
                <a:gd name="T23" fmla="*/ 5 h 137"/>
                <a:gd name="T24" fmla="*/ 52 w 98"/>
                <a:gd name="T25" fmla="*/ 0 h 137"/>
                <a:gd name="T26" fmla="*/ 75 w 98"/>
                <a:gd name="T27" fmla="*/ 6 h 137"/>
                <a:gd name="T28" fmla="*/ 93 w 98"/>
                <a:gd name="T29" fmla="*/ 21 h 137"/>
                <a:gd name="T30" fmla="*/ 79 w 98"/>
                <a:gd name="T31" fmla="*/ 37 h 137"/>
                <a:gd name="T32" fmla="*/ 67 w 98"/>
                <a:gd name="T33" fmla="*/ 26 h 137"/>
                <a:gd name="T34" fmla="*/ 51 w 98"/>
                <a:gd name="T35" fmla="*/ 22 h 137"/>
                <a:gd name="T36" fmla="*/ 31 w 98"/>
                <a:gd name="T37" fmla="*/ 32 h 137"/>
                <a:gd name="T38" fmla="*/ 23 w 98"/>
                <a:gd name="T39" fmla="*/ 61 h 137"/>
                <a:gd name="T40" fmla="*/ 34 w 98"/>
                <a:gd name="T41" fmla="*/ 50 h 137"/>
                <a:gd name="T42" fmla="*/ 51 w 98"/>
                <a:gd name="T43" fmla="*/ 46 h 137"/>
                <a:gd name="T44" fmla="*/ 70 w 98"/>
                <a:gd name="T45" fmla="*/ 49 h 137"/>
                <a:gd name="T46" fmla="*/ 85 w 98"/>
                <a:gd name="T47" fmla="*/ 59 h 137"/>
                <a:gd name="T48" fmla="*/ 95 w 98"/>
                <a:gd name="T49" fmla="*/ 73 h 137"/>
                <a:gd name="T50" fmla="*/ 98 w 98"/>
                <a:gd name="T51" fmla="*/ 91 h 137"/>
                <a:gd name="T52" fmla="*/ 49 w 98"/>
                <a:gd name="T53" fmla="*/ 116 h 137"/>
                <a:gd name="T54" fmla="*/ 59 w 98"/>
                <a:gd name="T55" fmla="*/ 114 h 137"/>
                <a:gd name="T56" fmla="*/ 67 w 98"/>
                <a:gd name="T57" fmla="*/ 109 h 137"/>
                <a:gd name="T58" fmla="*/ 72 w 98"/>
                <a:gd name="T59" fmla="*/ 100 h 137"/>
                <a:gd name="T60" fmla="*/ 74 w 98"/>
                <a:gd name="T61" fmla="*/ 91 h 137"/>
                <a:gd name="T62" fmla="*/ 72 w 98"/>
                <a:gd name="T63" fmla="*/ 81 h 137"/>
                <a:gd name="T64" fmla="*/ 67 w 98"/>
                <a:gd name="T65" fmla="*/ 73 h 137"/>
                <a:gd name="T66" fmla="*/ 59 w 98"/>
                <a:gd name="T67" fmla="*/ 68 h 137"/>
                <a:gd name="T68" fmla="*/ 49 w 98"/>
                <a:gd name="T69" fmla="*/ 66 h 137"/>
                <a:gd name="T70" fmla="*/ 40 w 98"/>
                <a:gd name="T71" fmla="*/ 68 h 137"/>
                <a:gd name="T72" fmla="*/ 32 w 98"/>
                <a:gd name="T73" fmla="*/ 73 h 137"/>
                <a:gd name="T74" fmla="*/ 26 w 98"/>
                <a:gd name="T75" fmla="*/ 81 h 137"/>
                <a:gd name="T76" fmla="*/ 24 w 98"/>
                <a:gd name="T77" fmla="*/ 91 h 137"/>
                <a:gd name="T78" fmla="*/ 26 w 98"/>
                <a:gd name="T79" fmla="*/ 100 h 137"/>
                <a:gd name="T80" fmla="*/ 32 w 98"/>
                <a:gd name="T81" fmla="*/ 109 h 137"/>
                <a:gd name="T82" fmla="*/ 40 w 98"/>
                <a:gd name="T83" fmla="*/ 114 h 137"/>
                <a:gd name="T84" fmla="*/ 49 w 98"/>
                <a:gd name="T85" fmla="*/ 11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137">
                  <a:moveTo>
                    <a:pt x="98" y="91"/>
                  </a:moveTo>
                  <a:cubicBezTo>
                    <a:pt x="98" y="97"/>
                    <a:pt x="97" y="103"/>
                    <a:pt x="95" y="109"/>
                  </a:cubicBezTo>
                  <a:cubicBezTo>
                    <a:pt x="92" y="115"/>
                    <a:pt x="89" y="120"/>
                    <a:pt x="84" y="124"/>
                  </a:cubicBezTo>
                  <a:cubicBezTo>
                    <a:pt x="80" y="128"/>
                    <a:pt x="74" y="132"/>
                    <a:pt x="68" y="134"/>
                  </a:cubicBezTo>
                  <a:cubicBezTo>
                    <a:pt x="62" y="136"/>
                    <a:pt x="56" y="137"/>
                    <a:pt x="49" y="137"/>
                  </a:cubicBezTo>
                  <a:cubicBezTo>
                    <a:pt x="42" y="137"/>
                    <a:pt x="35" y="136"/>
                    <a:pt x="29" y="133"/>
                  </a:cubicBezTo>
                  <a:cubicBezTo>
                    <a:pt x="22" y="131"/>
                    <a:pt x="17" y="127"/>
                    <a:pt x="13" y="121"/>
                  </a:cubicBezTo>
                  <a:cubicBezTo>
                    <a:pt x="9" y="116"/>
                    <a:pt x="5" y="109"/>
                    <a:pt x="3" y="102"/>
                  </a:cubicBezTo>
                  <a:cubicBezTo>
                    <a:pt x="1" y="94"/>
                    <a:pt x="0" y="86"/>
                    <a:pt x="0" y="76"/>
                  </a:cubicBezTo>
                  <a:cubicBezTo>
                    <a:pt x="0" y="64"/>
                    <a:pt x="1" y="53"/>
                    <a:pt x="3" y="43"/>
                  </a:cubicBezTo>
                  <a:cubicBezTo>
                    <a:pt x="6" y="34"/>
                    <a:pt x="9" y="26"/>
                    <a:pt x="14" y="20"/>
                  </a:cubicBezTo>
                  <a:cubicBezTo>
                    <a:pt x="18" y="13"/>
                    <a:pt x="24" y="8"/>
                    <a:pt x="30" y="5"/>
                  </a:cubicBezTo>
                  <a:cubicBezTo>
                    <a:pt x="37" y="2"/>
                    <a:pt x="44" y="0"/>
                    <a:pt x="52" y="0"/>
                  </a:cubicBezTo>
                  <a:cubicBezTo>
                    <a:pt x="60" y="0"/>
                    <a:pt x="68" y="2"/>
                    <a:pt x="75" y="6"/>
                  </a:cubicBezTo>
                  <a:cubicBezTo>
                    <a:pt x="82" y="9"/>
                    <a:pt x="88" y="15"/>
                    <a:pt x="93" y="21"/>
                  </a:cubicBezTo>
                  <a:cubicBezTo>
                    <a:pt x="79" y="37"/>
                    <a:pt x="79" y="37"/>
                    <a:pt x="79" y="37"/>
                  </a:cubicBezTo>
                  <a:cubicBezTo>
                    <a:pt x="76" y="33"/>
                    <a:pt x="72" y="29"/>
                    <a:pt x="67" y="26"/>
                  </a:cubicBezTo>
                  <a:cubicBezTo>
                    <a:pt x="62" y="24"/>
                    <a:pt x="57" y="22"/>
                    <a:pt x="51" y="22"/>
                  </a:cubicBezTo>
                  <a:cubicBezTo>
                    <a:pt x="43" y="22"/>
                    <a:pt x="36" y="26"/>
                    <a:pt x="31" y="32"/>
                  </a:cubicBezTo>
                  <a:cubicBezTo>
                    <a:pt x="26" y="39"/>
                    <a:pt x="23" y="48"/>
                    <a:pt x="23" y="61"/>
                  </a:cubicBezTo>
                  <a:cubicBezTo>
                    <a:pt x="26" y="56"/>
                    <a:pt x="30" y="52"/>
                    <a:pt x="34" y="50"/>
                  </a:cubicBezTo>
                  <a:cubicBezTo>
                    <a:pt x="39" y="47"/>
                    <a:pt x="45" y="46"/>
                    <a:pt x="51" y="46"/>
                  </a:cubicBezTo>
                  <a:cubicBezTo>
                    <a:pt x="58" y="46"/>
                    <a:pt x="64" y="47"/>
                    <a:pt x="70" y="49"/>
                  </a:cubicBezTo>
                  <a:cubicBezTo>
                    <a:pt x="76" y="52"/>
                    <a:pt x="81" y="55"/>
                    <a:pt x="85" y="59"/>
                  </a:cubicBezTo>
                  <a:cubicBezTo>
                    <a:pt x="89" y="63"/>
                    <a:pt x="92" y="68"/>
                    <a:pt x="95" y="73"/>
                  </a:cubicBezTo>
                  <a:cubicBezTo>
                    <a:pt x="97" y="79"/>
                    <a:pt x="98" y="84"/>
                    <a:pt x="98" y="91"/>
                  </a:cubicBezTo>
                  <a:close/>
                  <a:moveTo>
                    <a:pt x="49" y="116"/>
                  </a:moveTo>
                  <a:cubicBezTo>
                    <a:pt x="53" y="116"/>
                    <a:pt x="56" y="115"/>
                    <a:pt x="59" y="114"/>
                  </a:cubicBezTo>
                  <a:cubicBezTo>
                    <a:pt x="62" y="113"/>
                    <a:pt x="64" y="111"/>
                    <a:pt x="67" y="109"/>
                  </a:cubicBezTo>
                  <a:cubicBezTo>
                    <a:pt x="69" y="106"/>
                    <a:pt x="71" y="104"/>
                    <a:pt x="72" y="100"/>
                  </a:cubicBezTo>
                  <a:cubicBezTo>
                    <a:pt x="73" y="97"/>
                    <a:pt x="74" y="94"/>
                    <a:pt x="74" y="91"/>
                  </a:cubicBezTo>
                  <a:cubicBezTo>
                    <a:pt x="74" y="87"/>
                    <a:pt x="73" y="84"/>
                    <a:pt x="72" y="81"/>
                  </a:cubicBezTo>
                  <a:cubicBezTo>
                    <a:pt x="71" y="78"/>
                    <a:pt x="69" y="76"/>
                    <a:pt x="67" y="73"/>
                  </a:cubicBezTo>
                  <a:cubicBezTo>
                    <a:pt x="64" y="71"/>
                    <a:pt x="62" y="69"/>
                    <a:pt x="59" y="68"/>
                  </a:cubicBezTo>
                  <a:cubicBezTo>
                    <a:pt x="56" y="67"/>
                    <a:pt x="53" y="66"/>
                    <a:pt x="49" y="66"/>
                  </a:cubicBezTo>
                  <a:cubicBezTo>
                    <a:pt x="46" y="66"/>
                    <a:pt x="43" y="67"/>
                    <a:pt x="40" y="68"/>
                  </a:cubicBezTo>
                  <a:cubicBezTo>
                    <a:pt x="37" y="69"/>
                    <a:pt x="34" y="71"/>
                    <a:pt x="32" y="73"/>
                  </a:cubicBezTo>
                  <a:cubicBezTo>
                    <a:pt x="29" y="76"/>
                    <a:pt x="28" y="78"/>
                    <a:pt x="26" y="81"/>
                  </a:cubicBezTo>
                  <a:cubicBezTo>
                    <a:pt x="25" y="84"/>
                    <a:pt x="24" y="87"/>
                    <a:pt x="24" y="91"/>
                  </a:cubicBezTo>
                  <a:cubicBezTo>
                    <a:pt x="24" y="94"/>
                    <a:pt x="25" y="97"/>
                    <a:pt x="26" y="100"/>
                  </a:cubicBezTo>
                  <a:cubicBezTo>
                    <a:pt x="28" y="104"/>
                    <a:pt x="30" y="106"/>
                    <a:pt x="32" y="109"/>
                  </a:cubicBezTo>
                  <a:cubicBezTo>
                    <a:pt x="34" y="111"/>
                    <a:pt x="37" y="113"/>
                    <a:pt x="40" y="114"/>
                  </a:cubicBezTo>
                  <a:cubicBezTo>
                    <a:pt x="43" y="115"/>
                    <a:pt x="46" y="116"/>
                    <a:pt x="49" y="116"/>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17">
              <a:extLst>
                <a:ext uri="{FF2B5EF4-FFF2-40B4-BE49-F238E27FC236}">
                  <a16:creationId xmlns:a16="http://schemas.microsoft.com/office/drawing/2014/main" id="{44ECDC25-BEF7-4C61-ACC2-1C5A9893DF80}"/>
                </a:ext>
              </a:extLst>
            </p:cNvPr>
            <p:cNvSpPr/>
            <p:nvPr/>
          </p:nvSpPr>
          <p:spPr bwMode="auto">
            <a:xfrm>
              <a:off x="1426" y="3288"/>
              <a:ext cx="231" cy="310"/>
            </a:xfrm>
            <a:custGeom>
              <a:avLst/>
              <a:gdLst>
                <a:gd name="T0" fmla="*/ 140 w 231"/>
                <a:gd name="T1" fmla="*/ 53 h 310"/>
                <a:gd name="T2" fmla="*/ 0 w 231"/>
                <a:gd name="T3" fmla="*/ 53 h 310"/>
                <a:gd name="T4" fmla="*/ 0 w 231"/>
                <a:gd name="T5" fmla="*/ 0 h 310"/>
                <a:gd name="T6" fmla="*/ 231 w 231"/>
                <a:gd name="T7" fmla="*/ 0 h 310"/>
                <a:gd name="T8" fmla="*/ 80 w 231"/>
                <a:gd name="T9" fmla="*/ 310 h 310"/>
                <a:gd name="T10" fmla="*/ 14 w 231"/>
                <a:gd name="T11" fmla="*/ 310 h 310"/>
                <a:gd name="T12" fmla="*/ 140 w 231"/>
                <a:gd name="T13" fmla="*/ 53 h 310"/>
              </a:gdLst>
              <a:ahLst/>
              <a:cxnLst>
                <a:cxn ang="0">
                  <a:pos x="T0" y="T1"/>
                </a:cxn>
                <a:cxn ang="0">
                  <a:pos x="T2" y="T3"/>
                </a:cxn>
                <a:cxn ang="0">
                  <a:pos x="T4" y="T5"/>
                </a:cxn>
                <a:cxn ang="0">
                  <a:pos x="T6" y="T7"/>
                </a:cxn>
                <a:cxn ang="0">
                  <a:pos x="T8" y="T9"/>
                </a:cxn>
                <a:cxn ang="0">
                  <a:pos x="T10" y="T11"/>
                </a:cxn>
                <a:cxn ang="0">
                  <a:pos x="T12" y="T13"/>
                </a:cxn>
              </a:cxnLst>
              <a:rect l="0" t="0" r="r" b="b"/>
              <a:pathLst>
                <a:path w="231" h="310">
                  <a:moveTo>
                    <a:pt x="140" y="53"/>
                  </a:moveTo>
                  <a:lnTo>
                    <a:pt x="0" y="53"/>
                  </a:lnTo>
                  <a:lnTo>
                    <a:pt x="0" y="0"/>
                  </a:lnTo>
                  <a:lnTo>
                    <a:pt x="231" y="0"/>
                  </a:lnTo>
                  <a:lnTo>
                    <a:pt x="80" y="310"/>
                  </a:lnTo>
                  <a:lnTo>
                    <a:pt x="14" y="310"/>
                  </a:lnTo>
                  <a:lnTo>
                    <a:pt x="140" y="53"/>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18">
              <a:extLst>
                <a:ext uri="{FF2B5EF4-FFF2-40B4-BE49-F238E27FC236}">
                  <a16:creationId xmlns:a16="http://schemas.microsoft.com/office/drawing/2014/main" id="{34ED676B-E64F-4CC0-9EC7-9699A0A77AEB}"/>
                </a:ext>
              </a:extLst>
            </p:cNvPr>
            <p:cNvSpPr>
              <a:spLocks noEditPoints="1"/>
            </p:cNvSpPr>
            <p:nvPr/>
          </p:nvSpPr>
          <p:spPr bwMode="auto">
            <a:xfrm>
              <a:off x="865" y="2758"/>
              <a:ext cx="222" cy="312"/>
            </a:xfrm>
            <a:custGeom>
              <a:avLst/>
              <a:gdLst>
                <a:gd name="T0" fmla="*/ 97 w 97"/>
                <a:gd name="T1" fmla="*/ 94 h 136"/>
                <a:gd name="T2" fmla="*/ 93 w 97"/>
                <a:gd name="T3" fmla="*/ 111 h 136"/>
                <a:gd name="T4" fmla="*/ 83 w 97"/>
                <a:gd name="T5" fmla="*/ 124 h 136"/>
                <a:gd name="T6" fmla="*/ 67 w 97"/>
                <a:gd name="T7" fmla="*/ 133 h 136"/>
                <a:gd name="T8" fmla="*/ 48 w 97"/>
                <a:gd name="T9" fmla="*/ 136 h 136"/>
                <a:gd name="T10" fmla="*/ 29 w 97"/>
                <a:gd name="T11" fmla="*/ 133 h 136"/>
                <a:gd name="T12" fmla="*/ 14 w 97"/>
                <a:gd name="T13" fmla="*/ 124 h 136"/>
                <a:gd name="T14" fmla="*/ 3 w 97"/>
                <a:gd name="T15" fmla="*/ 110 h 136"/>
                <a:gd name="T16" fmla="*/ 0 w 97"/>
                <a:gd name="T17" fmla="*/ 93 h 136"/>
                <a:gd name="T18" fmla="*/ 1 w 97"/>
                <a:gd name="T19" fmla="*/ 83 h 136"/>
                <a:gd name="T20" fmla="*/ 6 w 97"/>
                <a:gd name="T21" fmla="*/ 74 h 136"/>
                <a:gd name="T22" fmla="*/ 13 w 97"/>
                <a:gd name="T23" fmla="*/ 67 h 136"/>
                <a:gd name="T24" fmla="*/ 21 w 97"/>
                <a:gd name="T25" fmla="*/ 62 h 136"/>
                <a:gd name="T26" fmla="*/ 9 w 97"/>
                <a:gd name="T27" fmla="*/ 52 h 136"/>
                <a:gd name="T28" fmla="*/ 4 w 97"/>
                <a:gd name="T29" fmla="*/ 37 h 136"/>
                <a:gd name="T30" fmla="*/ 8 w 97"/>
                <a:gd name="T31" fmla="*/ 21 h 136"/>
                <a:gd name="T32" fmla="*/ 18 w 97"/>
                <a:gd name="T33" fmla="*/ 9 h 136"/>
                <a:gd name="T34" fmla="*/ 33 w 97"/>
                <a:gd name="T35" fmla="*/ 2 h 136"/>
                <a:gd name="T36" fmla="*/ 48 w 97"/>
                <a:gd name="T37" fmla="*/ 0 h 136"/>
                <a:gd name="T38" fmla="*/ 64 w 97"/>
                <a:gd name="T39" fmla="*/ 2 h 136"/>
                <a:gd name="T40" fmla="*/ 78 w 97"/>
                <a:gd name="T41" fmla="*/ 9 h 136"/>
                <a:gd name="T42" fmla="*/ 89 w 97"/>
                <a:gd name="T43" fmla="*/ 21 h 136"/>
                <a:gd name="T44" fmla="*/ 93 w 97"/>
                <a:gd name="T45" fmla="*/ 37 h 136"/>
                <a:gd name="T46" fmla="*/ 92 w 97"/>
                <a:gd name="T47" fmla="*/ 45 h 136"/>
                <a:gd name="T48" fmla="*/ 88 w 97"/>
                <a:gd name="T49" fmla="*/ 52 h 136"/>
                <a:gd name="T50" fmla="*/ 83 w 97"/>
                <a:gd name="T51" fmla="*/ 58 h 136"/>
                <a:gd name="T52" fmla="*/ 76 w 97"/>
                <a:gd name="T53" fmla="*/ 62 h 136"/>
                <a:gd name="T54" fmla="*/ 84 w 97"/>
                <a:gd name="T55" fmla="*/ 67 h 136"/>
                <a:gd name="T56" fmla="*/ 91 w 97"/>
                <a:gd name="T57" fmla="*/ 74 h 136"/>
                <a:gd name="T58" fmla="*/ 95 w 97"/>
                <a:gd name="T59" fmla="*/ 83 h 136"/>
                <a:gd name="T60" fmla="*/ 97 w 97"/>
                <a:gd name="T61" fmla="*/ 94 h 136"/>
                <a:gd name="T62" fmla="*/ 71 w 97"/>
                <a:gd name="T63" fmla="*/ 93 h 136"/>
                <a:gd name="T64" fmla="*/ 69 w 97"/>
                <a:gd name="T65" fmla="*/ 84 h 136"/>
                <a:gd name="T66" fmla="*/ 64 w 97"/>
                <a:gd name="T67" fmla="*/ 78 h 136"/>
                <a:gd name="T68" fmla="*/ 57 w 97"/>
                <a:gd name="T69" fmla="*/ 74 h 136"/>
                <a:gd name="T70" fmla="*/ 48 w 97"/>
                <a:gd name="T71" fmla="*/ 73 h 136"/>
                <a:gd name="T72" fmla="*/ 39 w 97"/>
                <a:gd name="T73" fmla="*/ 74 h 136"/>
                <a:gd name="T74" fmla="*/ 32 w 97"/>
                <a:gd name="T75" fmla="*/ 78 h 136"/>
                <a:gd name="T76" fmla="*/ 27 w 97"/>
                <a:gd name="T77" fmla="*/ 84 h 136"/>
                <a:gd name="T78" fmla="*/ 25 w 97"/>
                <a:gd name="T79" fmla="*/ 93 h 136"/>
                <a:gd name="T80" fmla="*/ 27 w 97"/>
                <a:gd name="T81" fmla="*/ 101 h 136"/>
                <a:gd name="T82" fmla="*/ 32 w 97"/>
                <a:gd name="T83" fmla="*/ 107 h 136"/>
                <a:gd name="T84" fmla="*/ 40 w 97"/>
                <a:gd name="T85" fmla="*/ 111 h 136"/>
                <a:gd name="T86" fmla="*/ 48 w 97"/>
                <a:gd name="T87" fmla="*/ 113 h 136"/>
                <a:gd name="T88" fmla="*/ 57 w 97"/>
                <a:gd name="T89" fmla="*/ 111 h 136"/>
                <a:gd name="T90" fmla="*/ 64 w 97"/>
                <a:gd name="T91" fmla="*/ 107 h 136"/>
                <a:gd name="T92" fmla="*/ 70 w 97"/>
                <a:gd name="T93" fmla="*/ 101 h 136"/>
                <a:gd name="T94" fmla="*/ 71 w 97"/>
                <a:gd name="T95" fmla="*/ 93 h 136"/>
                <a:gd name="T96" fmla="*/ 29 w 97"/>
                <a:gd name="T97" fmla="*/ 38 h 136"/>
                <a:gd name="T98" fmla="*/ 31 w 97"/>
                <a:gd name="T99" fmla="*/ 45 h 136"/>
                <a:gd name="T100" fmla="*/ 36 w 97"/>
                <a:gd name="T101" fmla="*/ 49 h 136"/>
                <a:gd name="T102" fmla="*/ 42 w 97"/>
                <a:gd name="T103" fmla="*/ 52 h 136"/>
                <a:gd name="T104" fmla="*/ 48 w 97"/>
                <a:gd name="T105" fmla="*/ 54 h 136"/>
                <a:gd name="T106" fmla="*/ 55 w 97"/>
                <a:gd name="T107" fmla="*/ 52 h 136"/>
                <a:gd name="T108" fmla="*/ 61 w 97"/>
                <a:gd name="T109" fmla="*/ 49 h 136"/>
                <a:gd name="T110" fmla="*/ 66 w 97"/>
                <a:gd name="T111" fmla="*/ 44 h 136"/>
                <a:gd name="T112" fmla="*/ 67 w 97"/>
                <a:gd name="T113" fmla="*/ 37 h 136"/>
                <a:gd name="T114" fmla="*/ 62 w 97"/>
                <a:gd name="T115" fmla="*/ 26 h 136"/>
                <a:gd name="T116" fmla="*/ 48 w 97"/>
                <a:gd name="T117" fmla="*/ 22 h 136"/>
                <a:gd name="T118" fmla="*/ 35 w 97"/>
                <a:gd name="T119" fmla="*/ 26 h 136"/>
                <a:gd name="T120" fmla="*/ 29 w 97"/>
                <a:gd name="T121" fmla="*/ 3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 h="136">
                  <a:moveTo>
                    <a:pt x="97" y="94"/>
                  </a:moveTo>
                  <a:cubicBezTo>
                    <a:pt x="97" y="101"/>
                    <a:pt x="96" y="106"/>
                    <a:pt x="93" y="111"/>
                  </a:cubicBezTo>
                  <a:cubicBezTo>
                    <a:pt x="91" y="116"/>
                    <a:pt x="87" y="121"/>
                    <a:pt x="83" y="124"/>
                  </a:cubicBezTo>
                  <a:cubicBezTo>
                    <a:pt x="78" y="128"/>
                    <a:pt x="73" y="131"/>
                    <a:pt x="67" y="133"/>
                  </a:cubicBezTo>
                  <a:cubicBezTo>
                    <a:pt x="61" y="135"/>
                    <a:pt x="55" y="136"/>
                    <a:pt x="48" y="136"/>
                  </a:cubicBezTo>
                  <a:cubicBezTo>
                    <a:pt x="41" y="136"/>
                    <a:pt x="35" y="135"/>
                    <a:pt x="29" y="133"/>
                  </a:cubicBezTo>
                  <a:cubicBezTo>
                    <a:pt x="23" y="130"/>
                    <a:pt x="18" y="128"/>
                    <a:pt x="14" y="124"/>
                  </a:cubicBezTo>
                  <a:cubicBezTo>
                    <a:pt x="9" y="120"/>
                    <a:pt x="6" y="115"/>
                    <a:pt x="3" y="110"/>
                  </a:cubicBezTo>
                  <a:cubicBezTo>
                    <a:pt x="1" y="105"/>
                    <a:pt x="0" y="99"/>
                    <a:pt x="0" y="93"/>
                  </a:cubicBezTo>
                  <a:cubicBezTo>
                    <a:pt x="0" y="89"/>
                    <a:pt x="0" y="86"/>
                    <a:pt x="1" y="83"/>
                  </a:cubicBezTo>
                  <a:cubicBezTo>
                    <a:pt x="3" y="80"/>
                    <a:pt x="4" y="77"/>
                    <a:pt x="6" y="74"/>
                  </a:cubicBezTo>
                  <a:cubicBezTo>
                    <a:pt x="8" y="71"/>
                    <a:pt x="11" y="69"/>
                    <a:pt x="13" y="67"/>
                  </a:cubicBezTo>
                  <a:cubicBezTo>
                    <a:pt x="15" y="65"/>
                    <a:pt x="18" y="63"/>
                    <a:pt x="21" y="62"/>
                  </a:cubicBezTo>
                  <a:cubicBezTo>
                    <a:pt x="16" y="60"/>
                    <a:pt x="12" y="56"/>
                    <a:pt x="9" y="52"/>
                  </a:cubicBezTo>
                  <a:cubicBezTo>
                    <a:pt x="5" y="47"/>
                    <a:pt x="4" y="42"/>
                    <a:pt x="4" y="37"/>
                  </a:cubicBezTo>
                  <a:cubicBezTo>
                    <a:pt x="4" y="31"/>
                    <a:pt x="5" y="25"/>
                    <a:pt x="8" y="21"/>
                  </a:cubicBezTo>
                  <a:cubicBezTo>
                    <a:pt x="10" y="16"/>
                    <a:pt x="14" y="12"/>
                    <a:pt x="18" y="9"/>
                  </a:cubicBezTo>
                  <a:cubicBezTo>
                    <a:pt x="23" y="6"/>
                    <a:pt x="27" y="4"/>
                    <a:pt x="33" y="2"/>
                  </a:cubicBezTo>
                  <a:cubicBezTo>
                    <a:pt x="38" y="0"/>
                    <a:pt x="43" y="0"/>
                    <a:pt x="48" y="0"/>
                  </a:cubicBezTo>
                  <a:cubicBezTo>
                    <a:pt x="53" y="0"/>
                    <a:pt x="59" y="0"/>
                    <a:pt x="64" y="2"/>
                  </a:cubicBezTo>
                  <a:cubicBezTo>
                    <a:pt x="69" y="3"/>
                    <a:pt x="74" y="6"/>
                    <a:pt x="78" y="9"/>
                  </a:cubicBezTo>
                  <a:cubicBezTo>
                    <a:pt x="83" y="12"/>
                    <a:pt x="86" y="16"/>
                    <a:pt x="89" y="21"/>
                  </a:cubicBezTo>
                  <a:cubicBezTo>
                    <a:pt x="92" y="25"/>
                    <a:pt x="93" y="31"/>
                    <a:pt x="93" y="37"/>
                  </a:cubicBezTo>
                  <a:cubicBezTo>
                    <a:pt x="93" y="39"/>
                    <a:pt x="93" y="42"/>
                    <a:pt x="92" y="45"/>
                  </a:cubicBezTo>
                  <a:cubicBezTo>
                    <a:pt x="91" y="47"/>
                    <a:pt x="90" y="49"/>
                    <a:pt x="88" y="52"/>
                  </a:cubicBezTo>
                  <a:cubicBezTo>
                    <a:pt x="87" y="54"/>
                    <a:pt x="85" y="56"/>
                    <a:pt x="83" y="58"/>
                  </a:cubicBezTo>
                  <a:cubicBezTo>
                    <a:pt x="80" y="59"/>
                    <a:pt x="78" y="61"/>
                    <a:pt x="76" y="62"/>
                  </a:cubicBezTo>
                  <a:cubicBezTo>
                    <a:pt x="79" y="63"/>
                    <a:pt x="81" y="65"/>
                    <a:pt x="84" y="67"/>
                  </a:cubicBezTo>
                  <a:cubicBezTo>
                    <a:pt x="86" y="69"/>
                    <a:pt x="89" y="72"/>
                    <a:pt x="91" y="74"/>
                  </a:cubicBezTo>
                  <a:cubicBezTo>
                    <a:pt x="93" y="77"/>
                    <a:pt x="94" y="80"/>
                    <a:pt x="95" y="83"/>
                  </a:cubicBezTo>
                  <a:cubicBezTo>
                    <a:pt x="97" y="87"/>
                    <a:pt x="97" y="90"/>
                    <a:pt x="97" y="94"/>
                  </a:cubicBezTo>
                  <a:close/>
                  <a:moveTo>
                    <a:pt x="71" y="93"/>
                  </a:moveTo>
                  <a:cubicBezTo>
                    <a:pt x="71" y="90"/>
                    <a:pt x="71" y="87"/>
                    <a:pt x="69" y="84"/>
                  </a:cubicBezTo>
                  <a:cubicBezTo>
                    <a:pt x="68" y="82"/>
                    <a:pt x="66" y="80"/>
                    <a:pt x="64" y="78"/>
                  </a:cubicBezTo>
                  <a:cubicBezTo>
                    <a:pt x="62" y="76"/>
                    <a:pt x="59" y="75"/>
                    <a:pt x="57" y="74"/>
                  </a:cubicBezTo>
                  <a:cubicBezTo>
                    <a:pt x="54" y="73"/>
                    <a:pt x="51" y="73"/>
                    <a:pt x="48" y="73"/>
                  </a:cubicBezTo>
                  <a:cubicBezTo>
                    <a:pt x="45" y="73"/>
                    <a:pt x="42" y="73"/>
                    <a:pt x="39" y="74"/>
                  </a:cubicBezTo>
                  <a:cubicBezTo>
                    <a:pt x="37" y="75"/>
                    <a:pt x="34" y="76"/>
                    <a:pt x="32" y="78"/>
                  </a:cubicBezTo>
                  <a:cubicBezTo>
                    <a:pt x="30" y="80"/>
                    <a:pt x="28" y="82"/>
                    <a:pt x="27" y="84"/>
                  </a:cubicBezTo>
                  <a:cubicBezTo>
                    <a:pt x="26" y="87"/>
                    <a:pt x="25" y="90"/>
                    <a:pt x="25" y="93"/>
                  </a:cubicBezTo>
                  <a:cubicBezTo>
                    <a:pt x="25" y="96"/>
                    <a:pt x="26" y="98"/>
                    <a:pt x="27" y="101"/>
                  </a:cubicBezTo>
                  <a:cubicBezTo>
                    <a:pt x="29" y="103"/>
                    <a:pt x="30" y="106"/>
                    <a:pt x="32" y="107"/>
                  </a:cubicBezTo>
                  <a:cubicBezTo>
                    <a:pt x="35" y="109"/>
                    <a:pt x="37" y="110"/>
                    <a:pt x="40" y="111"/>
                  </a:cubicBezTo>
                  <a:cubicBezTo>
                    <a:pt x="43" y="112"/>
                    <a:pt x="45" y="113"/>
                    <a:pt x="48" y="113"/>
                  </a:cubicBezTo>
                  <a:cubicBezTo>
                    <a:pt x="51" y="113"/>
                    <a:pt x="54" y="112"/>
                    <a:pt x="57" y="111"/>
                  </a:cubicBezTo>
                  <a:cubicBezTo>
                    <a:pt x="60" y="110"/>
                    <a:pt x="62" y="109"/>
                    <a:pt x="64" y="107"/>
                  </a:cubicBezTo>
                  <a:cubicBezTo>
                    <a:pt x="67" y="105"/>
                    <a:pt x="68" y="103"/>
                    <a:pt x="70" y="101"/>
                  </a:cubicBezTo>
                  <a:cubicBezTo>
                    <a:pt x="71" y="98"/>
                    <a:pt x="71" y="96"/>
                    <a:pt x="71" y="93"/>
                  </a:cubicBezTo>
                  <a:close/>
                  <a:moveTo>
                    <a:pt x="29" y="38"/>
                  </a:moveTo>
                  <a:cubicBezTo>
                    <a:pt x="29" y="40"/>
                    <a:pt x="30" y="43"/>
                    <a:pt x="31" y="45"/>
                  </a:cubicBezTo>
                  <a:cubicBezTo>
                    <a:pt x="32" y="46"/>
                    <a:pt x="34" y="48"/>
                    <a:pt x="36" y="49"/>
                  </a:cubicBezTo>
                  <a:cubicBezTo>
                    <a:pt x="37" y="51"/>
                    <a:pt x="39" y="52"/>
                    <a:pt x="42" y="52"/>
                  </a:cubicBezTo>
                  <a:cubicBezTo>
                    <a:pt x="44" y="53"/>
                    <a:pt x="46" y="54"/>
                    <a:pt x="48" y="54"/>
                  </a:cubicBezTo>
                  <a:cubicBezTo>
                    <a:pt x="50" y="54"/>
                    <a:pt x="53" y="53"/>
                    <a:pt x="55" y="52"/>
                  </a:cubicBezTo>
                  <a:cubicBezTo>
                    <a:pt x="57" y="52"/>
                    <a:pt x="59" y="51"/>
                    <a:pt x="61" y="49"/>
                  </a:cubicBezTo>
                  <a:cubicBezTo>
                    <a:pt x="63" y="48"/>
                    <a:pt x="64" y="46"/>
                    <a:pt x="66" y="44"/>
                  </a:cubicBezTo>
                  <a:cubicBezTo>
                    <a:pt x="67" y="42"/>
                    <a:pt x="67" y="40"/>
                    <a:pt x="67" y="37"/>
                  </a:cubicBezTo>
                  <a:cubicBezTo>
                    <a:pt x="67" y="33"/>
                    <a:pt x="65" y="29"/>
                    <a:pt x="62" y="26"/>
                  </a:cubicBezTo>
                  <a:cubicBezTo>
                    <a:pt x="58" y="23"/>
                    <a:pt x="53" y="22"/>
                    <a:pt x="48" y="22"/>
                  </a:cubicBezTo>
                  <a:cubicBezTo>
                    <a:pt x="43" y="22"/>
                    <a:pt x="39" y="23"/>
                    <a:pt x="35" y="26"/>
                  </a:cubicBezTo>
                  <a:cubicBezTo>
                    <a:pt x="31" y="29"/>
                    <a:pt x="29" y="33"/>
                    <a:pt x="29" y="38"/>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19">
              <a:extLst>
                <a:ext uri="{FF2B5EF4-FFF2-40B4-BE49-F238E27FC236}">
                  <a16:creationId xmlns:a16="http://schemas.microsoft.com/office/drawing/2014/main" id="{83A0F66D-BF58-4BB1-B218-71F14E66B6EB}"/>
                </a:ext>
              </a:extLst>
            </p:cNvPr>
            <p:cNvSpPr>
              <a:spLocks noEditPoints="1"/>
            </p:cNvSpPr>
            <p:nvPr/>
          </p:nvSpPr>
          <p:spPr bwMode="auto">
            <a:xfrm>
              <a:off x="659" y="2011"/>
              <a:ext cx="224" cy="316"/>
            </a:xfrm>
            <a:custGeom>
              <a:avLst/>
              <a:gdLst>
                <a:gd name="T0" fmla="*/ 0 w 98"/>
                <a:gd name="T1" fmla="*/ 47 h 138"/>
                <a:gd name="T2" fmla="*/ 3 w 98"/>
                <a:gd name="T3" fmla="*/ 29 h 138"/>
                <a:gd name="T4" fmla="*/ 14 w 98"/>
                <a:gd name="T5" fmla="*/ 14 h 138"/>
                <a:gd name="T6" fmla="*/ 29 w 98"/>
                <a:gd name="T7" fmla="*/ 4 h 138"/>
                <a:gd name="T8" fmla="*/ 49 w 98"/>
                <a:gd name="T9" fmla="*/ 0 h 138"/>
                <a:gd name="T10" fmla="*/ 69 w 98"/>
                <a:gd name="T11" fmla="*/ 5 h 138"/>
                <a:gd name="T12" fmla="*/ 85 w 98"/>
                <a:gd name="T13" fmla="*/ 17 h 138"/>
                <a:gd name="T14" fmla="*/ 95 w 98"/>
                <a:gd name="T15" fmla="*/ 36 h 138"/>
                <a:gd name="T16" fmla="*/ 98 w 98"/>
                <a:gd name="T17" fmla="*/ 62 h 138"/>
                <a:gd name="T18" fmla="*/ 95 w 98"/>
                <a:gd name="T19" fmla="*/ 95 h 138"/>
                <a:gd name="T20" fmla="*/ 84 w 98"/>
                <a:gd name="T21" fmla="*/ 118 h 138"/>
                <a:gd name="T22" fmla="*/ 68 w 98"/>
                <a:gd name="T23" fmla="*/ 133 h 138"/>
                <a:gd name="T24" fmla="*/ 46 w 98"/>
                <a:gd name="T25" fmla="*/ 138 h 138"/>
                <a:gd name="T26" fmla="*/ 23 w 98"/>
                <a:gd name="T27" fmla="*/ 132 h 138"/>
                <a:gd name="T28" fmla="*/ 5 w 98"/>
                <a:gd name="T29" fmla="*/ 117 h 138"/>
                <a:gd name="T30" fmla="*/ 19 w 98"/>
                <a:gd name="T31" fmla="*/ 101 h 138"/>
                <a:gd name="T32" fmla="*/ 31 w 98"/>
                <a:gd name="T33" fmla="*/ 112 h 138"/>
                <a:gd name="T34" fmla="*/ 47 w 98"/>
                <a:gd name="T35" fmla="*/ 116 h 138"/>
                <a:gd name="T36" fmla="*/ 67 w 98"/>
                <a:gd name="T37" fmla="*/ 106 h 138"/>
                <a:gd name="T38" fmla="*/ 75 w 98"/>
                <a:gd name="T39" fmla="*/ 77 h 138"/>
                <a:gd name="T40" fmla="*/ 63 w 98"/>
                <a:gd name="T41" fmla="*/ 88 h 138"/>
                <a:gd name="T42" fmla="*/ 46 w 98"/>
                <a:gd name="T43" fmla="*/ 92 h 138"/>
                <a:gd name="T44" fmla="*/ 28 w 98"/>
                <a:gd name="T45" fmla="*/ 89 h 138"/>
                <a:gd name="T46" fmla="*/ 13 w 98"/>
                <a:gd name="T47" fmla="*/ 79 h 138"/>
                <a:gd name="T48" fmla="*/ 3 w 98"/>
                <a:gd name="T49" fmla="*/ 65 h 138"/>
                <a:gd name="T50" fmla="*/ 0 w 98"/>
                <a:gd name="T51" fmla="*/ 47 h 138"/>
                <a:gd name="T52" fmla="*/ 49 w 98"/>
                <a:gd name="T53" fmla="*/ 22 h 138"/>
                <a:gd name="T54" fmla="*/ 39 w 98"/>
                <a:gd name="T55" fmla="*/ 24 h 138"/>
                <a:gd name="T56" fmla="*/ 31 w 98"/>
                <a:gd name="T57" fmla="*/ 29 h 138"/>
                <a:gd name="T58" fmla="*/ 26 w 98"/>
                <a:gd name="T59" fmla="*/ 37 h 138"/>
                <a:gd name="T60" fmla="*/ 24 w 98"/>
                <a:gd name="T61" fmla="*/ 47 h 138"/>
                <a:gd name="T62" fmla="*/ 26 w 98"/>
                <a:gd name="T63" fmla="*/ 57 h 138"/>
                <a:gd name="T64" fmla="*/ 31 w 98"/>
                <a:gd name="T65" fmla="*/ 65 h 138"/>
                <a:gd name="T66" fmla="*/ 39 w 98"/>
                <a:gd name="T67" fmla="*/ 70 h 138"/>
                <a:gd name="T68" fmla="*/ 49 w 98"/>
                <a:gd name="T69" fmla="*/ 72 h 138"/>
                <a:gd name="T70" fmla="*/ 58 w 98"/>
                <a:gd name="T71" fmla="*/ 70 h 138"/>
                <a:gd name="T72" fmla="*/ 66 w 98"/>
                <a:gd name="T73" fmla="*/ 65 h 138"/>
                <a:gd name="T74" fmla="*/ 72 w 98"/>
                <a:gd name="T75" fmla="*/ 57 h 138"/>
                <a:gd name="T76" fmla="*/ 73 w 98"/>
                <a:gd name="T77" fmla="*/ 47 h 138"/>
                <a:gd name="T78" fmla="*/ 72 w 98"/>
                <a:gd name="T79" fmla="*/ 37 h 138"/>
                <a:gd name="T80" fmla="*/ 66 w 98"/>
                <a:gd name="T81" fmla="*/ 29 h 138"/>
                <a:gd name="T82" fmla="*/ 58 w 98"/>
                <a:gd name="T83" fmla="*/ 24 h 138"/>
                <a:gd name="T84" fmla="*/ 49 w 98"/>
                <a:gd name="T85" fmla="*/ 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138">
                  <a:moveTo>
                    <a:pt x="0" y="47"/>
                  </a:moveTo>
                  <a:cubicBezTo>
                    <a:pt x="0" y="41"/>
                    <a:pt x="1" y="35"/>
                    <a:pt x="3" y="29"/>
                  </a:cubicBezTo>
                  <a:cubicBezTo>
                    <a:pt x="6" y="23"/>
                    <a:pt x="9" y="18"/>
                    <a:pt x="14" y="14"/>
                  </a:cubicBezTo>
                  <a:cubicBezTo>
                    <a:pt x="18" y="10"/>
                    <a:pt x="23" y="6"/>
                    <a:pt x="29" y="4"/>
                  </a:cubicBezTo>
                  <a:cubicBezTo>
                    <a:pt x="35" y="2"/>
                    <a:pt x="42" y="0"/>
                    <a:pt x="49" y="0"/>
                  </a:cubicBezTo>
                  <a:cubicBezTo>
                    <a:pt x="56" y="0"/>
                    <a:pt x="63" y="2"/>
                    <a:pt x="69" y="5"/>
                  </a:cubicBezTo>
                  <a:cubicBezTo>
                    <a:pt x="75" y="7"/>
                    <a:pt x="81" y="11"/>
                    <a:pt x="85" y="17"/>
                  </a:cubicBezTo>
                  <a:cubicBezTo>
                    <a:pt x="89" y="22"/>
                    <a:pt x="92" y="29"/>
                    <a:pt x="95" y="36"/>
                  </a:cubicBezTo>
                  <a:cubicBezTo>
                    <a:pt x="97" y="44"/>
                    <a:pt x="98" y="52"/>
                    <a:pt x="98" y="62"/>
                  </a:cubicBezTo>
                  <a:cubicBezTo>
                    <a:pt x="98" y="74"/>
                    <a:pt x="97" y="85"/>
                    <a:pt x="95" y="95"/>
                  </a:cubicBezTo>
                  <a:cubicBezTo>
                    <a:pt x="92" y="104"/>
                    <a:pt x="89" y="112"/>
                    <a:pt x="84" y="118"/>
                  </a:cubicBezTo>
                  <a:cubicBezTo>
                    <a:pt x="80" y="125"/>
                    <a:pt x="74" y="130"/>
                    <a:pt x="68" y="133"/>
                  </a:cubicBezTo>
                  <a:cubicBezTo>
                    <a:pt x="61" y="136"/>
                    <a:pt x="54" y="138"/>
                    <a:pt x="46" y="138"/>
                  </a:cubicBezTo>
                  <a:cubicBezTo>
                    <a:pt x="38" y="138"/>
                    <a:pt x="30" y="136"/>
                    <a:pt x="23" y="132"/>
                  </a:cubicBezTo>
                  <a:cubicBezTo>
                    <a:pt x="16" y="129"/>
                    <a:pt x="10" y="123"/>
                    <a:pt x="5" y="117"/>
                  </a:cubicBezTo>
                  <a:cubicBezTo>
                    <a:pt x="19" y="101"/>
                    <a:pt x="19" y="101"/>
                    <a:pt x="19" y="101"/>
                  </a:cubicBezTo>
                  <a:cubicBezTo>
                    <a:pt x="22" y="105"/>
                    <a:pt x="26" y="109"/>
                    <a:pt x="31" y="112"/>
                  </a:cubicBezTo>
                  <a:cubicBezTo>
                    <a:pt x="36" y="114"/>
                    <a:pt x="41" y="116"/>
                    <a:pt x="47" y="116"/>
                  </a:cubicBezTo>
                  <a:cubicBezTo>
                    <a:pt x="55" y="116"/>
                    <a:pt x="62" y="112"/>
                    <a:pt x="67" y="106"/>
                  </a:cubicBezTo>
                  <a:cubicBezTo>
                    <a:pt x="72" y="99"/>
                    <a:pt x="74" y="90"/>
                    <a:pt x="75" y="77"/>
                  </a:cubicBezTo>
                  <a:cubicBezTo>
                    <a:pt x="72" y="82"/>
                    <a:pt x="68" y="85"/>
                    <a:pt x="63" y="88"/>
                  </a:cubicBezTo>
                  <a:cubicBezTo>
                    <a:pt x="59" y="91"/>
                    <a:pt x="53" y="92"/>
                    <a:pt x="46" y="92"/>
                  </a:cubicBezTo>
                  <a:cubicBezTo>
                    <a:pt x="40" y="92"/>
                    <a:pt x="34" y="91"/>
                    <a:pt x="28" y="89"/>
                  </a:cubicBezTo>
                  <a:cubicBezTo>
                    <a:pt x="22" y="86"/>
                    <a:pt x="17" y="83"/>
                    <a:pt x="13" y="79"/>
                  </a:cubicBezTo>
                  <a:cubicBezTo>
                    <a:pt x="9" y="75"/>
                    <a:pt x="6" y="70"/>
                    <a:pt x="3" y="65"/>
                  </a:cubicBezTo>
                  <a:cubicBezTo>
                    <a:pt x="1" y="59"/>
                    <a:pt x="0" y="54"/>
                    <a:pt x="0" y="47"/>
                  </a:cubicBezTo>
                  <a:close/>
                  <a:moveTo>
                    <a:pt x="49" y="22"/>
                  </a:moveTo>
                  <a:cubicBezTo>
                    <a:pt x="45" y="22"/>
                    <a:pt x="42" y="23"/>
                    <a:pt x="39" y="24"/>
                  </a:cubicBezTo>
                  <a:cubicBezTo>
                    <a:pt x="36" y="25"/>
                    <a:pt x="34" y="27"/>
                    <a:pt x="31" y="29"/>
                  </a:cubicBezTo>
                  <a:cubicBezTo>
                    <a:pt x="29" y="32"/>
                    <a:pt x="27" y="34"/>
                    <a:pt x="26" y="37"/>
                  </a:cubicBezTo>
                  <a:cubicBezTo>
                    <a:pt x="25" y="41"/>
                    <a:pt x="24" y="44"/>
                    <a:pt x="24" y="47"/>
                  </a:cubicBezTo>
                  <a:cubicBezTo>
                    <a:pt x="24" y="51"/>
                    <a:pt x="25" y="54"/>
                    <a:pt x="26" y="57"/>
                  </a:cubicBezTo>
                  <a:cubicBezTo>
                    <a:pt x="27" y="60"/>
                    <a:pt x="29" y="62"/>
                    <a:pt x="31" y="65"/>
                  </a:cubicBezTo>
                  <a:cubicBezTo>
                    <a:pt x="33" y="67"/>
                    <a:pt x="36" y="69"/>
                    <a:pt x="39" y="70"/>
                  </a:cubicBezTo>
                  <a:cubicBezTo>
                    <a:pt x="42" y="71"/>
                    <a:pt x="45" y="72"/>
                    <a:pt x="49" y="72"/>
                  </a:cubicBezTo>
                  <a:cubicBezTo>
                    <a:pt x="52" y="72"/>
                    <a:pt x="55" y="71"/>
                    <a:pt x="58" y="70"/>
                  </a:cubicBezTo>
                  <a:cubicBezTo>
                    <a:pt x="61" y="69"/>
                    <a:pt x="64" y="67"/>
                    <a:pt x="66" y="65"/>
                  </a:cubicBezTo>
                  <a:cubicBezTo>
                    <a:pt x="68" y="62"/>
                    <a:pt x="70" y="60"/>
                    <a:pt x="72" y="57"/>
                  </a:cubicBezTo>
                  <a:cubicBezTo>
                    <a:pt x="73" y="54"/>
                    <a:pt x="73" y="51"/>
                    <a:pt x="73" y="47"/>
                  </a:cubicBezTo>
                  <a:cubicBezTo>
                    <a:pt x="73" y="44"/>
                    <a:pt x="73" y="41"/>
                    <a:pt x="72" y="37"/>
                  </a:cubicBezTo>
                  <a:cubicBezTo>
                    <a:pt x="70" y="34"/>
                    <a:pt x="68" y="32"/>
                    <a:pt x="66" y="29"/>
                  </a:cubicBezTo>
                  <a:cubicBezTo>
                    <a:pt x="64" y="27"/>
                    <a:pt x="61" y="25"/>
                    <a:pt x="58" y="24"/>
                  </a:cubicBezTo>
                  <a:cubicBezTo>
                    <a:pt x="55" y="23"/>
                    <a:pt x="52" y="22"/>
                    <a:pt x="49" y="22"/>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0">
              <a:extLst>
                <a:ext uri="{FF2B5EF4-FFF2-40B4-BE49-F238E27FC236}">
                  <a16:creationId xmlns:a16="http://schemas.microsoft.com/office/drawing/2014/main" id="{294ECB1B-2D74-42E3-AA2D-6060BB05AB2C}"/>
                </a:ext>
              </a:extLst>
            </p:cNvPr>
            <p:cNvSpPr/>
            <p:nvPr/>
          </p:nvSpPr>
          <p:spPr bwMode="auto">
            <a:xfrm>
              <a:off x="851" y="1325"/>
              <a:ext cx="186" cy="248"/>
            </a:xfrm>
            <a:custGeom>
              <a:avLst/>
              <a:gdLst>
                <a:gd name="T0" fmla="*/ 81 w 81"/>
                <a:gd name="T1" fmla="*/ 85 h 108"/>
                <a:gd name="T2" fmla="*/ 81 w 81"/>
                <a:gd name="T3" fmla="*/ 108 h 108"/>
                <a:gd name="T4" fmla="*/ 4 w 81"/>
                <a:gd name="T5" fmla="*/ 108 h 108"/>
                <a:gd name="T6" fmla="*/ 4 w 81"/>
                <a:gd name="T7" fmla="*/ 85 h 108"/>
                <a:gd name="T8" fmla="*/ 31 w 81"/>
                <a:gd name="T9" fmla="*/ 85 h 108"/>
                <a:gd name="T10" fmla="*/ 31 w 81"/>
                <a:gd name="T11" fmla="*/ 28 h 108"/>
                <a:gd name="T12" fmla="*/ 26 w 81"/>
                <a:gd name="T13" fmla="*/ 33 h 108"/>
                <a:gd name="T14" fmla="*/ 18 w 81"/>
                <a:gd name="T15" fmla="*/ 37 h 108"/>
                <a:gd name="T16" fmla="*/ 9 w 81"/>
                <a:gd name="T17" fmla="*/ 40 h 108"/>
                <a:gd name="T18" fmla="*/ 0 w 81"/>
                <a:gd name="T19" fmla="*/ 42 h 108"/>
                <a:gd name="T20" fmla="*/ 0 w 81"/>
                <a:gd name="T21" fmla="*/ 18 h 108"/>
                <a:gd name="T22" fmla="*/ 9 w 81"/>
                <a:gd name="T23" fmla="*/ 16 h 108"/>
                <a:gd name="T24" fmla="*/ 18 w 81"/>
                <a:gd name="T25" fmla="*/ 11 h 108"/>
                <a:gd name="T26" fmla="*/ 27 w 81"/>
                <a:gd name="T27" fmla="*/ 5 h 108"/>
                <a:gd name="T28" fmla="*/ 31 w 81"/>
                <a:gd name="T29" fmla="*/ 0 h 108"/>
                <a:gd name="T30" fmla="*/ 57 w 81"/>
                <a:gd name="T31" fmla="*/ 0 h 108"/>
                <a:gd name="T32" fmla="*/ 57 w 81"/>
                <a:gd name="T33" fmla="*/ 85 h 108"/>
                <a:gd name="T34" fmla="*/ 81 w 81"/>
                <a:gd name="T35"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8">
                  <a:moveTo>
                    <a:pt x="81" y="85"/>
                  </a:moveTo>
                  <a:cubicBezTo>
                    <a:pt x="81" y="108"/>
                    <a:pt x="81" y="108"/>
                    <a:pt x="81" y="108"/>
                  </a:cubicBezTo>
                  <a:cubicBezTo>
                    <a:pt x="4" y="108"/>
                    <a:pt x="4" y="108"/>
                    <a:pt x="4" y="108"/>
                  </a:cubicBezTo>
                  <a:cubicBezTo>
                    <a:pt x="4" y="85"/>
                    <a:pt x="4" y="85"/>
                    <a:pt x="4" y="85"/>
                  </a:cubicBezTo>
                  <a:cubicBezTo>
                    <a:pt x="31" y="85"/>
                    <a:pt x="31" y="85"/>
                    <a:pt x="31" y="85"/>
                  </a:cubicBezTo>
                  <a:cubicBezTo>
                    <a:pt x="31" y="28"/>
                    <a:pt x="31" y="28"/>
                    <a:pt x="31" y="28"/>
                  </a:cubicBezTo>
                  <a:cubicBezTo>
                    <a:pt x="30" y="30"/>
                    <a:pt x="28" y="31"/>
                    <a:pt x="26" y="33"/>
                  </a:cubicBezTo>
                  <a:cubicBezTo>
                    <a:pt x="23" y="34"/>
                    <a:pt x="21" y="36"/>
                    <a:pt x="18" y="37"/>
                  </a:cubicBezTo>
                  <a:cubicBezTo>
                    <a:pt x="15" y="38"/>
                    <a:pt x="12" y="40"/>
                    <a:pt x="9" y="40"/>
                  </a:cubicBezTo>
                  <a:cubicBezTo>
                    <a:pt x="6" y="41"/>
                    <a:pt x="3" y="42"/>
                    <a:pt x="0" y="42"/>
                  </a:cubicBezTo>
                  <a:cubicBezTo>
                    <a:pt x="0" y="18"/>
                    <a:pt x="0" y="18"/>
                    <a:pt x="0" y="18"/>
                  </a:cubicBezTo>
                  <a:cubicBezTo>
                    <a:pt x="3" y="18"/>
                    <a:pt x="5" y="17"/>
                    <a:pt x="9" y="16"/>
                  </a:cubicBezTo>
                  <a:cubicBezTo>
                    <a:pt x="12" y="15"/>
                    <a:pt x="15" y="13"/>
                    <a:pt x="18" y="11"/>
                  </a:cubicBezTo>
                  <a:cubicBezTo>
                    <a:pt x="22" y="9"/>
                    <a:pt x="24" y="7"/>
                    <a:pt x="27" y="5"/>
                  </a:cubicBezTo>
                  <a:cubicBezTo>
                    <a:pt x="29" y="3"/>
                    <a:pt x="30" y="1"/>
                    <a:pt x="31" y="0"/>
                  </a:cubicBezTo>
                  <a:cubicBezTo>
                    <a:pt x="57" y="0"/>
                    <a:pt x="57" y="0"/>
                    <a:pt x="57" y="0"/>
                  </a:cubicBezTo>
                  <a:cubicBezTo>
                    <a:pt x="57" y="85"/>
                    <a:pt x="57" y="85"/>
                    <a:pt x="57" y="85"/>
                  </a:cubicBezTo>
                  <a:lnTo>
                    <a:pt x="81" y="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1">
              <a:extLst>
                <a:ext uri="{FF2B5EF4-FFF2-40B4-BE49-F238E27FC236}">
                  <a16:creationId xmlns:a16="http://schemas.microsoft.com/office/drawing/2014/main" id="{3C1D3261-E726-4362-A99D-E12289D3A0F6}"/>
                </a:ext>
              </a:extLst>
            </p:cNvPr>
            <p:cNvSpPr>
              <a:spLocks noEditPoints="1"/>
            </p:cNvSpPr>
            <p:nvPr/>
          </p:nvSpPr>
          <p:spPr bwMode="auto">
            <a:xfrm>
              <a:off x="1069" y="1314"/>
              <a:ext cx="224" cy="264"/>
            </a:xfrm>
            <a:custGeom>
              <a:avLst/>
              <a:gdLst>
                <a:gd name="T0" fmla="*/ 98 w 98"/>
                <a:gd name="T1" fmla="*/ 58 h 115"/>
                <a:gd name="T2" fmla="*/ 94 w 98"/>
                <a:gd name="T3" fmla="*/ 81 h 115"/>
                <a:gd name="T4" fmla="*/ 84 w 98"/>
                <a:gd name="T5" fmla="*/ 99 h 115"/>
                <a:gd name="T6" fmla="*/ 68 w 98"/>
                <a:gd name="T7" fmla="*/ 111 h 115"/>
                <a:gd name="T8" fmla="*/ 49 w 98"/>
                <a:gd name="T9" fmla="*/ 115 h 115"/>
                <a:gd name="T10" fmla="*/ 29 w 98"/>
                <a:gd name="T11" fmla="*/ 111 h 115"/>
                <a:gd name="T12" fmla="*/ 14 w 98"/>
                <a:gd name="T13" fmla="*/ 99 h 115"/>
                <a:gd name="T14" fmla="*/ 4 w 98"/>
                <a:gd name="T15" fmla="*/ 81 h 115"/>
                <a:gd name="T16" fmla="*/ 0 w 98"/>
                <a:gd name="T17" fmla="*/ 58 h 115"/>
                <a:gd name="T18" fmla="*/ 4 w 98"/>
                <a:gd name="T19" fmla="*/ 35 h 115"/>
                <a:gd name="T20" fmla="*/ 14 w 98"/>
                <a:gd name="T21" fmla="*/ 17 h 115"/>
                <a:gd name="T22" fmla="*/ 29 w 98"/>
                <a:gd name="T23" fmla="*/ 5 h 115"/>
                <a:gd name="T24" fmla="*/ 49 w 98"/>
                <a:gd name="T25" fmla="*/ 0 h 115"/>
                <a:gd name="T26" fmla="*/ 68 w 98"/>
                <a:gd name="T27" fmla="*/ 5 h 115"/>
                <a:gd name="T28" fmla="*/ 84 w 98"/>
                <a:gd name="T29" fmla="*/ 17 h 115"/>
                <a:gd name="T30" fmla="*/ 94 w 98"/>
                <a:gd name="T31" fmla="*/ 35 h 115"/>
                <a:gd name="T32" fmla="*/ 98 w 98"/>
                <a:gd name="T33" fmla="*/ 58 h 115"/>
                <a:gd name="T34" fmla="*/ 72 w 98"/>
                <a:gd name="T35" fmla="*/ 58 h 115"/>
                <a:gd name="T36" fmla="*/ 70 w 98"/>
                <a:gd name="T37" fmla="*/ 44 h 115"/>
                <a:gd name="T38" fmla="*/ 65 w 98"/>
                <a:gd name="T39" fmla="*/ 33 h 115"/>
                <a:gd name="T40" fmla="*/ 58 w 98"/>
                <a:gd name="T41" fmla="*/ 26 h 115"/>
                <a:gd name="T42" fmla="*/ 49 w 98"/>
                <a:gd name="T43" fmla="*/ 24 h 115"/>
                <a:gd name="T44" fmla="*/ 39 w 98"/>
                <a:gd name="T45" fmla="*/ 26 h 115"/>
                <a:gd name="T46" fmla="*/ 32 w 98"/>
                <a:gd name="T47" fmla="*/ 33 h 115"/>
                <a:gd name="T48" fmla="*/ 27 w 98"/>
                <a:gd name="T49" fmla="*/ 44 h 115"/>
                <a:gd name="T50" fmla="*/ 25 w 98"/>
                <a:gd name="T51" fmla="*/ 58 h 115"/>
                <a:gd name="T52" fmla="*/ 27 w 98"/>
                <a:gd name="T53" fmla="*/ 72 h 115"/>
                <a:gd name="T54" fmla="*/ 32 w 98"/>
                <a:gd name="T55" fmla="*/ 82 h 115"/>
                <a:gd name="T56" fmla="*/ 39 w 98"/>
                <a:gd name="T57" fmla="*/ 89 h 115"/>
                <a:gd name="T58" fmla="*/ 49 w 98"/>
                <a:gd name="T59" fmla="*/ 92 h 115"/>
                <a:gd name="T60" fmla="*/ 58 w 98"/>
                <a:gd name="T61" fmla="*/ 89 h 115"/>
                <a:gd name="T62" fmla="*/ 65 w 98"/>
                <a:gd name="T63" fmla="*/ 82 h 115"/>
                <a:gd name="T64" fmla="*/ 70 w 98"/>
                <a:gd name="T65" fmla="*/ 72 h 115"/>
                <a:gd name="T66" fmla="*/ 72 w 98"/>
                <a:gd name="T67" fmla="*/ 5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115">
                  <a:moveTo>
                    <a:pt x="98" y="58"/>
                  </a:moveTo>
                  <a:cubicBezTo>
                    <a:pt x="98" y="66"/>
                    <a:pt x="96" y="74"/>
                    <a:pt x="94" y="81"/>
                  </a:cubicBezTo>
                  <a:cubicBezTo>
                    <a:pt x="91" y="88"/>
                    <a:pt x="88" y="94"/>
                    <a:pt x="84" y="99"/>
                  </a:cubicBezTo>
                  <a:cubicBezTo>
                    <a:pt x="79" y="104"/>
                    <a:pt x="74" y="108"/>
                    <a:pt x="68" y="111"/>
                  </a:cubicBezTo>
                  <a:cubicBezTo>
                    <a:pt x="62" y="114"/>
                    <a:pt x="56" y="115"/>
                    <a:pt x="49" y="115"/>
                  </a:cubicBezTo>
                  <a:cubicBezTo>
                    <a:pt x="42" y="115"/>
                    <a:pt x="35" y="114"/>
                    <a:pt x="29" y="111"/>
                  </a:cubicBezTo>
                  <a:cubicBezTo>
                    <a:pt x="23" y="108"/>
                    <a:pt x="18" y="104"/>
                    <a:pt x="14" y="99"/>
                  </a:cubicBezTo>
                  <a:cubicBezTo>
                    <a:pt x="9" y="94"/>
                    <a:pt x="6" y="88"/>
                    <a:pt x="4" y="81"/>
                  </a:cubicBezTo>
                  <a:cubicBezTo>
                    <a:pt x="1" y="74"/>
                    <a:pt x="0" y="66"/>
                    <a:pt x="0" y="58"/>
                  </a:cubicBezTo>
                  <a:cubicBezTo>
                    <a:pt x="0" y="49"/>
                    <a:pt x="1" y="42"/>
                    <a:pt x="4" y="35"/>
                  </a:cubicBezTo>
                  <a:cubicBezTo>
                    <a:pt x="6" y="28"/>
                    <a:pt x="9" y="22"/>
                    <a:pt x="14" y="17"/>
                  </a:cubicBezTo>
                  <a:cubicBezTo>
                    <a:pt x="18" y="11"/>
                    <a:pt x="23" y="7"/>
                    <a:pt x="29" y="5"/>
                  </a:cubicBezTo>
                  <a:cubicBezTo>
                    <a:pt x="35" y="2"/>
                    <a:pt x="42" y="0"/>
                    <a:pt x="49" y="0"/>
                  </a:cubicBezTo>
                  <a:cubicBezTo>
                    <a:pt x="56" y="0"/>
                    <a:pt x="62" y="2"/>
                    <a:pt x="68" y="5"/>
                  </a:cubicBezTo>
                  <a:cubicBezTo>
                    <a:pt x="74" y="7"/>
                    <a:pt x="79" y="11"/>
                    <a:pt x="84" y="17"/>
                  </a:cubicBezTo>
                  <a:cubicBezTo>
                    <a:pt x="88" y="22"/>
                    <a:pt x="91" y="28"/>
                    <a:pt x="94" y="35"/>
                  </a:cubicBezTo>
                  <a:cubicBezTo>
                    <a:pt x="96" y="42"/>
                    <a:pt x="98" y="49"/>
                    <a:pt x="98" y="58"/>
                  </a:cubicBezTo>
                  <a:close/>
                  <a:moveTo>
                    <a:pt x="72" y="58"/>
                  </a:moveTo>
                  <a:cubicBezTo>
                    <a:pt x="72" y="53"/>
                    <a:pt x="71" y="48"/>
                    <a:pt x="70" y="44"/>
                  </a:cubicBezTo>
                  <a:cubicBezTo>
                    <a:pt x="69" y="40"/>
                    <a:pt x="68" y="36"/>
                    <a:pt x="65" y="33"/>
                  </a:cubicBezTo>
                  <a:cubicBezTo>
                    <a:pt x="63" y="30"/>
                    <a:pt x="61" y="28"/>
                    <a:pt x="58" y="26"/>
                  </a:cubicBezTo>
                  <a:cubicBezTo>
                    <a:pt x="55" y="24"/>
                    <a:pt x="52" y="24"/>
                    <a:pt x="49" y="24"/>
                  </a:cubicBezTo>
                  <a:cubicBezTo>
                    <a:pt x="45" y="24"/>
                    <a:pt x="42" y="24"/>
                    <a:pt x="39" y="26"/>
                  </a:cubicBezTo>
                  <a:cubicBezTo>
                    <a:pt x="36" y="28"/>
                    <a:pt x="34" y="30"/>
                    <a:pt x="32" y="33"/>
                  </a:cubicBezTo>
                  <a:cubicBezTo>
                    <a:pt x="30" y="36"/>
                    <a:pt x="28" y="40"/>
                    <a:pt x="27" y="44"/>
                  </a:cubicBezTo>
                  <a:cubicBezTo>
                    <a:pt x="26" y="48"/>
                    <a:pt x="25" y="53"/>
                    <a:pt x="25" y="58"/>
                  </a:cubicBezTo>
                  <a:cubicBezTo>
                    <a:pt x="25" y="63"/>
                    <a:pt x="26" y="67"/>
                    <a:pt x="27" y="72"/>
                  </a:cubicBezTo>
                  <a:cubicBezTo>
                    <a:pt x="28" y="76"/>
                    <a:pt x="30" y="79"/>
                    <a:pt x="32" y="82"/>
                  </a:cubicBezTo>
                  <a:cubicBezTo>
                    <a:pt x="34" y="85"/>
                    <a:pt x="36" y="88"/>
                    <a:pt x="39" y="89"/>
                  </a:cubicBezTo>
                  <a:cubicBezTo>
                    <a:pt x="42" y="91"/>
                    <a:pt x="45" y="92"/>
                    <a:pt x="49" y="92"/>
                  </a:cubicBezTo>
                  <a:cubicBezTo>
                    <a:pt x="52" y="92"/>
                    <a:pt x="55" y="91"/>
                    <a:pt x="58" y="89"/>
                  </a:cubicBezTo>
                  <a:cubicBezTo>
                    <a:pt x="61" y="88"/>
                    <a:pt x="63" y="85"/>
                    <a:pt x="65" y="82"/>
                  </a:cubicBezTo>
                  <a:cubicBezTo>
                    <a:pt x="68" y="79"/>
                    <a:pt x="69" y="76"/>
                    <a:pt x="70" y="72"/>
                  </a:cubicBezTo>
                  <a:cubicBezTo>
                    <a:pt x="71" y="67"/>
                    <a:pt x="72" y="63"/>
                    <a:pt x="72" y="58"/>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2">
              <a:extLst>
                <a:ext uri="{FF2B5EF4-FFF2-40B4-BE49-F238E27FC236}">
                  <a16:creationId xmlns:a16="http://schemas.microsoft.com/office/drawing/2014/main" id="{6C36028F-6F6E-4112-AABE-DAA1B1C0845C}"/>
                </a:ext>
              </a:extLst>
            </p:cNvPr>
            <p:cNvSpPr/>
            <p:nvPr/>
          </p:nvSpPr>
          <p:spPr bwMode="auto">
            <a:xfrm>
              <a:off x="1394" y="768"/>
              <a:ext cx="185" cy="248"/>
            </a:xfrm>
            <a:custGeom>
              <a:avLst/>
              <a:gdLst>
                <a:gd name="T0" fmla="*/ 81 w 81"/>
                <a:gd name="T1" fmla="*/ 85 h 108"/>
                <a:gd name="T2" fmla="*/ 81 w 81"/>
                <a:gd name="T3" fmla="*/ 108 h 108"/>
                <a:gd name="T4" fmla="*/ 4 w 81"/>
                <a:gd name="T5" fmla="*/ 108 h 108"/>
                <a:gd name="T6" fmla="*/ 4 w 81"/>
                <a:gd name="T7" fmla="*/ 85 h 108"/>
                <a:gd name="T8" fmla="*/ 31 w 81"/>
                <a:gd name="T9" fmla="*/ 85 h 108"/>
                <a:gd name="T10" fmla="*/ 31 w 81"/>
                <a:gd name="T11" fmla="*/ 27 h 108"/>
                <a:gd name="T12" fmla="*/ 26 w 81"/>
                <a:gd name="T13" fmla="*/ 32 h 108"/>
                <a:gd name="T14" fmla="*/ 18 w 81"/>
                <a:gd name="T15" fmla="*/ 36 h 108"/>
                <a:gd name="T16" fmla="*/ 9 w 81"/>
                <a:gd name="T17" fmla="*/ 40 h 108"/>
                <a:gd name="T18" fmla="*/ 0 w 81"/>
                <a:gd name="T19" fmla="*/ 41 h 108"/>
                <a:gd name="T20" fmla="*/ 0 w 81"/>
                <a:gd name="T21" fmla="*/ 18 h 108"/>
                <a:gd name="T22" fmla="*/ 9 w 81"/>
                <a:gd name="T23" fmla="*/ 15 h 108"/>
                <a:gd name="T24" fmla="*/ 18 w 81"/>
                <a:gd name="T25" fmla="*/ 10 h 108"/>
                <a:gd name="T26" fmla="*/ 27 w 81"/>
                <a:gd name="T27" fmla="*/ 4 h 108"/>
                <a:gd name="T28" fmla="*/ 31 w 81"/>
                <a:gd name="T29" fmla="*/ 0 h 108"/>
                <a:gd name="T30" fmla="*/ 57 w 81"/>
                <a:gd name="T31" fmla="*/ 0 h 108"/>
                <a:gd name="T32" fmla="*/ 57 w 81"/>
                <a:gd name="T33" fmla="*/ 85 h 108"/>
                <a:gd name="T34" fmla="*/ 81 w 81"/>
                <a:gd name="T35"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8">
                  <a:moveTo>
                    <a:pt x="81" y="85"/>
                  </a:moveTo>
                  <a:cubicBezTo>
                    <a:pt x="81" y="108"/>
                    <a:pt x="81" y="108"/>
                    <a:pt x="81" y="108"/>
                  </a:cubicBezTo>
                  <a:cubicBezTo>
                    <a:pt x="4" y="108"/>
                    <a:pt x="4" y="108"/>
                    <a:pt x="4" y="108"/>
                  </a:cubicBezTo>
                  <a:cubicBezTo>
                    <a:pt x="4" y="85"/>
                    <a:pt x="4" y="85"/>
                    <a:pt x="4" y="85"/>
                  </a:cubicBezTo>
                  <a:cubicBezTo>
                    <a:pt x="31" y="85"/>
                    <a:pt x="31" y="85"/>
                    <a:pt x="31" y="85"/>
                  </a:cubicBezTo>
                  <a:cubicBezTo>
                    <a:pt x="31" y="27"/>
                    <a:pt x="31" y="27"/>
                    <a:pt x="31" y="27"/>
                  </a:cubicBezTo>
                  <a:cubicBezTo>
                    <a:pt x="30" y="29"/>
                    <a:pt x="28" y="30"/>
                    <a:pt x="26" y="32"/>
                  </a:cubicBezTo>
                  <a:cubicBezTo>
                    <a:pt x="23" y="34"/>
                    <a:pt x="20" y="35"/>
                    <a:pt x="18" y="36"/>
                  </a:cubicBezTo>
                  <a:cubicBezTo>
                    <a:pt x="15" y="38"/>
                    <a:pt x="12" y="39"/>
                    <a:pt x="9" y="40"/>
                  </a:cubicBezTo>
                  <a:cubicBezTo>
                    <a:pt x="6" y="41"/>
                    <a:pt x="3" y="41"/>
                    <a:pt x="0" y="41"/>
                  </a:cubicBezTo>
                  <a:cubicBezTo>
                    <a:pt x="0" y="18"/>
                    <a:pt x="0" y="18"/>
                    <a:pt x="0" y="18"/>
                  </a:cubicBezTo>
                  <a:cubicBezTo>
                    <a:pt x="3" y="18"/>
                    <a:pt x="5" y="17"/>
                    <a:pt x="9" y="15"/>
                  </a:cubicBezTo>
                  <a:cubicBezTo>
                    <a:pt x="12" y="14"/>
                    <a:pt x="15" y="12"/>
                    <a:pt x="18" y="10"/>
                  </a:cubicBezTo>
                  <a:cubicBezTo>
                    <a:pt x="21" y="8"/>
                    <a:pt x="24" y="6"/>
                    <a:pt x="27" y="4"/>
                  </a:cubicBezTo>
                  <a:cubicBezTo>
                    <a:pt x="29" y="2"/>
                    <a:pt x="30" y="1"/>
                    <a:pt x="31" y="0"/>
                  </a:cubicBezTo>
                  <a:cubicBezTo>
                    <a:pt x="57" y="0"/>
                    <a:pt x="57" y="0"/>
                    <a:pt x="57" y="0"/>
                  </a:cubicBezTo>
                  <a:cubicBezTo>
                    <a:pt x="57" y="85"/>
                    <a:pt x="57" y="85"/>
                    <a:pt x="57" y="85"/>
                  </a:cubicBezTo>
                  <a:lnTo>
                    <a:pt x="81" y="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
              <a:extLst>
                <a:ext uri="{FF2B5EF4-FFF2-40B4-BE49-F238E27FC236}">
                  <a16:creationId xmlns:a16="http://schemas.microsoft.com/office/drawing/2014/main" id="{EC0EA473-79CA-4215-B416-47B99468A68A}"/>
                </a:ext>
              </a:extLst>
            </p:cNvPr>
            <p:cNvSpPr/>
            <p:nvPr/>
          </p:nvSpPr>
          <p:spPr bwMode="auto">
            <a:xfrm>
              <a:off x="1609" y="768"/>
              <a:ext cx="186" cy="248"/>
            </a:xfrm>
            <a:custGeom>
              <a:avLst/>
              <a:gdLst>
                <a:gd name="T0" fmla="*/ 81 w 81"/>
                <a:gd name="T1" fmla="*/ 85 h 108"/>
                <a:gd name="T2" fmla="*/ 81 w 81"/>
                <a:gd name="T3" fmla="*/ 108 h 108"/>
                <a:gd name="T4" fmla="*/ 4 w 81"/>
                <a:gd name="T5" fmla="*/ 108 h 108"/>
                <a:gd name="T6" fmla="*/ 4 w 81"/>
                <a:gd name="T7" fmla="*/ 85 h 108"/>
                <a:gd name="T8" fmla="*/ 31 w 81"/>
                <a:gd name="T9" fmla="*/ 85 h 108"/>
                <a:gd name="T10" fmla="*/ 31 w 81"/>
                <a:gd name="T11" fmla="*/ 27 h 108"/>
                <a:gd name="T12" fmla="*/ 25 w 81"/>
                <a:gd name="T13" fmla="*/ 32 h 108"/>
                <a:gd name="T14" fmla="*/ 17 w 81"/>
                <a:gd name="T15" fmla="*/ 36 h 108"/>
                <a:gd name="T16" fmla="*/ 8 w 81"/>
                <a:gd name="T17" fmla="*/ 40 h 108"/>
                <a:gd name="T18" fmla="*/ 0 w 81"/>
                <a:gd name="T19" fmla="*/ 41 h 108"/>
                <a:gd name="T20" fmla="*/ 0 w 81"/>
                <a:gd name="T21" fmla="*/ 18 h 108"/>
                <a:gd name="T22" fmla="*/ 8 w 81"/>
                <a:gd name="T23" fmla="*/ 15 h 108"/>
                <a:gd name="T24" fmla="*/ 18 w 81"/>
                <a:gd name="T25" fmla="*/ 10 h 108"/>
                <a:gd name="T26" fmla="*/ 26 w 81"/>
                <a:gd name="T27" fmla="*/ 4 h 108"/>
                <a:gd name="T28" fmla="*/ 31 w 81"/>
                <a:gd name="T29" fmla="*/ 0 h 108"/>
                <a:gd name="T30" fmla="*/ 56 w 81"/>
                <a:gd name="T31" fmla="*/ 0 h 108"/>
                <a:gd name="T32" fmla="*/ 56 w 81"/>
                <a:gd name="T33" fmla="*/ 85 h 108"/>
                <a:gd name="T34" fmla="*/ 81 w 81"/>
                <a:gd name="T35"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8">
                  <a:moveTo>
                    <a:pt x="81" y="85"/>
                  </a:moveTo>
                  <a:cubicBezTo>
                    <a:pt x="81" y="108"/>
                    <a:pt x="81" y="108"/>
                    <a:pt x="81" y="108"/>
                  </a:cubicBezTo>
                  <a:cubicBezTo>
                    <a:pt x="4" y="108"/>
                    <a:pt x="4" y="108"/>
                    <a:pt x="4" y="108"/>
                  </a:cubicBezTo>
                  <a:cubicBezTo>
                    <a:pt x="4" y="85"/>
                    <a:pt x="4" y="85"/>
                    <a:pt x="4" y="85"/>
                  </a:cubicBezTo>
                  <a:cubicBezTo>
                    <a:pt x="31" y="85"/>
                    <a:pt x="31" y="85"/>
                    <a:pt x="31" y="85"/>
                  </a:cubicBezTo>
                  <a:cubicBezTo>
                    <a:pt x="31" y="27"/>
                    <a:pt x="31" y="27"/>
                    <a:pt x="31" y="27"/>
                  </a:cubicBezTo>
                  <a:cubicBezTo>
                    <a:pt x="29" y="29"/>
                    <a:pt x="28" y="30"/>
                    <a:pt x="25" y="32"/>
                  </a:cubicBezTo>
                  <a:cubicBezTo>
                    <a:pt x="23" y="34"/>
                    <a:pt x="20" y="35"/>
                    <a:pt x="17" y="36"/>
                  </a:cubicBezTo>
                  <a:cubicBezTo>
                    <a:pt x="14" y="38"/>
                    <a:pt x="11" y="39"/>
                    <a:pt x="8" y="40"/>
                  </a:cubicBezTo>
                  <a:cubicBezTo>
                    <a:pt x="5" y="41"/>
                    <a:pt x="2" y="41"/>
                    <a:pt x="0" y="41"/>
                  </a:cubicBezTo>
                  <a:cubicBezTo>
                    <a:pt x="0" y="18"/>
                    <a:pt x="0" y="18"/>
                    <a:pt x="0" y="18"/>
                  </a:cubicBezTo>
                  <a:cubicBezTo>
                    <a:pt x="2" y="18"/>
                    <a:pt x="5" y="17"/>
                    <a:pt x="8" y="15"/>
                  </a:cubicBezTo>
                  <a:cubicBezTo>
                    <a:pt x="11" y="14"/>
                    <a:pt x="15" y="12"/>
                    <a:pt x="18" y="10"/>
                  </a:cubicBezTo>
                  <a:cubicBezTo>
                    <a:pt x="21" y="8"/>
                    <a:pt x="24" y="6"/>
                    <a:pt x="26" y="4"/>
                  </a:cubicBezTo>
                  <a:cubicBezTo>
                    <a:pt x="28" y="2"/>
                    <a:pt x="30" y="1"/>
                    <a:pt x="31" y="0"/>
                  </a:cubicBezTo>
                  <a:cubicBezTo>
                    <a:pt x="56" y="0"/>
                    <a:pt x="56" y="0"/>
                    <a:pt x="56" y="0"/>
                  </a:cubicBezTo>
                  <a:cubicBezTo>
                    <a:pt x="56" y="85"/>
                    <a:pt x="56" y="85"/>
                    <a:pt x="56" y="85"/>
                  </a:cubicBezTo>
                  <a:lnTo>
                    <a:pt x="81" y="8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4">
              <a:extLst>
                <a:ext uri="{FF2B5EF4-FFF2-40B4-BE49-F238E27FC236}">
                  <a16:creationId xmlns:a16="http://schemas.microsoft.com/office/drawing/2014/main" id="{D4F7BCC5-76BD-45C7-8363-2CEC2AE32E3A}"/>
                </a:ext>
              </a:extLst>
            </p:cNvPr>
            <p:cNvSpPr/>
            <p:nvPr/>
          </p:nvSpPr>
          <p:spPr bwMode="auto">
            <a:xfrm>
              <a:off x="2058" y="580"/>
              <a:ext cx="183" cy="248"/>
            </a:xfrm>
            <a:custGeom>
              <a:avLst/>
              <a:gdLst>
                <a:gd name="T0" fmla="*/ 80 w 80"/>
                <a:gd name="T1" fmla="*/ 86 h 108"/>
                <a:gd name="T2" fmla="*/ 80 w 80"/>
                <a:gd name="T3" fmla="*/ 108 h 108"/>
                <a:gd name="T4" fmla="*/ 3 w 80"/>
                <a:gd name="T5" fmla="*/ 108 h 108"/>
                <a:gd name="T6" fmla="*/ 3 w 80"/>
                <a:gd name="T7" fmla="*/ 86 h 108"/>
                <a:gd name="T8" fmla="*/ 30 w 80"/>
                <a:gd name="T9" fmla="*/ 86 h 108"/>
                <a:gd name="T10" fmla="*/ 30 w 80"/>
                <a:gd name="T11" fmla="*/ 28 h 108"/>
                <a:gd name="T12" fmla="*/ 25 w 80"/>
                <a:gd name="T13" fmla="*/ 33 h 108"/>
                <a:gd name="T14" fmla="*/ 17 w 80"/>
                <a:gd name="T15" fmla="*/ 37 h 108"/>
                <a:gd name="T16" fmla="*/ 8 w 80"/>
                <a:gd name="T17" fmla="*/ 41 h 108"/>
                <a:gd name="T18" fmla="*/ 0 w 80"/>
                <a:gd name="T19" fmla="*/ 42 h 108"/>
                <a:gd name="T20" fmla="*/ 0 w 80"/>
                <a:gd name="T21" fmla="*/ 18 h 108"/>
                <a:gd name="T22" fmla="*/ 8 w 80"/>
                <a:gd name="T23" fmla="*/ 16 h 108"/>
                <a:gd name="T24" fmla="*/ 18 w 80"/>
                <a:gd name="T25" fmla="*/ 11 h 108"/>
                <a:gd name="T26" fmla="*/ 26 w 80"/>
                <a:gd name="T27" fmla="*/ 5 h 108"/>
                <a:gd name="T28" fmla="*/ 30 w 80"/>
                <a:gd name="T29" fmla="*/ 0 h 108"/>
                <a:gd name="T30" fmla="*/ 56 w 80"/>
                <a:gd name="T31" fmla="*/ 0 h 108"/>
                <a:gd name="T32" fmla="*/ 56 w 80"/>
                <a:gd name="T33" fmla="*/ 86 h 108"/>
                <a:gd name="T34" fmla="*/ 80 w 80"/>
                <a:gd name="T35" fmla="*/ 8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08">
                  <a:moveTo>
                    <a:pt x="80" y="86"/>
                  </a:moveTo>
                  <a:cubicBezTo>
                    <a:pt x="80" y="108"/>
                    <a:pt x="80" y="108"/>
                    <a:pt x="80" y="108"/>
                  </a:cubicBezTo>
                  <a:cubicBezTo>
                    <a:pt x="3" y="108"/>
                    <a:pt x="3" y="108"/>
                    <a:pt x="3" y="108"/>
                  </a:cubicBezTo>
                  <a:cubicBezTo>
                    <a:pt x="3" y="86"/>
                    <a:pt x="3" y="86"/>
                    <a:pt x="3" y="86"/>
                  </a:cubicBezTo>
                  <a:cubicBezTo>
                    <a:pt x="30" y="86"/>
                    <a:pt x="30" y="86"/>
                    <a:pt x="30" y="86"/>
                  </a:cubicBezTo>
                  <a:cubicBezTo>
                    <a:pt x="30" y="28"/>
                    <a:pt x="30" y="28"/>
                    <a:pt x="30" y="28"/>
                  </a:cubicBezTo>
                  <a:cubicBezTo>
                    <a:pt x="29" y="30"/>
                    <a:pt x="27" y="31"/>
                    <a:pt x="25" y="33"/>
                  </a:cubicBezTo>
                  <a:cubicBezTo>
                    <a:pt x="22" y="34"/>
                    <a:pt x="20" y="36"/>
                    <a:pt x="17" y="37"/>
                  </a:cubicBezTo>
                  <a:cubicBezTo>
                    <a:pt x="14" y="39"/>
                    <a:pt x="11" y="40"/>
                    <a:pt x="8" y="41"/>
                  </a:cubicBezTo>
                  <a:cubicBezTo>
                    <a:pt x="5" y="42"/>
                    <a:pt x="2" y="42"/>
                    <a:pt x="0" y="42"/>
                  </a:cubicBezTo>
                  <a:cubicBezTo>
                    <a:pt x="0" y="18"/>
                    <a:pt x="0" y="18"/>
                    <a:pt x="0" y="18"/>
                  </a:cubicBezTo>
                  <a:cubicBezTo>
                    <a:pt x="2" y="18"/>
                    <a:pt x="5" y="18"/>
                    <a:pt x="8" y="16"/>
                  </a:cubicBezTo>
                  <a:cubicBezTo>
                    <a:pt x="11" y="15"/>
                    <a:pt x="15" y="13"/>
                    <a:pt x="18" y="11"/>
                  </a:cubicBezTo>
                  <a:cubicBezTo>
                    <a:pt x="21" y="9"/>
                    <a:pt x="24" y="7"/>
                    <a:pt x="26" y="5"/>
                  </a:cubicBezTo>
                  <a:cubicBezTo>
                    <a:pt x="28" y="3"/>
                    <a:pt x="30" y="2"/>
                    <a:pt x="30" y="0"/>
                  </a:cubicBezTo>
                  <a:cubicBezTo>
                    <a:pt x="56" y="0"/>
                    <a:pt x="56" y="0"/>
                    <a:pt x="56" y="0"/>
                  </a:cubicBezTo>
                  <a:cubicBezTo>
                    <a:pt x="56" y="86"/>
                    <a:pt x="56" y="86"/>
                    <a:pt x="56" y="86"/>
                  </a:cubicBezTo>
                  <a:lnTo>
                    <a:pt x="80" y="86"/>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5">
              <a:extLst>
                <a:ext uri="{FF2B5EF4-FFF2-40B4-BE49-F238E27FC236}">
                  <a16:creationId xmlns:a16="http://schemas.microsoft.com/office/drawing/2014/main" id="{804AF31B-52BE-482A-BA01-9D2EA910BA9F}"/>
                </a:ext>
              </a:extLst>
            </p:cNvPr>
            <p:cNvSpPr/>
            <p:nvPr/>
          </p:nvSpPr>
          <p:spPr bwMode="auto">
            <a:xfrm>
              <a:off x="2269" y="576"/>
              <a:ext cx="208" cy="252"/>
            </a:xfrm>
            <a:custGeom>
              <a:avLst/>
              <a:gdLst>
                <a:gd name="T0" fmla="*/ 0 w 91"/>
                <a:gd name="T1" fmla="*/ 110 h 110"/>
                <a:gd name="T2" fmla="*/ 1 w 91"/>
                <a:gd name="T3" fmla="*/ 95 h 110"/>
                <a:gd name="T4" fmla="*/ 6 w 91"/>
                <a:gd name="T5" fmla="*/ 82 h 110"/>
                <a:gd name="T6" fmla="*/ 15 w 91"/>
                <a:gd name="T7" fmla="*/ 71 h 110"/>
                <a:gd name="T8" fmla="*/ 30 w 91"/>
                <a:gd name="T9" fmla="*/ 61 h 110"/>
                <a:gd name="T10" fmla="*/ 44 w 91"/>
                <a:gd name="T11" fmla="*/ 54 h 110"/>
                <a:gd name="T12" fmla="*/ 53 w 91"/>
                <a:gd name="T13" fmla="*/ 48 h 110"/>
                <a:gd name="T14" fmla="*/ 60 w 91"/>
                <a:gd name="T15" fmla="*/ 43 h 110"/>
                <a:gd name="T16" fmla="*/ 62 w 91"/>
                <a:gd name="T17" fmla="*/ 36 h 110"/>
                <a:gd name="T18" fmla="*/ 57 w 91"/>
                <a:gd name="T19" fmla="*/ 27 h 110"/>
                <a:gd name="T20" fmla="*/ 44 w 91"/>
                <a:gd name="T21" fmla="*/ 23 h 110"/>
                <a:gd name="T22" fmla="*/ 36 w 91"/>
                <a:gd name="T23" fmla="*/ 24 h 110"/>
                <a:gd name="T24" fmla="*/ 29 w 91"/>
                <a:gd name="T25" fmla="*/ 27 h 110"/>
                <a:gd name="T26" fmla="*/ 23 w 91"/>
                <a:gd name="T27" fmla="*/ 32 h 110"/>
                <a:gd name="T28" fmla="*/ 17 w 91"/>
                <a:gd name="T29" fmla="*/ 37 h 110"/>
                <a:gd name="T30" fmla="*/ 1 w 91"/>
                <a:gd name="T31" fmla="*/ 18 h 110"/>
                <a:gd name="T32" fmla="*/ 8 w 91"/>
                <a:gd name="T33" fmla="*/ 13 h 110"/>
                <a:gd name="T34" fmla="*/ 19 w 91"/>
                <a:gd name="T35" fmla="*/ 7 h 110"/>
                <a:gd name="T36" fmla="*/ 33 w 91"/>
                <a:gd name="T37" fmla="*/ 2 h 110"/>
                <a:gd name="T38" fmla="*/ 49 w 91"/>
                <a:gd name="T39" fmla="*/ 0 h 110"/>
                <a:gd name="T40" fmla="*/ 66 w 91"/>
                <a:gd name="T41" fmla="*/ 3 h 110"/>
                <a:gd name="T42" fmla="*/ 79 w 91"/>
                <a:gd name="T43" fmla="*/ 9 h 110"/>
                <a:gd name="T44" fmla="*/ 86 w 91"/>
                <a:gd name="T45" fmla="*/ 20 h 110"/>
                <a:gd name="T46" fmla="*/ 89 w 91"/>
                <a:gd name="T47" fmla="*/ 33 h 110"/>
                <a:gd name="T48" fmla="*/ 87 w 91"/>
                <a:gd name="T49" fmla="*/ 44 h 110"/>
                <a:gd name="T50" fmla="*/ 81 w 91"/>
                <a:gd name="T51" fmla="*/ 53 h 110"/>
                <a:gd name="T52" fmla="*/ 72 w 91"/>
                <a:gd name="T53" fmla="*/ 60 h 110"/>
                <a:gd name="T54" fmla="*/ 64 w 91"/>
                <a:gd name="T55" fmla="*/ 66 h 110"/>
                <a:gd name="T56" fmla="*/ 56 w 91"/>
                <a:gd name="T57" fmla="*/ 70 h 110"/>
                <a:gd name="T58" fmla="*/ 47 w 91"/>
                <a:gd name="T59" fmla="*/ 75 h 110"/>
                <a:gd name="T60" fmla="*/ 39 w 91"/>
                <a:gd name="T61" fmla="*/ 81 h 110"/>
                <a:gd name="T62" fmla="*/ 34 w 91"/>
                <a:gd name="T63" fmla="*/ 88 h 110"/>
                <a:gd name="T64" fmla="*/ 91 w 91"/>
                <a:gd name="T65" fmla="*/ 88 h 110"/>
                <a:gd name="T66" fmla="*/ 91 w 91"/>
                <a:gd name="T67" fmla="*/ 110 h 110"/>
                <a:gd name="T68" fmla="*/ 0 w 91"/>
                <a:gd name="T6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110">
                  <a:moveTo>
                    <a:pt x="0" y="110"/>
                  </a:moveTo>
                  <a:cubicBezTo>
                    <a:pt x="0" y="105"/>
                    <a:pt x="1" y="100"/>
                    <a:pt x="1" y="95"/>
                  </a:cubicBezTo>
                  <a:cubicBezTo>
                    <a:pt x="2" y="90"/>
                    <a:pt x="4" y="86"/>
                    <a:pt x="6" y="82"/>
                  </a:cubicBezTo>
                  <a:cubicBezTo>
                    <a:pt x="8" y="78"/>
                    <a:pt x="11" y="75"/>
                    <a:pt x="15" y="71"/>
                  </a:cubicBezTo>
                  <a:cubicBezTo>
                    <a:pt x="19" y="68"/>
                    <a:pt x="24" y="65"/>
                    <a:pt x="30" y="61"/>
                  </a:cubicBezTo>
                  <a:cubicBezTo>
                    <a:pt x="35" y="58"/>
                    <a:pt x="40" y="56"/>
                    <a:pt x="44" y="54"/>
                  </a:cubicBezTo>
                  <a:cubicBezTo>
                    <a:pt x="47" y="52"/>
                    <a:pt x="51" y="50"/>
                    <a:pt x="53" y="48"/>
                  </a:cubicBezTo>
                  <a:cubicBezTo>
                    <a:pt x="56" y="46"/>
                    <a:pt x="58" y="45"/>
                    <a:pt x="60" y="43"/>
                  </a:cubicBezTo>
                  <a:cubicBezTo>
                    <a:pt x="61" y="41"/>
                    <a:pt x="62" y="39"/>
                    <a:pt x="62" y="36"/>
                  </a:cubicBezTo>
                  <a:cubicBezTo>
                    <a:pt x="62" y="33"/>
                    <a:pt x="60" y="29"/>
                    <a:pt x="57" y="27"/>
                  </a:cubicBezTo>
                  <a:cubicBezTo>
                    <a:pt x="54" y="24"/>
                    <a:pt x="50" y="23"/>
                    <a:pt x="44" y="23"/>
                  </a:cubicBezTo>
                  <a:cubicBezTo>
                    <a:pt x="41" y="23"/>
                    <a:pt x="38" y="23"/>
                    <a:pt x="36" y="24"/>
                  </a:cubicBezTo>
                  <a:cubicBezTo>
                    <a:pt x="33" y="25"/>
                    <a:pt x="31" y="26"/>
                    <a:pt x="29" y="27"/>
                  </a:cubicBezTo>
                  <a:cubicBezTo>
                    <a:pt x="26" y="29"/>
                    <a:pt x="24" y="30"/>
                    <a:pt x="23" y="32"/>
                  </a:cubicBezTo>
                  <a:cubicBezTo>
                    <a:pt x="21" y="34"/>
                    <a:pt x="19" y="35"/>
                    <a:pt x="17" y="37"/>
                  </a:cubicBezTo>
                  <a:cubicBezTo>
                    <a:pt x="1" y="18"/>
                    <a:pt x="1" y="18"/>
                    <a:pt x="1" y="18"/>
                  </a:cubicBezTo>
                  <a:cubicBezTo>
                    <a:pt x="3" y="17"/>
                    <a:pt x="5" y="15"/>
                    <a:pt x="8" y="13"/>
                  </a:cubicBezTo>
                  <a:cubicBezTo>
                    <a:pt x="11" y="11"/>
                    <a:pt x="15" y="9"/>
                    <a:pt x="19" y="7"/>
                  </a:cubicBezTo>
                  <a:cubicBezTo>
                    <a:pt x="23" y="5"/>
                    <a:pt x="28" y="3"/>
                    <a:pt x="33" y="2"/>
                  </a:cubicBezTo>
                  <a:cubicBezTo>
                    <a:pt x="38" y="1"/>
                    <a:pt x="43" y="0"/>
                    <a:pt x="49" y="0"/>
                  </a:cubicBezTo>
                  <a:cubicBezTo>
                    <a:pt x="55" y="0"/>
                    <a:pt x="61" y="1"/>
                    <a:pt x="66" y="3"/>
                  </a:cubicBezTo>
                  <a:cubicBezTo>
                    <a:pt x="71" y="4"/>
                    <a:pt x="75" y="7"/>
                    <a:pt x="79" y="9"/>
                  </a:cubicBezTo>
                  <a:cubicBezTo>
                    <a:pt x="82" y="12"/>
                    <a:pt x="85" y="16"/>
                    <a:pt x="86" y="20"/>
                  </a:cubicBezTo>
                  <a:cubicBezTo>
                    <a:pt x="88" y="24"/>
                    <a:pt x="89" y="28"/>
                    <a:pt x="89" y="33"/>
                  </a:cubicBezTo>
                  <a:cubicBezTo>
                    <a:pt x="89" y="37"/>
                    <a:pt x="88" y="41"/>
                    <a:pt x="87" y="44"/>
                  </a:cubicBezTo>
                  <a:cubicBezTo>
                    <a:pt x="85" y="48"/>
                    <a:pt x="83" y="51"/>
                    <a:pt x="81" y="53"/>
                  </a:cubicBezTo>
                  <a:cubicBezTo>
                    <a:pt x="78" y="56"/>
                    <a:pt x="75" y="58"/>
                    <a:pt x="72" y="60"/>
                  </a:cubicBezTo>
                  <a:cubicBezTo>
                    <a:pt x="69" y="62"/>
                    <a:pt x="66" y="64"/>
                    <a:pt x="64" y="66"/>
                  </a:cubicBezTo>
                  <a:cubicBezTo>
                    <a:pt x="61" y="67"/>
                    <a:pt x="59" y="68"/>
                    <a:pt x="56" y="70"/>
                  </a:cubicBezTo>
                  <a:cubicBezTo>
                    <a:pt x="53" y="72"/>
                    <a:pt x="50" y="73"/>
                    <a:pt x="47" y="75"/>
                  </a:cubicBezTo>
                  <a:cubicBezTo>
                    <a:pt x="44" y="77"/>
                    <a:pt x="42" y="79"/>
                    <a:pt x="39" y="81"/>
                  </a:cubicBezTo>
                  <a:cubicBezTo>
                    <a:pt x="37" y="83"/>
                    <a:pt x="35" y="86"/>
                    <a:pt x="34" y="88"/>
                  </a:cubicBezTo>
                  <a:cubicBezTo>
                    <a:pt x="91" y="88"/>
                    <a:pt x="91" y="88"/>
                    <a:pt x="91" y="88"/>
                  </a:cubicBezTo>
                  <a:cubicBezTo>
                    <a:pt x="91" y="110"/>
                    <a:pt x="91" y="110"/>
                    <a:pt x="91" y="110"/>
                  </a:cubicBezTo>
                  <a:lnTo>
                    <a:pt x="0" y="11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6">
              <a:extLst>
                <a:ext uri="{FF2B5EF4-FFF2-40B4-BE49-F238E27FC236}">
                  <a16:creationId xmlns:a16="http://schemas.microsoft.com/office/drawing/2014/main" id="{73C1DE88-4474-4CFC-8C4A-316F35A66086}"/>
                </a:ext>
              </a:extLst>
            </p:cNvPr>
            <p:cNvSpPr/>
            <p:nvPr/>
          </p:nvSpPr>
          <p:spPr bwMode="auto">
            <a:xfrm rot="16200000">
              <a:off x="1455" y="1643"/>
              <a:ext cx="1569" cy="174"/>
            </a:xfrm>
            <a:custGeom>
              <a:avLst/>
              <a:gdLst>
                <a:gd name="T0" fmla="*/ 679 w 685"/>
                <a:gd name="T1" fmla="*/ 28 h 76"/>
                <a:gd name="T2" fmla="*/ 635 w 685"/>
                <a:gd name="T3" fmla="*/ 4 h 76"/>
                <a:gd name="T4" fmla="*/ 620 w 685"/>
                <a:gd name="T5" fmla="*/ 13 h 76"/>
                <a:gd name="T6" fmla="*/ 620 w 685"/>
                <a:gd name="T7" fmla="*/ 25 h 76"/>
                <a:gd name="T8" fmla="*/ 13 w 685"/>
                <a:gd name="T9" fmla="*/ 25 h 76"/>
                <a:gd name="T10" fmla="*/ 0 w 685"/>
                <a:gd name="T11" fmla="*/ 38 h 76"/>
                <a:gd name="T12" fmla="*/ 0 w 685"/>
                <a:gd name="T13" fmla="*/ 38 h 76"/>
                <a:gd name="T14" fmla="*/ 13 w 685"/>
                <a:gd name="T15" fmla="*/ 50 h 76"/>
                <a:gd name="T16" fmla="*/ 619 w 685"/>
                <a:gd name="T17" fmla="*/ 50 h 76"/>
                <a:gd name="T18" fmla="*/ 619 w 685"/>
                <a:gd name="T19" fmla="*/ 63 h 76"/>
                <a:gd name="T20" fmla="*/ 634 w 685"/>
                <a:gd name="T21" fmla="*/ 72 h 76"/>
                <a:gd name="T22" fmla="*/ 679 w 685"/>
                <a:gd name="T23" fmla="*/ 46 h 76"/>
                <a:gd name="T24" fmla="*/ 679 w 685"/>
                <a:gd name="T25"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5" h="76">
                  <a:moveTo>
                    <a:pt x="679" y="28"/>
                  </a:moveTo>
                  <a:cubicBezTo>
                    <a:pt x="635" y="4"/>
                    <a:pt x="635" y="4"/>
                    <a:pt x="635" y="4"/>
                  </a:cubicBezTo>
                  <a:cubicBezTo>
                    <a:pt x="628" y="0"/>
                    <a:pt x="620" y="5"/>
                    <a:pt x="620" y="13"/>
                  </a:cubicBezTo>
                  <a:cubicBezTo>
                    <a:pt x="620" y="25"/>
                    <a:pt x="620" y="25"/>
                    <a:pt x="620" y="25"/>
                  </a:cubicBezTo>
                  <a:cubicBezTo>
                    <a:pt x="13" y="25"/>
                    <a:pt x="13" y="25"/>
                    <a:pt x="13" y="25"/>
                  </a:cubicBezTo>
                  <a:cubicBezTo>
                    <a:pt x="6" y="25"/>
                    <a:pt x="0" y="31"/>
                    <a:pt x="0" y="38"/>
                  </a:cubicBezTo>
                  <a:cubicBezTo>
                    <a:pt x="0" y="38"/>
                    <a:pt x="0" y="38"/>
                    <a:pt x="0" y="38"/>
                  </a:cubicBezTo>
                  <a:cubicBezTo>
                    <a:pt x="0" y="45"/>
                    <a:pt x="6" y="50"/>
                    <a:pt x="13" y="50"/>
                  </a:cubicBezTo>
                  <a:cubicBezTo>
                    <a:pt x="619" y="50"/>
                    <a:pt x="619" y="50"/>
                    <a:pt x="619" y="50"/>
                  </a:cubicBezTo>
                  <a:cubicBezTo>
                    <a:pt x="619" y="63"/>
                    <a:pt x="619" y="63"/>
                    <a:pt x="619" y="63"/>
                  </a:cubicBezTo>
                  <a:cubicBezTo>
                    <a:pt x="619" y="71"/>
                    <a:pt x="628" y="76"/>
                    <a:pt x="634" y="72"/>
                  </a:cubicBezTo>
                  <a:cubicBezTo>
                    <a:pt x="679" y="46"/>
                    <a:pt x="679" y="46"/>
                    <a:pt x="679" y="46"/>
                  </a:cubicBezTo>
                  <a:cubicBezTo>
                    <a:pt x="685" y="42"/>
                    <a:pt x="685" y="32"/>
                    <a:pt x="679" y="28"/>
                  </a:cubicBezTo>
                  <a:close/>
                </a:path>
              </a:pathLst>
            </a:custGeom>
            <a:solidFill>
              <a:srgbClr val="6D6E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27">
              <a:extLst>
                <a:ext uri="{FF2B5EF4-FFF2-40B4-BE49-F238E27FC236}">
                  <a16:creationId xmlns:a16="http://schemas.microsoft.com/office/drawing/2014/main" id="{EFA871C1-279A-45A5-B66F-647ECFF4E941}"/>
                </a:ext>
              </a:extLst>
            </p:cNvPr>
            <p:cNvSpPr/>
            <p:nvPr/>
          </p:nvSpPr>
          <p:spPr bwMode="auto">
            <a:xfrm rot="2201855">
              <a:off x="2344" y="1451"/>
              <a:ext cx="307" cy="1142"/>
            </a:xfrm>
            <a:custGeom>
              <a:avLst/>
              <a:gdLst>
                <a:gd name="T0" fmla="*/ 98 w 134"/>
                <a:gd name="T1" fmla="*/ 6 h 498"/>
                <a:gd name="T2" fmla="*/ 65 w 134"/>
                <a:gd name="T3" fmla="*/ 44 h 498"/>
                <a:gd name="T4" fmla="*/ 71 w 134"/>
                <a:gd name="T5" fmla="*/ 60 h 498"/>
                <a:gd name="T6" fmla="*/ 84 w 134"/>
                <a:gd name="T7" fmla="*/ 63 h 498"/>
                <a:gd name="T8" fmla="*/ 1 w 134"/>
                <a:gd name="T9" fmla="*/ 482 h 498"/>
                <a:gd name="T10" fmla="*/ 11 w 134"/>
                <a:gd name="T11" fmla="*/ 497 h 498"/>
                <a:gd name="T12" fmla="*/ 11 w 134"/>
                <a:gd name="T13" fmla="*/ 497 h 498"/>
                <a:gd name="T14" fmla="*/ 25 w 134"/>
                <a:gd name="T15" fmla="*/ 487 h 498"/>
                <a:gd name="T16" fmla="*/ 108 w 134"/>
                <a:gd name="T17" fmla="*/ 68 h 498"/>
                <a:gd name="T18" fmla="*/ 120 w 134"/>
                <a:gd name="T19" fmla="*/ 71 h 498"/>
                <a:gd name="T20" fmla="*/ 132 w 134"/>
                <a:gd name="T21" fmla="*/ 57 h 498"/>
                <a:gd name="T22" fmla="*/ 115 w 134"/>
                <a:gd name="T23" fmla="*/ 9 h 498"/>
                <a:gd name="T24" fmla="*/ 98 w 134"/>
                <a:gd name="T25" fmla="*/ 6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498">
                  <a:moveTo>
                    <a:pt x="98" y="6"/>
                  </a:moveTo>
                  <a:cubicBezTo>
                    <a:pt x="65" y="44"/>
                    <a:pt x="65" y="44"/>
                    <a:pt x="65" y="44"/>
                  </a:cubicBezTo>
                  <a:cubicBezTo>
                    <a:pt x="60" y="50"/>
                    <a:pt x="63" y="59"/>
                    <a:pt x="71" y="60"/>
                  </a:cubicBezTo>
                  <a:cubicBezTo>
                    <a:pt x="84" y="63"/>
                    <a:pt x="84" y="63"/>
                    <a:pt x="84" y="63"/>
                  </a:cubicBezTo>
                  <a:cubicBezTo>
                    <a:pt x="1" y="482"/>
                    <a:pt x="1" y="482"/>
                    <a:pt x="1" y="482"/>
                  </a:cubicBezTo>
                  <a:cubicBezTo>
                    <a:pt x="0" y="489"/>
                    <a:pt x="4" y="496"/>
                    <a:pt x="11" y="497"/>
                  </a:cubicBezTo>
                  <a:cubicBezTo>
                    <a:pt x="11" y="497"/>
                    <a:pt x="11" y="497"/>
                    <a:pt x="11" y="497"/>
                  </a:cubicBezTo>
                  <a:cubicBezTo>
                    <a:pt x="18" y="498"/>
                    <a:pt x="24" y="494"/>
                    <a:pt x="25" y="487"/>
                  </a:cubicBezTo>
                  <a:cubicBezTo>
                    <a:pt x="108" y="68"/>
                    <a:pt x="108" y="68"/>
                    <a:pt x="108" y="68"/>
                  </a:cubicBezTo>
                  <a:cubicBezTo>
                    <a:pt x="120" y="71"/>
                    <a:pt x="120" y="71"/>
                    <a:pt x="120" y="71"/>
                  </a:cubicBezTo>
                  <a:cubicBezTo>
                    <a:pt x="128" y="72"/>
                    <a:pt x="134" y="65"/>
                    <a:pt x="132" y="57"/>
                  </a:cubicBezTo>
                  <a:cubicBezTo>
                    <a:pt x="115" y="9"/>
                    <a:pt x="115" y="9"/>
                    <a:pt x="115" y="9"/>
                  </a:cubicBezTo>
                  <a:cubicBezTo>
                    <a:pt x="113" y="2"/>
                    <a:pt x="103" y="0"/>
                    <a:pt x="98" y="6"/>
                  </a:cubicBezTo>
                  <a:close/>
                </a:path>
              </a:pathLst>
            </a:custGeom>
            <a:solidFill>
              <a:srgbClr val="6D6E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Oval 28">
              <a:extLst>
                <a:ext uri="{FF2B5EF4-FFF2-40B4-BE49-F238E27FC236}">
                  <a16:creationId xmlns:a16="http://schemas.microsoft.com/office/drawing/2014/main" id="{0EB7E2C0-ECBE-4C3B-A9ED-11E7C6152E04}"/>
                </a:ext>
              </a:extLst>
            </p:cNvPr>
            <p:cNvSpPr>
              <a:spLocks noChangeArrowheads="1"/>
            </p:cNvSpPr>
            <p:nvPr/>
          </p:nvSpPr>
          <p:spPr bwMode="auto">
            <a:xfrm>
              <a:off x="2145" y="2059"/>
              <a:ext cx="243" cy="241"/>
            </a:xfrm>
            <a:prstGeom prst="ellipse">
              <a:avLst/>
            </a:prstGeom>
            <a:solidFill>
              <a:srgbClr val="0052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1" name="文本框 7">
            <a:extLst>
              <a:ext uri="{FF2B5EF4-FFF2-40B4-BE49-F238E27FC236}">
                <a16:creationId xmlns:a16="http://schemas.microsoft.com/office/drawing/2014/main" id="{CA3498BE-6D2A-4145-AD4E-6AD75937347A}"/>
              </a:ext>
            </a:extLst>
          </p:cNvPr>
          <p:cNvSpPr txBox="1"/>
          <p:nvPr/>
        </p:nvSpPr>
        <p:spPr bwMode="auto">
          <a:xfrm>
            <a:off x="7109176" y="2332005"/>
            <a:ext cx="1156811" cy="33843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solidFill>
                  <a:schemeClr val="bg1"/>
                </a:solidFill>
                <a:cs typeface="+mn-ea"/>
                <a:sym typeface="+mn-lt"/>
              </a:rPr>
              <a:t>平台化</a:t>
            </a:r>
          </a:p>
        </p:txBody>
      </p:sp>
      <p:sp>
        <p:nvSpPr>
          <p:cNvPr id="52" name="文本框 7">
            <a:extLst>
              <a:ext uri="{FF2B5EF4-FFF2-40B4-BE49-F238E27FC236}">
                <a16:creationId xmlns:a16="http://schemas.microsoft.com/office/drawing/2014/main" id="{D198B53A-AB69-4CFB-AA8A-A028148507F8}"/>
              </a:ext>
            </a:extLst>
          </p:cNvPr>
          <p:cNvSpPr txBox="1"/>
          <p:nvPr/>
        </p:nvSpPr>
        <p:spPr bwMode="auto">
          <a:xfrm>
            <a:off x="7109176" y="3108251"/>
            <a:ext cx="1156811" cy="33843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solidFill>
                  <a:srgbClr val="1672FB"/>
                </a:solidFill>
                <a:cs typeface="+mn-ea"/>
                <a:sym typeface="+mn-lt"/>
              </a:rPr>
              <a:t>用户体验</a:t>
            </a:r>
          </a:p>
        </p:txBody>
      </p:sp>
      <p:sp>
        <p:nvSpPr>
          <p:cNvPr id="53" name="文本框 7">
            <a:extLst>
              <a:ext uri="{FF2B5EF4-FFF2-40B4-BE49-F238E27FC236}">
                <a16:creationId xmlns:a16="http://schemas.microsoft.com/office/drawing/2014/main" id="{D9877FA4-A102-45A5-AF86-F6D7051D8557}"/>
              </a:ext>
            </a:extLst>
          </p:cNvPr>
          <p:cNvSpPr txBox="1"/>
          <p:nvPr/>
        </p:nvSpPr>
        <p:spPr bwMode="auto">
          <a:xfrm>
            <a:off x="7109176" y="3884083"/>
            <a:ext cx="1156811" cy="33843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solidFill>
                  <a:schemeClr val="bg1"/>
                </a:solidFill>
                <a:cs typeface="+mn-ea"/>
                <a:sym typeface="+mn-lt"/>
              </a:rPr>
              <a:t>安全</a:t>
            </a:r>
          </a:p>
        </p:txBody>
      </p:sp>
      <p:sp>
        <p:nvSpPr>
          <p:cNvPr id="54" name="文本框 7">
            <a:extLst>
              <a:ext uri="{FF2B5EF4-FFF2-40B4-BE49-F238E27FC236}">
                <a16:creationId xmlns:a16="http://schemas.microsoft.com/office/drawing/2014/main" id="{B74DE013-8FB5-4512-8B85-0193A75F214D}"/>
              </a:ext>
            </a:extLst>
          </p:cNvPr>
          <p:cNvSpPr txBox="1"/>
          <p:nvPr/>
        </p:nvSpPr>
        <p:spPr bwMode="auto">
          <a:xfrm>
            <a:off x="7109176" y="4659915"/>
            <a:ext cx="1156811" cy="338434"/>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1600" kern="0" dirty="0">
                <a:solidFill>
                  <a:srgbClr val="1672FB"/>
                </a:solidFill>
                <a:cs typeface="+mn-ea"/>
                <a:sym typeface="+mn-lt"/>
              </a:rPr>
              <a:t>团队建设</a:t>
            </a:r>
          </a:p>
        </p:txBody>
      </p:sp>
    </p:spTree>
    <p:extLst>
      <p:ext uri="{BB962C8B-B14F-4D97-AF65-F5344CB8AC3E}">
        <p14:creationId xmlns:p14="http://schemas.microsoft.com/office/powerpoint/2010/main" val="34047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0-#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0-#ppt_w/2"/>
                                          </p:val>
                                        </p:tav>
                                        <p:tav tm="100000">
                                          <p:val>
                                            <p:strVal val="#ppt_x"/>
                                          </p:val>
                                        </p:tav>
                                      </p:tavLst>
                                    </p:anim>
                                    <p:anim calcmode="lin" valueType="num">
                                      <p:cBhvr additive="base">
                                        <p:cTn id="16" dur="500" fill="hold"/>
                                        <p:tgtEl>
                                          <p:spTgt spid="5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0-#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7E42DEC-222A-4419-B449-9E0D494E0599}"/>
              </a:ext>
            </a:extLst>
          </p:cNvPr>
          <p:cNvGrpSpPr/>
          <p:nvPr/>
        </p:nvGrpSpPr>
        <p:grpSpPr>
          <a:xfrm>
            <a:off x="7651432" y="-2211917"/>
            <a:ext cx="540385" cy="251"/>
            <a:chOff x="11042" y="4550"/>
            <a:chExt cx="851" cy="251"/>
          </a:xfrm>
        </p:grpSpPr>
        <p:cxnSp>
          <p:nvCxnSpPr>
            <p:cNvPr id="14" name="直接连接符 13">
              <a:extLst>
                <a:ext uri="{FF2B5EF4-FFF2-40B4-BE49-F238E27FC236}">
                  <a16:creationId xmlns:a16="http://schemas.microsoft.com/office/drawing/2014/main" id="{18FEC0EA-D7AE-4259-8922-F6A30DCC5025}"/>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9CB12DA-A0AF-4D92-8D56-0509FA779908}"/>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F609CE52-E98E-4DE0-AF1A-2F7691F30526}"/>
              </a:ext>
            </a:extLst>
          </p:cNvPr>
          <p:cNvGrpSpPr/>
          <p:nvPr/>
        </p:nvGrpSpPr>
        <p:grpSpPr>
          <a:xfrm flipH="1">
            <a:off x="4254177" y="-2211282"/>
            <a:ext cx="541021" cy="251"/>
            <a:chOff x="11042" y="4550"/>
            <a:chExt cx="851" cy="251"/>
          </a:xfrm>
        </p:grpSpPr>
        <p:cxnSp>
          <p:nvCxnSpPr>
            <p:cNvPr id="12" name="直接连接符 11">
              <a:extLst>
                <a:ext uri="{FF2B5EF4-FFF2-40B4-BE49-F238E27FC236}">
                  <a16:creationId xmlns:a16="http://schemas.microsoft.com/office/drawing/2014/main" id="{2AA0C484-34FC-41B2-BBD0-BBFECC95229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530FA31-49E1-454E-AD60-28D047E2CB1B}"/>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矩形 20">
            <a:extLst>
              <a:ext uri="{FF2B5EF4-FFF2-40B4-BE49-F238E27FC236}">
                <a16:creationId xmlns:a16="http://schemas.microsoft.com/office/drawing/2014/main" id="{90D77F22-9E3E-4807-86E1-FB7DED688DFE}"/>
              </a:ext>
            </a:extLst>
          </p:cNvPr>
          <p:cNvSpPr/>
          <p:nvPr/>
        </p:nvSpPr>
        <p:spPr>
          <a:xfrm>
            <a:off x="395926" y="113122"/>
            <a:ext cx="696796" cy="950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462DD3C1-3154-4B8B-A3B6-609EABD0A04D}"/>
              </a:ext>
            </a:extLst>
          </p:cNvPr>
          <p:cNvGrpSpPr/>
          <p:nvPr/>
        </p:nvGrpSpPr>
        <p:grpSpPr>
          <a:xfrm>
            <a:off x="1808009" y="1498836"/>
            <a:ext cx="9218248" cy="3200921"/>
            <a:chOff x="1808009" y="1498836"/>
            <a:chExt cx="9218248" cy="3200921"/>
          </a:xfrm>
        </p:grpSpPr>
        <p:sp>
          <p:nvSpPr>
            <p:cNvPr id="32" name="圆角矩形 20">
              <a:extLst>
                <a:ext uri="{FF2B5EF4-FFF2-40B4-BE49-F238E27FC236}">
                  <a16:creationId xmlns:a16="http://schemas.microsoft.com/office/drawing/2014/main" id="{7FD7059B-1F19-42B6-9A52-D62B0A3EFD2A}"/>
                </a:ext>
              </a:extLst>
            </p:cNvPr>
            <p:cNvSpPr/>
            <p:nvPr/>
          </p:nvSpPr>
          <p:spPr>
            <a:xfrm rot="2700000">
              <a:off x="1878571" y="1428274"/>
              <a:ext cx="3200921" cy="3342046"/>
            </a:xfrm>
            <a:prstGeom prst="roundRect">
              <a:avLst>
                <a:gd name="adj" fmla="val 140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21">
              <a:extLst>
                <a:ext uri="{FF2B5EF4-FFF2-40B4-BE49-F238E27FC236}">
                  <a16:creationId xmlns:a16="http://schemas.microsoft.com/office/drawing/2014/main" id="{0F8BA7BC-453E-4652-8278-F3C2D780A7E8}"/>
                </a:ext>
              </a:extLst>
            </p:cNvPr>
            <p:cNvSpPr/>
            <p:nvPr/>
          </p:nvSpPr>
          <p:spPr>
            <a:xfrm rot="2700000">
              <a:off x="5060339" y="2662104"/>
              <a:ext cx="837460" cy="874383"/>
            </a:xfrm>
            <a:prstGeom prst="roundRect">
              <a:avLst>
                <a:gd name="adj" fmla="val 246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421FDC2-80A8-48C6-9020-3F5FB93D1FB2}"/>
                </a:ext>
              </a:extLst>
            </p:cNvPr>
            <p:cNvSpPr/>
            <p:nvPr/>
          </p:nvSpPr>
          <p:spPr>
            <a:xfrm rot="2700000">
              <a:off x="5519579" y="2662105"/>
              <a:ext cx="837460" cy="87438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deeec63e560781cfd59afb0ea006f2a87ABB68BF51EA6619813959095094C18C62A12F549504892A4AAA8C1554C6663626E05CA27F281A14E6983772AFC3FB97135759321DEA3D704CB8FFD9D2544D20427D00997056F5C96BEB36E87B176A9A2B0208D5F0253CAA64F289E16775627845AD05F6A8DA43D217D906D92F737DD9">
              <a:extLst>
                <a:ext uri="{FF2B5EF4-FFF2-40B4-BE49-F238E27FC236}">
                  <a16:creationId xmlns:a16="http://schemas.microsoft.com/office/drawing/2014/main" id="{65077DFC-8090-454F-99CD-038C25BC6E1B}"/>
                </a:ext>
              </a:extLst>
            </p:cNvPr>
            <p:cNvSpPr txBox="1"/>
            <p:nvPr/>
          </p:nvSpPr>
          <p:spPr>
            <a:xfrm>
              <a:off x="2528714" y="1991301"/>
              <a:ext cx="2345128" cy="2215991"/>
            </a:xfrm>
            <a:prstGeom prst="rect">
              <a:avLst/>
            </a:prstGeom>
            <a:noFill/>
            <a:effectLst/>
          </p:spPr>
          <p:txBody>
            <a:bodyPr wrap="square" rtlCol="0">
              <a:spAutoFit/>
            </a:bodyPr>
            <a:lstStyle/>
            <a:p>
              <a:r>
                <a:rPr lang="en-US" altLang="zh-CN" sz="138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rPr>
                <a:t>04</a:t>
              </a:r>
              <a:endParaRPr lang="zh-CN" altLang="en-US" sz="60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endParaRPr>
            </a:p>
          </p:txBody>
        </p:sp>
        <p:grpSp>
          <p:nvGrpSpPr>
            <p:cNvPr id="8" name="组合 7">
              <a:extLst>
                <a:ext uri="{FF2B5EF4-FFF2-40B4-BE49-F238E27FC236}">
                  <a16:creationId xmlns:a16="http://schemas.microsoft.com/office/drawing/2014/main" id="{3DDEDCD9-F07B-4423-9CC4-98EB384C1C84}"/>
                </a:ext>
              </a:extLst>
            </p:cNvPr>
            <p:cNvGrpSpPr/>
            <p:nvPr/>
          </p:nvGrpSpPr>
          <p:grpSpPr>
            <a:xfrm>
              <a:off x="6682857" y="2474353"/>
              <a:ext cx="4343400" cy="1732939"/>
              <a:chOff x="6682857" y="2284837"/>
              <a:chExt cx="4343400" cy="1732939"/>
            </a:xfrm>
          </p:grpSpPr>
          <p:sp>
            <p:nvSpPr>
              <p:cNvPr id="40" name="文本框 39">
                <a:extLst>
                  <a:ext uri="{FF2B5EF4-FFF2-40B4-BE49-F238E27FC236}">
                    <a16:creationId xmlns:a16="http://schemas.microsoft.com/office/drawing/2014/main" id="{8C214843-5666-4065-9A0B-B0726A77E86B}"/>
                  </a:ext>
                </a:extLst>
              </p:cNvPr>
              <p:cNvSpPr txBox="1"/>
              <p:nvPr/>
            </p:nvSpPr>
            <p:spPr>
              <a:xfrm>
                <a:off x="6682857" y="2284837"/>
                <a:ext cx="4343400" cy="707886"/>
              </a:xfrm>
              <a:prstGeom prst="rect">
                <a:avLst/>
              </a:prstGeom>
              <a:noFill/>
            </p:spPr>
            <p:txBody>
              <a:bodyPr wrap="square" rtlCol="0">
                <a:spAutoFit/>
              </a:bodyPr>
              <a:lstStyle/>
              <a:p>
                <a:pPr lvl="0"/>
                <a:r>
                  <a:rPr lang="zh-CN" altLang="en-US" sz="4000" b="1" dirty="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专业影响力和贡献</a:t>
                </a:r>
              </a:p>
            </p:txBody>
          </p:sp>
          <p:sp>
            <p:nvSpPr>
              <p:cNvPr id="41" name="TextBox 11">
                <a:extLst>
                  <a:ext uri="{FF2B5EF4-FFF2-40B4-BE49-F238E27FC236}">
                    <a16:creationId xmlns:a16="http://schemas.microsoft.com/office/drawing/2014/main" id="{67BE4EA0-4440-4BEE-A6E4-19977FD22EBD}"/>
                  </a:ext>
                </a:extLst>
              </p:cNvPr>
              <p:cNvSpPr txBox="1"/>
              <p:nvPr/>
            </p:nvSpPr>
            <p:spPr>
              <a:xfrm>
                <a:off x="6732898" y="3331493"/>
                <a:ext cx="1149033"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rPr>
                  <a:t>方法论积累</a:t>
                </a:r>
                <a:endParaRPr kumimoji="0" lang="en-US" altLang="zh-CN" sz="1600" b="0" i="0" u="none" strike="noStrike" kern="120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2" name="TextBox 11">
                <a:extLst>
                  <a:ext uri="{FF2B5EF4-FFF2-40B4-BE49-F238E27FC236}">
                    <a16:creationId xmlns:a16="http://schemas.microsoft.com/office/drawing/2014/main" id="{C3004E1D-F4C1-45E9-BFDB-B4ADE1011F36}"/>
                  </a:ext>
                </a:extLst>
              </p:cNvPr>
              <p:cNvSpPr txBox="1"/>
              <p:nvPr/>
            </p:nvSpPr>
            <p:spPr>
              <a:xfrm>
                <a:off x="8862323" y="3320584"/>
                <a:ext cx="1354217"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t>课程开发讲授</a:t>
                </a:r>
                <a:endParaRPr kumimoji="0" lang="en-US" altLang="zh-CN" sz="1600" b="0" i="0" u="none" strike="noStrike" kern="1200" cap="none" spc="0" normalizeH="0" baseline="0" noProof="0" dirty="0">
                  <a:ln>
                    <a:noFill/>
                  </a:ln>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3" name="TextBox 11">
                <a:extLst>
                  <a:ext uri="{FF2B5EF4-FFF2-40B4-BE49-F238E27FC236}">
                    <a16:creationId xmlns:a16="http://schemas.microsoft.com/office/drawing/2014/main" id="{563C6DD7-3E3E-4C32-9959-396B40BF4D3B}"/>
                  </a:ext>
                </a:extLst>
              </p:cNvPr>
              <p:cNvSpPr txBox="1"/>
              <p:nvPr/>
            </p:nvSpPr>
            <p:spPr>
              <a:xfrm>
                <a:off x="6744248" y="3771554"/>
                <a:ext cx="943848"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人才培养</a:t>
                </a:r>
                <a:endParaRPr kumimoji="0" lang="en-US" altLang="zh-CN" sz="1600" b="0" i="0" u="none" strike="noStrike" kern="1200" cap="none" spc="0" normalizeH="0" baseline="0" noProof="0" dirty="0">
                  <a:ln>
                    <a:noFill/>
                  </a:ln>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4" name="TextBox 11">
                <a:extLst>
                  <a:ext uri="{FF2B5EF4-FFF2-40B4-BE49-F238E27FC236}">
                    <a16:creationId xmlns:a16="http://schemas.microsoft.com/office/drawing/2014/main" id="{F5169D7C-40BF-495B-8C3E-9D2869EF77B8}"/>
                  </a:ext>
                </a:extLst>
              </p:cNvPr>
              <p:cNvSpPr txBox="1"/>
              <p:nvPr/>
            </p:nvSpPr>
            <p:spPr>
              <a:xfrm>
                <a:off x="8827087" y="3771555"/>
                <a:ext cx="176458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添加相关标题文字</a:t>
                </a:r>
                <a:endPar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spTree>
    <p:extLst>
      <p:ext uri="{BB962C8B-B14F-4D97-AF65-F5344CB8AC3E}">
        <p14:creationId xmlns:p14="http://schemas.microsoft.com/office/powerpoint/2010/main" val="2423526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zh-CN" altLang="en-US" sz="2400" dirty="0"/>
              <a:t>方法论积累</a:t>
            </a:r>
          </a:p>
        </p:txBody>
      </p:sp>
      <p:sp>
        <p:nvSpPr>
          <p:cNvPr id="32" name="iṣľiḑè">
            <a:extLst>
              <a:ext uri="{FF2B5EF4-FFF2-40B4-BE49-F238E27FC236}">
                <a16:creationId xmlns:a16="http://schemas.microsoft.com/office/drawing/2014/main" id="{C6934BDD-FD03-4D22-8610-73F9BA27D2DF}"/>
              </a:ext>
            </a:extLst>
          </p:cNvPr>
          <p:cNvSpPr/>
          <p:nvPr/>
        </p:nvSpPr>
        <p:spPr>
          <a:xfrm>
            <a:off x="838199" y="1781772"/>
            <a:ext cx="1800200" cy="3045879"/>
          </a:xfrm>
          <a:prstGeom prst="rect">
            <a:avLst/>
          </a:prstGeom>
          <a:solidFill>
            <a:srgbClr val="1672FB"/>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latin typeface="微软雅黑"/>
              <a:ea typeface="思源黑体 CN Bold"/>
              <a:sym typeface="微软雅黑"/>
            </a:endParaRPr>
          </a:p>
        </p:txBody>
      </p:sp>
      <p:sp>
        <p:nvSpPr>
          <p:cNvPr id="33" name="iṥ1íḋè">
            <a:extLst>
              <a:ext uri="{FF2B5EF4-FFF2-40B4-BE49-F238E27FC236}">
                <a16:creationId xmlns:a16="http://schemas.microsoft.com/office/drawing/2014/main" id="{EA3E8C8D-F0DE-42C3-9419-236EA7B5257E}"/>
              </a:ext>
            </a:extLst>
          </p:cNvPr>
          <p:cNvSpPr/>
          <p:nvPr/>
        </p:nvSpPr>
        <p:spPr>
          <a:xfrm>
            <a:off x="838199" y="3927551"/>
            <a:ext cx="1800200" cy="1800200"/>
          </a:xfrm>
          <a:prstGeom prst="ellipse">
            <a:avLst/>
          </a:prstGeom>
          <a:solidFill>
            <a:schemeClr val="bg1"/>
          </a:solidFill>
          <a:ln w="28575">
            <a:noFill/>
          </a:ln>
          <a:effectLst>
            <a:outerShdw blurRad="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6000" b="1" i="1" dirty="0">
                <a:solidFill>
                  <a:schemeClr val="bg1">
                    <a:lumMod val="85000"/>
                  </a:schemeClr>
                </a:solidFill>
                <a:latin typeface="微软雅黑"/>
                <a:ea typeface="思源黑体 CN Bold"/>
                <a:sym typeface="微软雅黑"/>
              </a:rPr>
              <a:t>01</a:t>
            </a:r>
            <a:endParaRPr lang="en-US" sz="6000" b="1" i="1" dirty="0">
              <a:solidFill>
                <a:schemeClr val="bg1">
                  <a:lumMod val="85000"/>
                </a:schemeClr>
              </a:solidFill>
              <a:latin typeface="微软雅黑"/>
              <a:ea typeface="思源黑体 CN Bold"/>
              <a:sym typeface="微软雅黑"/>
            </a:endParaRPr>
          </a:p>
        </p:txBody>
      </p:sp>
      <p:sp>
        <p:nvSpPr>
          <p:cNvPr id="40" name="Synergistically utilize technically sound portals with frictionless chains. Dramatically customize…">
            <a:extLst>
              <a:ext uri="{FF2B5EF4-FFF2-40B4-BE49-F238E27FC236}">
                <a16:creationId xmlns:a16="http://schemas.microsoft.com/office/drawing/2014/main" id="{FC542B8D-F830-4697-B241-BF263ECD539E}"/>
              </a:ext>
            </a:extLst>
          </p:cNvPr>
          <p:cNvSpPr txBox="1"/>
          <p:nvPr/>
        </p:nvSpPr>
        <p:spPr>
          <a:xfrm>
            <a:off x="909036" y="2621650"/>
            <a:ext cx="1571794" cy="12396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100" kern="0" dirty="0">
                <a:solidFill>
                  <a:schemeClr val="bg1"/>
                </a:solidFill>
                <a:latin typeface="微软雅黑"/>
                <a:ea typeface="思源黑体 CN Bold"/>
                <a:sym typeface="微软雅黑"/>
              </a:rPr>
              <a:t>遇到复杂的问题，内容多</a:t>
            </a:r>
            <a:r>
              <a:rPr lang="en-US" altLang="zh-CN" sz="1100" kern="0" dirty="0">
                <a:solidFill>
                  <a:schemeClr val="bg1"/>
                </a:solidFill>
                <a:latin typeface="微软雅黑"/>
                <a:ea typeface="思源黑体 CN Bold"/>
                <a:sym typeface="微软雅黑"/>
              </a:rPr>
              <a:t>,</a:t>
            </a:r>
            <a:r>
              <a:rPr lang="zh-CN" altLang="en-US" sz="1100" kern="0" dirty="0">
                <a:solidFill>
                  <a:schemeClr val="bg1"/>
                </a:solidFill>
                <a:latin typeface="微软雅黑"/>
                <a:ea typeface="思源黑体 CN Bold"/>
                <a:sym typeface="微软雅黑"/>
              </a:rPr>
              <a:t>预计解决时间周期长的时候，先找到主要矛盾将它解决，以此方法迭代，可以快速找到切入点化解</a:t>
            </a:r>
            <a:endParaRPr lang="en-US" altLang="zh-CN" sz="1100" kern="0" dirty="0">
              <a:solidFill>
                <a:schemeClr val="bg1"/>
              </a:solidFill>
              <a:latin typeface="微软雅黑"/>
              <a:ea typeface="思源黑体 CN Bold"/>
              <a:sym typeface="微软雅黑"/>
            </a:endParaRPr>
          </a:p>
        </p:txBody>
      </p:sp>
      <p:sp>
        <p:nvSpPr>
          <p:cNvPr id="57" name="文本框 36">
            <a:extLst>
              <a:ext uri="{FF2B5EF4-FFF2-40B4-BE49-F238E27FC236}">
                <a16:creationId xmlns:a16="http://schemas.microsoft.com/office/drawing/2014/main" id="{2B88E626-4932-44BC-A9C3-0A143F2134F2}"/>
              </a:ext>
            </a:extLst>
          </p:cNvPr>
          <p:cNvSpPr txBox="1"/>
          <p:nvPr/>
        </p:nvSpPr>
        <p:spPr>
          <a:xfrm>
            <a:off x="952402" y="2081358"/>
            <a:ext cx="1571794" cy="369332"/>
          </a:xfrm>
          <a:prstGeom prst="rect">
            <a:avLst/>
          </a:prstGeom>
          <a:noFill/>
        </p:spPr>
        <p:txBody>
          <a:bodyPr wrap="square" rtlCol="0">
            <a:spAutoFit/>
          </a:bodyPr>
          <a:lstStyle/>
          <a:p>
            <a:pPr algn="ctr"/>
            <a:r>
              <a:rPr lang="zh-CN" altLang="en-US" b="1" dirty="0">
                <a:solidFill>
                  <a:schemeClr val="bg1"/>
                </a:solidFill>
                <a:latin typeface="微软雅黑"/>
                <a:ea typeface="思源黑体 CN Bold"/>
                <a:sym typeface="微软雅黑"/>
              </a:rPr>
              <a:t>解决复杂问题</a:t>
            </a:r>
            <a:endParaRPr lang="zh-CN" altLang="en-US" sz="2000" b="1" dirty="0">
              <a:solidFill>
                <a:schemeClr val="bg1"/>
              </a:solidFill>
              <a:latin typeface="微软雅黑"/>
              <a:ea typeface="思源黑体 CN Bold"/>
              <a:sym typeface="微软雅黑"/>
            </a:endParaRPr>
          </a:p>
        </p:txBody>
      </p:sp>
      <p:pic>
        <p:nvPicPr>
          <p:cNvPr id="4" name="图片 3">
            <a:extLst>
              <a:ext uri="{FF2B5EF4-FFF2-40B4-BE49-F238E27FC236}">
                <a16:creationId xmlns:a16="http://schemas.microsoft.com/office/drawing/2014/main" id="{3CF04E19-37FF-438B-A904-DE5FD301E92C}"/>
              </a:ext>
            </a:extLst>
          </p:cNvPr>
          <p:cNvPicPr>
            <a:picLocks noChangeAspect="1"/>
          </p:cNvPicPr>
          <p:nvPr/>
        </p:nvPicPr>
        <p:blipFill>
          <a:blip r:embed="rId3"/>
          <a:stretch>
            <a:fillRect/>
          </a:stretch>
        </p:blipFill>
        <p:spPr>
          <a:xfrm>
            <a:off x="4977182" y="983806"/>
            <a:ext cx="4884101" cy="4626384"/>
          </a:xfrm>
          <a:prstGeom prst="rect">
            <a:avLst/>
          </a:prstGeom>
        </p:spPr>
      </p:pic>
    </p:spTree>
    <p:extLst>
      <p:ext uri="{BB962C8B-B14F-4D97-AF65-F5344CB8AC3E}">
        <p14:creationId xmlns:p14="http://schemas.microsoft.com/office/powerpoint/2010/main" val="4250030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zh-CN" altLang="en-US" sz="2400" dirty="0"/>
              <a:t>方法论积累</a:t>
            </a:r>
          </a:p>
        </p:txBody>
      </p:sp>
      <p:sp>
        <p:nvSpPr>
          <p:cNvPr id="7" name="íS1íḑê">
            <a:extLst>
              <a:ext uri="{FF2B5EF4-FFF2-40B4-BE49-F238E27FC236}">
                <a16:creationId xmlns:a16="http://schemas.microsoft.com/office/drawing/2014/main" id="{63151FE3-35B2-4938-B37D-F4B0E5AFCD80}"/>
              </a:ext>
            </a:extLst>
          </p:cNvPr>
          <p:cNvSpPr/>
          <p:nvPr/>
        </p:nvSpPr>
        <p:spPr>
          <a:xfrm>
            <a:off x="957985" y="1746262"/>
            <a:ext cx="1800200" cy="3045879"/>
          </a:xfrm>
          <a:prstGeom prst="rect">
            <a:avLst/>
          </a:prstGeom>
          <a:solidFill>
            <a:srgbClr val="1672FB"/>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latin typeface="微软雅黑"/>
              <a:ea typeface="思源黑体 CN Bold"/>
              <a:sym typeface="微软雅黑"/>
            </a:endParaRPr>
          </a:p>
        </p:txBody>
      </p:sp>
      <p:sp>
        <p:nvSpPr>
          <p:cNvPr id="8" name="ïSļîḓé">
            <a:extLst>
              <a:ext uri="{FF2B5EF4-FFF2-40B4-BE49-F238E27FC236}">
                <a16:creationId xmlns:a16="http://schemas.microsoft.com/office/drawing/2014/main" id="{7E65B552-07D0-42F2-BFBD-6E15CD868F69}"/>
              </a:ext>
            </a:extLst>
          </p:cNvPr>
          <p:cNvSpPr/>
          <p:nvPr/>
        </p:nvSpPr>
        <p:spPr>
          <a:xfrm>
            <a:off x="957985" y="3892041"/>
            <a:ext cx="1800200" cy="1800200"/>
          </a:xfrm>
          <a:prstGeom prst="ellipse">
            <a:avLst/>
          </a:prstGeom>
          <a:solidFill>
            <a:schemeClr val="bg1"/>
          </a:solidFill>
          <a:ln w="28575">
            <a:noFill/>
          </a:ln>
          <a:effectLst>
            <a:outerShdw blurRad="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6000" b="1" i="1" dirty="0">
                <a:solidFill>
                  <a:schemeClr val="bg1">
                    <a:lumMod val="85000"/>
                  </a:schemeClr>
                </a:solidFill>
                <a:latin typeface="微软雅黑"/>
                <a:ea typeface="思源黑体 CN Bold"/>
                <a:sym typeface="微软雅黑"/>
              </a:rPr>
              <a:t>02</a:t>
            </a:r>
            <a:endParaRPr lang="en-US" sz="6000" b="1" i="1" dirty="0">
              <a:solidFill>
                <a:schemeClr val="bg1">
                  <a:lumMod val="85000"/>
                </a:schemeClr>
              </a:solidFill>
              <a:latin typeface="微软雅黑"/>
              <a:ea typeface="思源黑体 CN Bold"/>
              <a:sym typeface="微软雅黑"/>
            </a:endParaRPr>
          </a:p>
        </p:txBody>
      </p:sp>
      <p:sp>
        <p:nvSpPr>
          <p:cNvPr id="9" name="Synergistically utilize technically sound portals with frictionless chains. Dramatically customize…">
            <a:extLst>
              <a:ext uri="{FF2B5EF4-FFF2-40B4-BE49-F238E27FC236}">
                <a16:creationId xmlns:a16="http://schemas.microsoft.com/office/drawing/2014/main" id="{6627B275-B76F-42B5-89B6-0DDF7E9E033A}"/>
              </a:ext>
            </a:extLst>
          </p:cNvPr>
          <p:cNvSpPr txBox="1"/>
          <p:nvPr/>
        </p:nvSpPr>
        <p:spPr>
          <a:xfrm>
            <a:off x="1072188" y="2586140"/>
            <a:ext cx="1571794" cy="12396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100" kern="0" dirty="0">
                <a:solidFill>
                  <a:schemeClr val="bg1"/>
                </a:solidFill>
                <a:latin typeface="微软雅黑"/>
                <a:ea typeface="思源黑体 CN Bold"/>
                <a:sym typeface="微软雅黑"/>
              </a:rPr>
              <a:t>重大变更应尽可能提前规划，事先作好准备，同时保持与业务同学沟通业务发展进度，找准业务的空档期来做</a:t>
            </a:r>
            <a:endParaRPr lang="en-US" altLang="zh-CN" sz="1100" kern="0" dirty="0">
              <a:solidFill>
                <a:schemeClr val="bg1"/>
              </a:solidFill>
              <a:latin typeface="微软雅黑"/>
              <a:ea typeface="思源黑体 CN Bold"/>
              <a:sym typeface="微软雅黑"/>
            </a:endParaRPr>
          </a:p>
        </p:txBody>
      </p:sp>
      <p:sp>
        <p:nvSpPr>
          <p:cNvPr id="10" name="文本框 36">
            <a:extLst>
              <a:ext uri="{FF2B5EF4-FFF2-40B4-BE49-F238E27FC236}">
                <a16:creationId xmlns:a16="http://schemas.microsoft.com/office/drawing/2014/main" id="{27FBDBCA-81EA-42F8-BE8E-010BB8BAE1AE}"/>
              </a:ext>
            </a:extLst>
          </p:cNvPr>
          <p:cNvSpPr txBox="1"/>
          <p:nvPr/>
        </p:nvSpPr>
        <p:spPr>
          <a:xfrm>
            <a:off x="1126756" y="2045848"/>
            <a:ext cx="1431473" cy="523220"/>
          </a:xfrm>
          <a:prstGeom prst="rect">
            <a:avLst/>
          </a:prstGeom>
          <a:noFill/>
        </p:spPr>
        <p:txBody>
          <a:bodyPr wrap="square" rtlCol="0">
            <a:spAutoFit/>
          </a:bodyPr>
          <a:lstStyle/>
          <a:p>
            <a:pPr algn="ctr"/>
            <a:r>
              <a:rPr lang="zh-CN" altLang="en-US" sz="1400" b="1" dirty="0">
                <a:solidFill>
                  <a:schemeClr val="bg1"/>
                </a:solidFill>
                <a:latin typeface="微软雅黑"/>
                <a:ea typeface="思源黑体 CN Bold"/>
                <a:sym typeface="微软雅黑"/>
              </a:rPr>
              <a:t>重大变更如何不影响业务进度</a:t>
            </a:r>
          </a:p>
        </p:txBody>
      </p:sp>
      <p:pic>
        <p:nvPicPr>
          <p:cNvPr id="6" name="图片 5">
            <a:extLst>
              <a:ext uri="{FF2B5EF4-FFF2-40B4-BE49-F238E27FC236}">
                <a16:creationId xmlns:a16="http://schemas.microsoft.com/office/drawing/2014/main" id="{E0D7ECD1-815D-47CD-93AD-1A72A9DF7478}"/>
              </a:ext>
            </a:extLst>
          </p:cNvPr>
          <p:cNvPicPr>
            <a:picLocks noChangeAspect="1"/>
          </p:cNvPicPr>
          <p:nvPr/>
        </p:nvPicPr>
        <p:blipFill>
          <a:blip r:embed="rId3"/>
          <a:stretch>
            <a:fillRect/>
          </a:stretch>
        </p:blipFill>
        <p:spPr>
          <a:xfrm>
            <a:off x="5371415" y="864061"/>
            <a:ext cx="4615804" cy="4903436"/>
          </a:xfrm>
          <a:prstGeom prst="rect">
            <a:avLst/>
          </a:prstGeom>
        </p:spPr>
      </p:pic>
    </p:spTree>
    <p:extLst>
      <p:ext uri="{BB962C8B-B14F-4D97-AF65-F5344CB8AC3E}">
        <p14:creationId xmlns:p14="http://schemas.microsoft.com/office/powerpoint/2010/main" val="3674694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200" y="231820"/>
            <a:ext cx="2534266" cy="648000"/>
          </a:xfrm>
        </p:spPr>
        <p:txBody>
          <a:bodyPr/>
          <a:lstStyle/>
          <a:p>
            <a:r>
              <a:rPr lang="zh-CN" altLang="en-US" sz="2400" dirty="0"/>
              <a:t>课程开发讲授</a:t>
            </a:r>
          </a:p>
        </p:txBody>
      </p:sp>
      <p:pic>
        <p:nvPicPr>
          <p:cNvPr id="4" name="图片 3">
            <a:extLst>
              <a:ext uri="{FF2B5EF4-FFF2-40B4-BE49-F238E27FC236}">
                <a16:creationId xmlns:a16="http://schemas.microsoft.com/office/drawing/2014/main" id="{CB201D9D-531E-411B-9764-1D491BF19A4B}"/>
              </a:ext>
            </a:extLst>
          </p:cNvPr>
          <p:cNvPicPr>
            <a:picLocks noChangeAspect="1"/>
          </p:cNvPicPr>
          <p:nvPr/>
        </p:nvPicPr>
        <p:blipFill>
          <a:blip r:embed="rId3"/>
          <a:stretch>
            <a:fillRect/>
          </a:stretch>
        </p:blipFill>
        <p:spPr>
          <a:xfrm>
            <a:off x="717177" y="1414987"/>
            <a:ext cx="3985366" cy="2247989"/>
          </a:xfrm>
          <a:prstGeom prst="rect">
            <a:avLst/>
          </a:prstGeom>
        </p:spPr>
      </p:pic>
      <p:pic>
        <p:nvPicPr>
          <p:cNvPr id="5" name="图片 4">
            <a:extLst>
              <a:ext uri="{FF2B5EF4-FFF2-40B4-BE49-F238E27FC236}">
                <a16:creationId xmlns:a16="http://schemas.microsoft.com/office/drawing/2014/main" id="{804CCAC7-7D11-4E6D-BCB1-A1F2DF480101}"/>
              </a:ext>
            </a:extLst>
          </p:cNvPr>
          <p:cNvPicPr>
            <a:picLocks noChangeAspect="1"/>
          </p:cNvPicPr>
          <p:nvPr/>
        </p:nvPicPr>
        <p:blipFill>
          <a:blip r:embed="rId4"/>
          <a:stretch>
            <a:fillRect/>
          </a:stretch>
        </p:blipFill>
        <p:spPr>
          <a:xfrm>
            <a:off x="736226" y="3984891"/>
            <a:ext cx="3989963" cy="2247989"/>
          </a:xfrm>
          <a:prstGeom prst="rect">
            <a:avLst/>
          </a:prstGeom>
        </p:spPr>
      </p:pic>
      <p:pic>
        <p:nvPicPr>
          <p:cNvPr id="6" name="图片 5">
            <a:extLst>
              <a:ext uri="{FF2B5EF4-FFF2-40B4-BE49-F238E27FC236}">
                <a16:creationId xmlns:a16="http://schemas.microsoft.com/office/drawing/2014/main" id="{C48C9453-4C57-42D7-8C8E-C4FCBA4848FC}"/>
              </a:ext>
            </a:extLst>
          </p:cNvPr>
          <p:cNvPicPr>
            <a:picLocks noChangeAspect="1"/>
          </p:cNvPicPr>
          <p:nvPr/>
        </p:nvPicPr>
        <p:blipFill>
          <a:blip r:embed="rId5"/>
          <a:stretch>
            <a:fillRect/>
          </a:stretch>
        </p:blipFill>
        <p:spPr>
          <a:xfrm>
            <a:off x="5073354" y="1414987"/>
            <a:ext cx="4376196" cy="2273595"/>
          </a:xfrm>
          <a:prstGeom prst="rect">
            <a:avLst/>
          </a:prstGeom>
        </p:spPr>
      </p:pic>
      <p:pic>
        <p:nvPicPr>
          <p:cNvPr id="7" name="图片 6">
            <a:extLst>
              <a:ext uri="{FF2B5EF4-FFF2-40B4-BE49-F238E27FC236}">
                <a16:creationId xmlns:a16="http://schemas.microsoft.com/office/drawing/2014/main" id="{46AAADF1-F77F-4BF4-A599-B87379BAB795}"/>
              </a:ext>
            </a:extLst>
          </p:cNvPr>
          <p:cNvPicPr>
            <a:picLocks noChangeAspect="1"/>
          </p:cNvPicPr>
          <p:nvPr/>
        </p:nvPicPr>
        <p:blipFill>
          <a:blip r:embed="rId6"/>
          <a:stretch>
            <a:fillRect/>
          </a:stretch>
        </p:blipFill>
        <p:spPr>
          <a:xfrm>
            <a:off x="5073354" y="3959285"/>
            <a:ext cx="4358714" cy="2273595"/>
          </a:xfrm>
          <a:prstGeom prst="rect">
            <a:avLst/>
          </a:prstGeom>
        </p:spPr>
      </p:pic>
      <p:graphicFrame>
        <p:nvGraphicFramePr>
          <p:cNvPr id="9" name="图表 8">
            <a:extLst>
              <a:ext uri="{FF2B5EF4-FFF2-40B4-BE49-F238E27FC236}">
                <a16:creationId xmlns:a16="http://schemas.microsoft.com/office/drawing/2014/main" id="{44567641-850D-4E84-82C0-39D0C4FAC764}"/>
              </a:ext>
            </a:extLst>
          </p:cNvPr>
          <p:cNvGraphicFramePr/>
          <p:nvPr>
            <p:extLst>
              <p:ext uri="{D42A27DB-BD31-4B8C-83A1-F6EECF244321}">
                <p14:modId xmlns:p14="http://schemas.microsoft.com/office/powerpoint/2010/main" val="2350569051"/>
              </p:ext>
            </p:extLst>
          </p:nvPr>
        </p:nvGraphicFramePr>
        <p:xfrm>
          <a:off x="9617529" y="1196055"/>
          <a:ext cx="2574471" cy="17026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图表 11">
            <a:extLst>
              <a:ext uri="{FF2B5EF4-FFF2-40B4-BE49-F238E27FC236}">
                <a16:creationId xmlns:a16="http://schemas.microsoft.com/office/drawing/2014/main" id="{1487762F-62B7-4369-B1E1-DA072688BE82}"/>
              </a:ext>
            </a:extLst>
          </p:cNvPr>
          <p:cNvGraphicFramePr/>
          <p:nvPr>
            <p:extLst>
              <p:ext uri="{D42A27DB-BD31-4B8C-83A1-F6EECF244321}">
                <p14:modId xmlns:p14="http://schemas.microsoft.com/office/powerpoint/2010/main" val="2576551557"/>
              </p:ext>
            </p:extLst>
          </p:nvPr>
        </p:nvGraphicFramePr>
        <p:xfrm>
          <a:off x="9793514" y="3334453"/>
          <a:ext cx="2044525" cy="2273595"/>
        </p:xfrm>
        <a:graphic>
          <a:graphicData uri="http://schemas.openxmlformats.org/drawingml/2006/chart">
            <c:chart xmlns:c="http://schemas.openxmlformats.org/drawingml/2006/chart" xmlns:r="http://schemas.openxmlformats.org/officeDocument/2006/relationships" r:id="rId8"/>
          </a:graphicData>
        </a:graphic>
      </p:graphicFrame>
      <p:sp>
        <p:nvSpPr>
          <p:cNvPr id="3" name="文本框 2">
            <a:extLst>
              <a:ext uri="{FF2B5EF4-FFF2-40B4-BE49-F238E27FC236}">
                <a16:creationId xmlns:a16="http://schemas.microsoft.com/office/drawing/2014/main" id="{A34D0494-41C2-46D0-86D4-94A6F9331BCE}"/>
              </a:ext>
            </a:extLst>
          </p:cNvPr>
          <p:cNvSpPr txBox="1"/>
          <p:nvPr/>
        </p:nvSpPr>
        <p:spPr>
          <a:xfrm>
            <a:off x="10125780" y="826723"/>
            <a:ext cx="1712259" cy="369332"/>
          </a:xfrm>
          <a:prstGeom prst="rect">
            <a:avLst/>
          </a:prstGeom>
          <a:noFill/>
        </p:spPr>
        <p:txBody>
          <a:bodyPr wrap="square" rtlCol="0">
            <a:spAutoFit/>
          </a:bodyPr>
          <a:lstStyle/>
          <a:p>
            <a:r>
              <a:rPr lang="zh-CN" altLang="en-US" b="1" dirty="0"/>
              <a:t>匿名调查问卷</a:t>
            </a:r>
          </a:p>
        </p:txBody>
      </p:sp>
    </p:spTree>
    <p:extLst>
      <p:ext uri="{BB962C8B-B14F-4D97-AF65-F5344CB8AC3E}">
        <p14:creationId xmlns:p14="http://schemas.microsoft.com/office/powerpoint/2010/main" val="274337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72F59-EB56-4C4C-A3D5-9A6F4C29E1E1}"/>
              </a:ext>
            </a:extLst>
          </p:cNvPr>
          <p:cNvSpPr>
            <a:spLocks noGrp="1"/>
          </p:cNvSpPr>
          <p:nvPr>
            <p:ph type="title"/>
          </p:nvPr>
        </p:nvSpPr>
        <p:spPr>
          <a:xfrm>
            <a:off x="838199" y="231820"/>
            <a:ext cx="10486333" cy="648000"/>
          </a:xfrm>
        </p:spPr>
        <p:txBody>
          <a:bodyPr/>
          <a:lstStyle/>
          <a:p>
            <a:r>
              <a:rPr lang="zh-CN" altLang="en-US" sz="2400" dirty="0"/>
              <a:t>人才培养</a:t>
            </a:r>
            <a:endParaRPr lang="zh-CN" altLang="en-US" sz="1600" dirty="0"/>
          </a:p>
        </p:txBody>
      </p:sp>
      <p:sp>
        <p:nvSpPr>
          <p:cNvPr id="4" name="Rectangle 2">
            <a:extLst>
              <a:ext uri="{FF2B5EF4-FFF2-40B4-BE49-F238E27FC236}">
                <a16:creationId xmlns:a16="http://schemas.microsoft.com/office/drawing/2014/main" id="{3E7D3D8D-EBE0-41A4-B421-9B5BDA2A0533}"/>
              </a:ext>
            </a:extLst>
          </p:cNvPr>
          <p:cNvSpPr/>
          <p:nvPr/>
        </p:nvSpPr>
        <p:spPr>
          <a:xfrm>
            <a:off x="838199" y="1730295"/>
            <a:ext cx="5015754" cy="1891446"/>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Freeform 6">
            <a:extLst>
              <a:ext uri="{FF2B5EF4-FFF2-40B4-BE49-F238E27FC236}">
                <a16:creationId xmlns:a16="http://schemas.microsoft.com/office/drawing/2014/main" id="{AF187FF3-A747-439E-9213-79EC547C7A52}"/>
              </a:ext>
            </a:extLst>
          </p:cNvPr>
          <p:cNvSpPr>
            <a:spLocks noEditPoints="1"/>
          </p:cNvSpPr>
          <p:nvPr/>
        </p:nvSpPr>
        <p:spPr bwMode="auto">
          <a:xfrm>
            <a:off x="1320065" y="2065560"/>
            <a:ext cx="886449" cy="780470"/>
          </a:xfrm>
          <a:custGeom>
            <a:avLst/>
            <a:gdLst>
              <a:gd name="T0" fmla="*/ 351 w 457"/>
              <a:gd name="T1" fmla="*/ 347 h 402"/>
              <a:gd name="T2" fmla="*/ 276 w 457"/>
              <a:gd name="T3" fmla="*/ 311 h 402"/>
              <a:gd name="T4" fmla="*/ 275 w 457"/>
              <a:gd name="T5" fmla="*/ 290 h 402"/>
              <a:gd name="T6" fmla="*/ 263 w 457"/>
              <a:gd name="T7" fmla="*/ 278 h 402"/>
              <a:gd name="T8" fmla="*/ 263 w 457"/>
              <a:gd name="T9" fmla="*/ 241 h 402"/>
              <a:gd name="T10" fmla="*/ 274 w 457"/>
              <a:gd name="T11" fmla="*/ 219 h 402"/>
              <a:gd name="T12" fmla="*/ 284 w 457"/>
              <a:gd name="T13" fmla="*/ 190 h 402"/>
              <a:gd name="T14" fmla="*/ 292 w 457"/>
              <a:gd name="T15" fmla="*/ 150 h 402"/>
              <a:gd name="T16" fmla="*/ 285 w 457"/>
              <a:gd name="T17" fmla="*/ 135 h 402"/>
              <a:gd name="T18" fmla="*/ 284 w 457"/>
              <a:gd name="T19" fmla="*/ 73 h 402"/>
              <a:gd name="T20" fmla="*/ 251 w 457"/>
              <a:gd name="T21" fmla="*/ 26 h 402"/>
              <a:gd name="T22" fmla="*/ 250 w 457"/>
              <a:gd name="T23" fmla="*/ 3 h 402"/>
              <a:gd name="T24" fmla="*/ 143 w 457"/>
              <a:gd name="T25" fmla="*/ 47 h 402"/>
              <a:gd name="T26" fmla="*/ 131 w 457"/>
              <a:gd name="T27" fmla="*/ 141 h 402"/>
              <a:gd name="T28" fmla="*/ 127 w 457"/>
              <a:gd name="T29" fmla="*/ 167 h 402"/>
              <a:gd name="T30" fmla="*/ 130 w 457"/>
              <a:gd name="T31" fmla="*/ 186 h 402"/>
              <a:gd name="T32" fmla="*/ 139 w 457"/>
              <a:gd name="T33" fmla="*/ 201 h 402"/>
              <a:gd name="T34" fmla="*/ 153 w 457"/>
              <a:gd name="T35" fmla="*/ 239 h 402"/>
              <a:gd name="T36" fmla="*/ 151 w 457"/>
              <a:gd name="T37" fmla="*/ 285 h 402"/>
              <a:gd name="T38" fmla="*/ 141 w 457"/>
              <a:gd name="T39" fmla="*/ 290 h 402"/>
              <a:gd name="T40" fmla="*/ 141 w 457"/>
              <a:gd name="T41" fmla="*/ 311 h 402"/>
              <a:gd name="T42" fmla="*/ 50 w 457"/>
              <a:gd name="T43" fmla="*/ 351 h 402"/>
              <a:gd name="T44" fmla="*/ 0 w 457"/>
              <a:gd name="T45" fmla="*/ 402 h 402"/>
              <a:gd name="T46" fmla="*/ 420 w 457"/>
              <a:gd name="T47" fmla="*/ 402 h 402"/>
              <a:gd name="T48" fmla="*/ 351 w 457"/>
              <a:gd name="T49" fmla="*/ 347 h 402"/>
              <a:gd name="T50" fmla="*/ 390 w 457"/>
              <a:gd name="T51" fmla="*/ 168 h 402"/>
              <a:gd name="T52" fmla="*/ 322 w 457"/>
              <a:gd name="T53" fmla="*/ 235 h 402"/>
              <a:gd name="T54" fmla="*/ 390 w 457"/>
              <a:gd name="T55" fmla="*/ 303 h 402"/>
              <a:gd name="T56" fmla="*/ 457 w 457"/>
              <a:gd name="T57" fmla="*/ 235 h 402"/>
              <a:gd name="T58" fmla="*/ 390 w 457"/>
              <a:gd name="T59" fmla="*/ 168 h 402"/>
              <a:gd name="T60" fmla="*/ 432 w 457"/>
              <a:gd name="T61" fmla="*/ 247 h 402"/>
              <a:gd name="T62" fmla="*/ 401 w 457"/>
              <a:gd name="T63" fmla="*/ 247 h 402"/>
              <a:gd name="T64" fmla="*/ 401 w 457"/>
              <a:gd name="T65" fmla="*/ 278 h 402"/>
              <a:gd name="T66" fmla="*/ 378 w 457"/>
              <a:gd name="T67" fmla="*/ 278 h 402"/>
              <a:gd name="T68" fmla="*/ 378 w 457"/>
              <a:gd name="T69" fmla="*/ 247 h 402"/>
              <a:gd name="T70" fmla="*/ 347 w 457"/>
              <a:gd name="T71" fmla="*/ 247 h 402"/>
              <a:gd name="T72" fmla="*/ 347 w 457"/>
              <a:gd name="T73" fmla="*/ 224 h 402"/>
              <a:gd name="T74" fmla="*/ 378 w 457"/>
              <a:gd name="T75" fmla="*/ 224 h 402"/>
              <a:gd name="T76" fmla="*/ 378 w 457"/>
              <a:gd name="T77" fmla="*/ 193 h 402"/>
              <a:gd name="T78" fmla="*/ 401 w 457"/>
              <a:gd name="T79" fmla="*/ 193 h 402"/>
              <a:gd name="T80" fmla="*/ 401 w 457"/>
              <a:gd name="T81" fmla="*/ 224 h 402"/>
              <a:gd name="T82" fmla="*/ 432 w 457"/>
              <a:gd name="T83" fmla="*/ 224 h 402"/>
              <a:gd name="T84" fmla="*/ 432 w 457"/>
              <a:gd name="T85" fmla="*/ 247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7" h="402">
                <a:moveTo>
                  <a:pt x="351" y="347"/>
                </a:moveTo>
                <a:cubicBezTo>
                  <a:pt x="311" y="332"/>
                  <a:pt x="276" y="311"/>
                  <a:pt x="276" y="311"/>
                </a:cubicBezTo>
                <a:cubicBezTo>
                  <a:pt x="275" y="290"/>
                  <a:pt x="275" y="290"/>
                  <a:pt x="275" y="290"/>
                </a:cubicBezTo>
                <a:cubicBezTo>
                  <a:pt x="275" y="290"/>
                  <a:pt x="264" y="282"/>
                  <a:pt x="263" y="278"/>
                </a:cubicBezTo>
                <a:cubicBezTo>
                  <a:pt x="262" y="273"/>
                  <a:pt x="261" y="251"/>
                  <a:pt x="263" y="241"/>
                </a:cubicBezTo>
                <a:cubicBezTo>
                  <a:pt x="266" y="230"/>
                  <a:pt x="269" y="232"/>
                  <a:pt x="274" y="219"/>
                </a:cubicBezTo>
                <a:cubicBezTo>
                  <a:pt x="278" y="207"/>
                  <a:pt x="279" y="202"/>
                  <a:pt x="284" y="190"/>
                </a:cubicBezTo>
                <a:cubicBezTo>
                  <a:pt x="288" y="177"/>
                  <a:pt x="292" y="158"/>
                  <a:pt x="292" y="150"/>
                </a:cubicBezTo>
                <a:cubicBezTo>
                  <a:pt x="292" y="142"/>
                  <a:pt x="286" y="143"/>
                  <a:pt x="285" y="135"/>
                </a:cubicBezTo>
                <a:cubicBezTo>
                  <a:pt x="284" y="127"/>
                  <a:pt x="284" y="99"/>
                  <a:pt x="284" y="73"/>
                </a:cubicBezTo>
                <a:cubicBezTo>
                  <a:pt x="284" y="48"/>
                  <a:pt x="264" y="34"/>
                  <a:pt x="251" y="26"/>
                </a:cubicBezTo>
                <a:cubicBezTo>
                  <a:pt x="237" y="17"/>
                  <a:pt x="242" y="11"/>
                  <a:pt x="250" y="3"/>
                </a:cubicBezTo>
                <a:cubicBezTo>
                  <a:pt x="225" y="0"/>
                  <a:pt x="159" y="22"/>
                  <a:pt x="143" y="47"/>
                </a:cubicBezTo>
                <a:cubicBezTo>
                  <a:pt x="127" y="72"/>
                  <a:pt x="131" y="134"/>
                  <a:pt x="131" y="141"/>
                </a:cubicBezTo>
                <a:cubicBezTo>
                  <a:pt x="125" y="143"/>
                  <a:pt x="123" y="154"/>
                  <a:pt x="127" y="167"/>
                </a:cubicBezTo>
                <a:cubicBezTo>
                  <a:pt x="131" y="180"/>
                  <a:pt x="126" y="175"/>
                  <a:pt x="130" y="186"/>
                </a:cubicBezTo>
                <a:cubicBezTo>
                  <a:pt x="134" y="197"/>
                  <a:pt x="135" y="192"/>
                  <a:pt x="139" y="201"/>
                </a:cubicBezTo>
                <a:cubicBezTo>
                  <a:pt x="143" y="210"/>
                  <a:pt x="147" y="232"/>
                  <a:pt x="153" y="239"/>
                </a:cubicBezTo>
                <a:cubicBezTo>
                  <a:pt x="154" y="253"/>
                  <a:pt x="151" y="285"/>
                  <a:pt x="151" y="285"/>
                </a:cubicBezTo>
                <a:cubicBezTo>
                  <a:pt x="141" y="290"/>
                  <a:pt x="141" y="290"/>
                  <a:pt x="141" y="290"/>
                </a:cubicBezTo>
                <a:cubicBezTo>
                  <a:pt x="141" y="311"/>
                  <a:pt x="141" y="311"/>
                  <a:pt x="141" y="311"/>
                </a:cubicBezTo>
                <a:cubicBezTo>
                  <a:pt x="141" y="311"/>
                  <a:pt x="90" y="336"/>
                  <a:pt x="50" y="351"/>
                </a:cubicBezTo>
                <a:cubicBezTo>
                  <a:pt x="10" y="366"/>
                  <a:pt x="0" y="402"/>
                  <a:pt x="0" y="402"/>
                </a:cubicBezTo>
                <a:cubicBezTo>
                  <a:pt x="420" y="402"/>
                  <a:pt x="420" y="402"/>
                  <a:pt x="420" y="402"/>
                </a:cubicBezTo>
                <a:cubicBezTo>
                  <a:pt x="419" y="390"/>
                  <a:pt x="392" y="362"/>
                  <a:pt x="351" y="347"/>
                </a:cubicBezTo>
                <a:close/>
                <a:moveTo>
                  <a:pt x="390" y="168"/>
                </a:moveTo>
                <a:cubicBezTo>
                  <a:pt x="352" y="168"/>
                  <a:pt x="322" y="198"/>
                  <a:pt x="322" y="235"/>
                </a:cubicBezTo>
                <a:cubicBezTo>
                  <a:pt x="322" y="272"/>
                  <a:pt x="352" y="303"/>
                  <a:pt x="390" y="303"/>
                </a:cubicBezTo>
                <a:cubicBezTo>
                  <a:pt x="427" y="303"/>
                  <a:pt x="457" y="272"/>
                  <a:pt x="457" y="235"/>
                </a:cubicBezTo>
                <a:cubicBezTo>
                  <a:pt x="457" y="198"/>
                  <a:pt x="427" y="168"/>
                  <a:pt x="390" y="168"/>
                </a:cubicBezTo>
                <a:close/>
                <a:moveTo>
                  <a:pt x="432" y="247"/>
                </a:moveTo>
                <a:cubicBezTo>
                  <a:pt x="401" y="247"/>
                  <a:pt x="401" y="247"/>
                  <a:pt x="401" y="247"/>
                </a:cubicBezTo>
                <a:cubicBezTo>
                  <a:pt x="401" y="278"/>
                  <a:pt x="401" y="278"/>
                  <a:pt x="401" y="278"/>
                </a:cubicBezTo>
                <a:cubicBezTo>
                  <a:pt x="378" y="278"/>
                  <a:pt x="378" y="278"/>
                  <a:pt x="378" y="278"/>
                </a:cubicBezTo>
                <a:cubicBezTo>
                  <a:pt x="378" y="247"/>
                  <a:pt x="378" y="247"/>
                  <a:pt x="378" y="247"/>
                </a:cubicBezTo>
                <a:cubicBezTo>
                  <a:pt x="347" y="247"/>
                  <a:pt x="347" y="247"/>
                  <a:pt x="347" y="247"/>
                </a:cubicBezTo>
                <a:cubicBezTo>
                  <a:pt x="347" y="224"/>
                  <a:pt x="347" y="224"/>
                  <a:pt x="347" y="224"/>
                </a:cubicBezTo>
                <a:cubicBezTo>
                  <a:pt x="378" y="224"/>
                  <a:pt x="378" y="224"/>
                  <a:pt x="378" y="224"/>
                </a:cubicBezTo>
                <a:cubicBezTo>
                  <a:pt x="378" y="193"/>
                  <a:pt x="378" y="193"/>
                  <a:pt x="378" y="193"/>
                </a:cubicBezTo>
                <a:cubicBezTo>
                  <a:pt x="401" y="193"/>
                  <a:pt x="401" y="193"/>
                  <a:pt x="401" y="193"/>
                </a:cubicBezTo>
                <a:cubicBezTo>
                  <a:pt x="401" y="224"/>
                  <a:pt x="401" y="224"/>
                  <a:pt x="401" y="224"/>
                </a:cubicBezTo>
                <a:cubicBezTo>
                  <a:pt x="432" y="224"/>
                  <a:pt x="432" y="224"/>
                  <a:pt x="432" y="224"/>
                </a:cubicBezTo>
                <a:lnTo>
                  <a:pt x="432" y="247"/>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 name="Rectangle 117">
            <a:extLst>
              <a:ext uri="{FF2B5EF4-FFF2-40B4-BE49-F238E27FC236}">
                <a16:creationId xmlns:a16="http://schemas.microsoft.com/office/drawing/2014/main" id="{AE2C53F6-CB7E-46CF-B66C-639C7D0C6DA3}"/>
              </a:ext>
            </a:extLst>
          </p:cNvPr>
          <p:cNvSpPr/>
          <p:nvPr/>
        </p:nvSpPr>
        <p:spPr>
          <a:xfrm>
            <a:off x="2420946" y="1884021"/>
            <a:ext cx="2870202" cy="407869"/>
          </a:xfrm>
          <a:prstGeom prst="rect">
            <a:avLst/>
          </a:prstGeom>
        </p:spPr>
        <p:txBody>
          <a:bodyPr wrap="square" anchor="ctr">
            <a:spAutoFit/>
          </a:bodyPr>
          <a:lstStyle/>
          <a:p>
            <a:pPr defTabSz="1219170">
              <a:lnSpc>
                <a:spcPct val="120000"/>
              </a:lnSpc>
            </a:pPr>
            <a:r>
              <a:rPr lang="zh-CN" altLang="en-US" b="1"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开发运维</a:t>
            </a:r>
            <a:endParaRPr lang="en-US" b="1"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2" name="Rectangle 118">
            <a:extLst>
              <a:ext uri="{FF2B5EF4-FFF2-40B4-BE49-F238E27FC236}">
                <a16:creationId xmlns:a16="http://schemas.microsoft.com/office/drawing/2014/main" id="{0ACF82D9-3A9E-4076-A7E7-6B60279221CE}"/>
              </a:ext>
            </a:extLst>
          </p:cNvPr>
          <p:cNvSpPr/>
          <p:nvPr/>
        </p:nvSpPr>
        <p:spPr>
          <a:xfrm>
            <a:off x="2420945" y="2384298"/>
            <a:ext cx="3244749" cy="1104533"/>
          </a:xfrm>
          <a:prstGeom prst="rect">
            <a:avLst/>
          </a:prstGeom>
        </p:spPr>
        <p:txBody>
          <a:bodyPr wrap="square" anchor="ctr">
            <a:spAutoFit/>
          </a:bodyPr>
          <a:lstStyle/>
          <a:p>
            <a:pPr defTabSz="1219170">
              <a:lnSpc>
                <a:spcPct val="120000"/>
              </a:lnSpc>
            </a:pPr>
            <a:r>
              <a:rPr lang="en-US" sz="1400"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400"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名初级运维工程师经过</a:t>
            </a:r>
            <a:r>
              <a:rPr lang="en-US" altLang="zh-CN" sz="1400"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2</a:t>
            </a:r>
            <a:r>
              <a:rPr lang="zh-CN" altLang="en-US" sz="1400"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年多的培养，目前除了能胜任大部分日常运维工作以外，还具备了系统级的项目开发能力，主导了报警管理系统的改版工作</a:t>
            </a:r>
            <a:endParaRPr lang="en-US" sz="1400"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8" name="Rectangle 2">
            <a:extLst>
              <a:ext uri="{FF2B5EF4-FFF2-40B4-BE49-F238E27FC236}">
                <a16:creationId xmlns:a16="http://schemas.microsoft.com/office/drawing/2014/main" id="{E20ACE00-CD1E-4549-9D8C-41FE79AA9F54}"/>
              </a:ext>
            </a:extLst>
          </p:cNvPr>
          <p:cNvSpPr/>
          <p:nvPr/>
        </p:nvSpPr>
        <p:spPr>
          <a:xfrm>
            <a:off x="838199" y="3863895"/>
            <a:ext cx="5015754" cy="1891446"/>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9" name="Freeform 6">
            <a:extLst>
              <a:ext uri="{FF2B5EF4-FFF2-40B4-BE49-F238E27FC236}">
                <a16:creationId xmlns:a16="http://schemas.microsoft.com/office/drawing/2014/main" id="{3C25642A-3BAA-42E9-B2AB-2C9427401AE8}"/>
              </a:ext>
            </a:extLst>
          </p:cNvPr>
          <p:cNvSpPr>
            <a:spLocks noEditPoints="1"/>
          </p:cNvSpPr>
          <p:nvPr/>
        </p:nvSpPr>
        <p:spPr bwMode="auto">
          <a:xfrm>
            <a:off x="1320065" y="4199160"/>
            <a:ext cx="886449" cy="780470"/>
          </a:xfrm>
          <a:custGeom>
            <a:avLst/>
            <a:gdLst>
              <a:gd name="T0" fmla="*/ 351 w 457"/>
              <a:gd name="T1" fmla="*/ 347 h 402"/>
              <a:gd name="T2" fmla="*/ 276 w 457"/>
              <a:gd name="T3" fmla="*/ 311 h 402"/>
              <a:gd name="T4" fmla="*/ 275 w 457"/>
              <a:gd name="T5" fmla="*/ 290 h 402"/>
              <a:gd name="T6" fmla="*/ 263 w 457"/>
              <a:gd name="T7" fmla="*/ 278 h 402"/>
              <a:gd name="T8" fmla="*/ 263 w 457"/>
              <a:gd name="T9" fmla="*/ 241 h 402"/>
              <a:gd name="T10" fmla="*/ 274 w 457"/>
              <a:gd name="T11" fmla="*/ 219 h 402"/>
              <a:gd name="T12" fmla="*/ 284 w 457"/>
              <a:gd name="T13" fmla="*/ 190 h 402"/>
              <a:gd name="T14" fmla="*/ 292 w 457"/>
              <a:gd name="T15" fmla="*/ 150 h 402"/>
              <a:gd name="T16" fmla="*/ 285 w 457"/>
              <a:gd name="T17" fmla="*/ 135 h 402"/>
              <a:gd name="T18" fmla="*/ 284 w 457"/>
              <a:gd name="T19" fmla="*/ 73 h 402"/>
              <a:gd name="T20" fmla="*/ 251 w 457"/>
              <a:gd name="T21" fmla="*/ 26 h 402"/>
              <a:gd name="T22" fmla="*/ 250 w 457"/>
              <a:gd name="T23" fmla="*/ 3 h 402"/>
              <a:gd name="T24" fmla="*/ 143 w 457"/>
              <a:gd name="T25" fmla="*/ 47 h 402"/>
              <a:gd name="T26" fmla="*/ 131 w 457"/>
              <a:gd name="T27" fmla="*/ 141 h 402"/>
              <a:gd name="T28" fmla="*/ 127 w 457"/>
              <a:gd name="T29" fmla="*/ 167 h 402"/>
              <a:gd name="T30" fmla="*/ 130 w 457"/>
              <a:gd name="T31" fmla="*/ 186 h 402"/>
              <a:gd name="T32" fmla="*/ 139 w 457"/>
              <a:gd name="T33" fmla="*/ 201 h 402"/>
              <a:gd name="T34" fmla="*/ 153 w 457"/>
              <a:gd name="T35" fmla="*/ 239 h 402"/>
              <a:gd name="T36" fmla="*/ 151 w 457"/>
              <a:gd name="T37" fmla="*/ 285 h 402"/>
              <a:gd name="T38" fmla="*/ 141 w 457"/>
              <a:gd name="T39" fmla="*/ 290 h 402"/>
              <a:gd name="T40" fmla="*/ 141 w 457"/>
              <a:gd name="T41" fmla="*/ 311 h 402"/>
              <a:gd name="T42" fmla="*/ 50 w 457"/>
              <a:gd name="T43" fmla="*/ 351 h 402"/>
              <a:gd name="T44" fmla="*/ 0 w 457"/>
              <a:gd name="T45" fmla="*/ 402 h 402"/>
              <a:gd name="T46" fmla="*/ 420 w 457"/>
              <a:gd name="T47" fmla="*/ 402 h 402"/>
              <a:gd name="T48" fmla="*/ 351 w 457"/>
              <a:gd name="T49" fmla="*/ 347 h 402"/>
              <a:gd name="T50" fmla="*/ 390 w 457"/>
              <a:gd name="T51" fmla="*/ 168 h 402"/>
              <a:gd name="T52" fmla="*/ 322 w 457"/>
              <a:gd name="T53" fmla="*/ 235 h 402"/>
              <a:gd name="T54" fmla="*/ 390 w 457"/>
              <a:gd name="T55" fmla="*/ 303 h 402"/>
              <a:gd name="T56" fmla="*/ 457 w 457"/>
              <a:gd name="T57" fmla="*/ 235 h 402"/>
              <a:gd name="T58" fmla="*/ 390 w 457"/>
              <a:gd name="T59" fmla="*/ 168 h 402"/>
              <a:gd name="T60" fmla="*/ 432 w 457"/>
              <a:gd name="T61" fmla="*/ 247 h 402"/>
              <a:gd name="T62" fmla="*/ 401 w 457"/>
              <a:gd name="T63" fmla="*/ 247 h 402"/>
              <a:gd name="T64" fmla="*/ 401 w 457"/>
              <a:gd name="T65" fmla="*/ 278 h 402"/>
              <a:gd name="T66" fmla="*/ 378 w 457"/>
              <a:gd name="T67" fmla="*/ 278 h 402"/>
              <a:gd name="T68" fmla="*/ 378 w 457"/>
              <a:gd name="T69" fmla="*/ 247 h 402"/>
              <a:gd name="T70" fmla="*/ 347 w 457"/>
              <a:gd name="T71" fmla="*/ 247 h 402"/>
              <a:gd name="T72" fmla="*/ 347 w 457"/>
              <a:gd name="T73" fmla="*/ 224 h 402"/>
              <a:gd name="T74" fmla="*/ 378 w 457"/>
              <a:gd name="T75" fmla="*/ 224 h 402"/>
              <a:gd name="T76" fmla="*/ 378 w 457"/>
              <a:gd name="T77" fmla="*/ 193 h 402"/>
              <a:gd name="T78" fmla="*/ 401 w 457"/>
              <a:gd name="T79" fmla="*/ 193 h 402"/>
              <a:gd name="T80" fmla="*/ 401 w 457"/>
              <a:gd name="T81" fmla="*/ 224 h 402"/>
              <a:gd name="T82" fmla="*/ 432 w 457"/>
              <a:gd name="T83" fmla="*/ 224 h 402"/>
              <a:gd name="T84" fmla="*/ 432 w 457"/>
              <a:gd name="T85" fmla="*/ 247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7" h="402">
                <a:moveTo>
                  <a:pt x="351" y="347"/>
                </a:moveTo>
                <a:cubicBezTo>
                  <a:pt x="311" y="332"/>
                  <a:pt x="276" y="311"/>
                  <a:pt x="276" y="311"/>
                </a:cubicBezTo>
                <a:cubicBezTo>
                  <a:pt x="275" y="290"/>
                  <a:pt x="275" y="290"/>
                  <a:pt x="275" y="290"/>
                </a:cubicBezTo>
                <a:cubicBezTo>
                  <a:pt x="275" y="290"/>
                  <a:pt x="264" y="282"/>
                  <a:pt x="263" y="278"/>
                </a:cubicBezTo>
                <a:cubicBezTo>
                  <a:pt x="262" y="273"/>
                  <a:pt x="261" y="251"/>
                  <a:pt x="263" y="241"/>
                </a:cubicBezTo>
                <a:cubicBezTo>
                  <a:pt x="266" y="230"/>
                  <a:pt x="269" y="232"/>
                  <a:pt x="274" y="219"/>
                </a:cubicBezTo>
                <a:cubicBezTo>
                  <a:pt x="278" y="207"/>
                  <a:pt x="279" y="202"/>
                  <a:pt x="284" y="190"/>
                </a:cubicBezTo>
                <a:cubicBezTo>
                  <a:pt x="288" y="177"/>
                  <a:pt x="292" y="158"/>
                  <a:pt x="292" y="150"/>
                </a:cubicBezTo>
                <a:cubicBezTo>
                  <a:pt x="292" y="142"/>
                  <a:pt x="286" y="143"/>
                  <a:pt x="285" y="135"/>
                </a:cubicBezTo>
                <a:cubicBezTo>
                  <a:pt x="284" y="127"/>
                  <a:pt x="284" y="99"/>
                  <a:pt x="284" y="73"/>
                </a:cubicBezTo>
                <a:cubicBezTo>
                  <a:pt x="284" y="48"/>
                  <a:pt x="264" y="34"/>
                  <a:pt x="251" y="26"/>
                </a:cubicBezTo>
                <a:cubicBezTo>
                  <a:pt x="237" y="17"/>
                  <a:pt x="242" y="11"/>
                  <a:pt x="250" y="3"/>
                </a:cubicBezTo>
                <a:cubicBezTo>
                  <a:pt x="225" y="0"/>
                  <a:pt x="159" y="22"/>
                  <a:pt x="143" y="47"/>
                </a:cubicBezTo>
                <a:cubicBezTo>
                  <a:pt x="127" y="72"/>
                  <a:pt x="131" y="134"/>
                  <a:pt x="131" y="141"/>
                </a:cubicBezTo>
                <a:cubicBezTo>
                  <a:pt x="125" y="143"/>
                  <a:pt x="123" y="154"/>
                  <a:pt x="127" y="167"/>
                </a:cubicBezTo>
                <a:cubicBezTo>
                  <a:pt x="131" y="180"/>
                  <a:pt x="126" y="175"/>
                  <a:pt x="130" y="186"/>
                </a:cubicBezTo>
                <a:cubicBezTo>
                  <a:pt x="134" y="197"/>
                  <a:pt x="135" y="192"/>
                  <a:pt x="139" y="201"/>
                </a:cubicBezTo>
                <a:cubicBezTo>
                  <a:pt x="143" y="210"/>
                  <a:pt x="147" y="232"/>
                  <a:pt x="153" y="239"/>
                </a:cubicBezTo>
                <a:cubicBezTo>
                  <a:pt x="154" y="253"/>
                  <a:pt x="151" y="285"/>
                  <a:pt x="151" y="285"/>
                </a:cubicBezTo>
                <a:cubicBezTo>
                  <a:pt x="141" y="290"/>
                  <a:pt x="141" y="290"/>
                  <a:pt x="141" y="290"/>
                </a:cubicBezTo>
                <a:cubicBezTo>
                  <a:pt x="141" y="311"/>
                  <a:pt x="141" y="311"/>
                  <a:pt x="141" y="311"/>
                </a:cubicBezTo>
                <a:cubicBezTo>
                  <a:pt x="141" y="311"/>
                  <a:pt x="90" y="336"/>
                  <a:pt x="50" y="351"/>
                </a:cubicBezTo>
                <a:cubicBezTo>
                  <a:pt x="10" y="366"/>
                  <a:pt x="0" y="402"/>
                  <a:pt x="0" y="402"/>
                </a:cubicBezTo>
                <a:cubicBezTo>
                  <a:pt x="420" y="402"/>
                  <a:pt x="420" y="402"/>
                  <a:pt x="420" y="402"/>
                </a:cubicBezTo>
                <a:cubicBezTo>
                  <a:pt x="419" y="390"/>
                  <a:pt x="392" y="362"/>
                  <a:pt x="351" y="347"/>
                </a:cubicBezTo>
                <a:close/>
                <a:moveTo>
                  <a:pt x="390" y="168"/>
                </a:moveTo>
                <a:cubicBezTo>
                  <a:pt x="352" y="168"/>
                  <a:pt x="322" y="198"/>
                  <a:pt x="322" y="235"/>
                </a:cubicBezTo>
                <a:cubicBezTo>
                  <a:pt x="322" y="272"/>
                  <a:pt x="352" y="303"/>
                  <a:pt x="390" y="303"/>
                </a:cubicBezTo>
                <a:cubicBezTo>
                  <a:pt x="427" y="303"/>
                  <a:pt x="457" y="272"/>
                  <a:pt x="457" y="235"/>
                </a:cubicBezTo>
                <a:cubicBezTo>
                  <a:pt x="457" y="198"/>
                  <a:pt x="427" y="168"/>
                  <a:pt x="390" y="168"/>
                </a:cubicBezTo>
                <a:close/>
                <a:moveTo>
                  <a:pt x="432" y="247"/>
                </a:moveTo>
                <a:cubicBezTo>
                  <a:pt x="401" y="247"/>
                  <a:pt x="401" y="247"/>
                  <a:pt x="401" y="247"/>
                </a:cubicBezTo>
                <a:cubicBezTo>
                  <a:pt x="401" y="278"/>
                  <a:pt x="401" y="278"/>
                  <a:pt x="401" y="278"/>
                </a:cubicBezTo>
                <a:cubicBezTo>
                  <a:pt x="378" y="278"/>
                  <a:pt x="378" y="278"/>
                  <a:pt x="378" y="278"/>
                </a:cubicBezTo>
                <a:cubicBezTo>
                  <a:pt x="378" y="247"/>
                  <a:pt x="378" y="247"/>
                  <a:pt x="378" y="247"/>
                </a:cubicBezTo>
                <a:cubicBezTo>
                  <a:pt x="347" y="247"/>
                  <a:pt x="347" y="247"/>
                  <a:pt x="347" y="247"/>
                </a:cubicBezTo>
                <a:cubicBezTo>
                  <a:pt x="347" y="224"/>
                  <a:pt x="347" y="224"/>
                  <a:pt x="347" y="224"/>
                </a:cubicBezTo>
                <a:cubicBezTo>
                  <a:pt x="378" y="224"/>
                  <a:pt x="378" y="224"/>
                  <a:pt x="378" y="224"/>
                </a:cubicBezTo>
                <a:cubicBezTo>
                  <a:pt x="378" y="193"/>
                  <a:pt x="378" y="193"/>
                  <a:pt x="378" y="193"/>
                </a:cubicBezTo>
                <a:cubicBezTo>
                  <a:pt x="401" y="193"/>
                  <a:pt x="401" y="193"/>
                  <a:pt x="401" y="193"/>
                </a:cubicBezTo>
                <a:cubicBezTo>
                  <a:pt x="401" y="224"/>
                  <a:pt x="401" y="224"/>
                  <a:pt x="401" y="224"/>
                </a:cubicBezTo>
                <a:cubicBezTo>
                  <a:pt x="432" y="224"/>
                  <a:pt x="432" y="224"/>
                  <a:pt x="432" y="224"/>
                </a:cubicBezTo>
                <a:lnTo>
                  <a:pt x="432" y="247"/>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0" name="Rectangle 117">
            <a:extLst>
              <a:ext uri="{FF2B5EF4-FFF2-40B4-BE49-F238E27FC236}">
                <a16:creationId xmlns:a16="http://schemas.microsoft.com/office/drawing/2014/main" id="{F5FE93FC-7958-4CCF-9618-2D840EB00C17}"/>
              </a:ext>
            </a:extLst>
          </p:cNvPr>
          <p:cNvSpPr/>
          <p:nvPr/>
        </p:nvSpPr>
        <p:spPr>
          <a:xfrm>
            <a:off x="2420946" y="3995225"/>
            <a:ext cx="2870202" cy="407869"/>
          </a:xfrm>
          <a:prstGeom prst="rect">
            <a:avLst/>
          </a:prstGeom>
        </p:spPr>
        <p:txBody>
          <a:bodyPr wrap="square" anchor="ctr">
            <a:spAutoFit/>
          </a:bodyPr>
          <a:lstStyle/>
          <a:p>
            <a:pPr defTabSz="1219170">
              <a:lnSpc>
                <a:spcPct val="120000"/>
              </a:lnSpc>
            </a:pPr>
            <a:r>
              <a:rPr lang="zh-CN" altLang="en-US" b="1"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初级运维</a:t>
            </a:r>
            <a:endParaRPr lang="en-US" b="1"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1" name="Rectangle 118">
            <a:extLst>
              <a:ext uri="{FF2B5EF4-FFF2-40B4-BE49-F238E27FC236}">
                <a16:creationId xmlns:a16="http://schemas.microsoft.com/office/drawing/2014/main" id="{3335D5BA-D4F3-4F79-9658-5CE75A16CD69}"/>
              </a:ext>
            </a:extLst>
          </p:cNvPr>
          <p:cNvSpPr/>
          <p:nvPr/>
        </p:nvSpPr>
        <p:spPr>
          <a:xfrm>
            <a:off x="2420945" y="4528994"/>
            <a:ext cx="3244749" cy="846001"/>
          </a:xfrm>
          <a:prstGeom prst="rect">
            <a:avLst/>
          </a:prstGeom>
        </p:spPr>
        <p:txBody>
          <a:bodyPr wrap="square" anchor="ctr">
            <a:spAutoFit/>
          </a:bodyPr>
          <a:lstStyle/>
          <a:p>
            <a:pPr defTabSz="1219170">
              <a:lnSpc>
                <a:spcPct val="120000"/>
              </a:lnSpc>
            </a:pPr>
            <a:r>
              <a:rPr lang="en-US" sz="1400" dirty="0">
                <a:solidFill>
                  <a:srgbClr val="FFFFFF"/>
                </a:solidFill>
                <a:ea typeface="字魂105号-简雅黑" panose="00000500000000000000" pitchFamily="2" charset="-122"/>
                <a:sym typeface="字魂105号-简雅黑" panose="00000500000000000000" pitchFamily="2" charset="-122"/>
              </a:rPr>
              <a:t>1</a:t>
            </a:r>
            <a:r>
              <a:rPr lang="zh-CN" altLang="en-US" sz="1400" dirty="0">
                <a:solidFill>
                  <a:srgbClr val="FFFFFF"/>
                </a:solidFill>
                <a:ea typeface="字魂105号-简雅黑" panose="00000500000000000000" pitchFamily="2" charset="-122"/>
                <a:sym typeface="字魂105号-简雅黑" panose="00000500000000000000" pitchFamily="2" charset="-122"/>
              </a:rPr>
              <a:t>名办公运维工程师，经过</a:t>
            </a:r>
            <a:r>
              <a:rPr lang="en-US" altLang="zh-CN" sz="1400" dirty="0">
                <a:solidFill>
                  <a:srgbClr val="FFFFFF"/>
                </a:solidFill>
                <a:ea typeface="字魂105号-简雅黑" panose="00000500000000000000" pitchFamily="2" charset="-122"/>
                <a:sym typeface="字魂105号-简雅黑" panose="00000500000000000000" pitchFamily="2" charset="-122"/>
              </a:rPr>
              <a:t>1</a:t>
            </a:r>
            <a:r>
              <a:rPr lang="zh-CN" altLang="en-US" sz="1400" dirty="0">
                <a:solidFill>
                  <a:srgbClr val="FFFFFF"/>
                </a:solidFill>
                <a:ea typeface="字魂105号-简雅黑" panose="00000500000000000000" pitchFamily="2" charset="-122"/>
                <a:sym typeface="字魂105号-简雅黑" panose="00000500000000000000" pitchFamily="2" charset="-122"/>
              </a:rPr>
              <a:t>年左右的培养，达到初级业务运维工程理由水平，并具备了脚本开发能力</a:t>
            </a:r>
            <a:endParaRPr lang="en-US" sz="1400" dirty="0">
              <a:solidFill>
                <a:srgbClr val="FFFFFF"/>
              </a:solidFill>
              <a:ea typeface="字魂105号-简雅黑" panose="00000500000000000000" pitchFamily="2" charset="-122"/>
              <a:sym typeface="字魂105号-简雅黑" panose="00000500000000000000" pitchFamily="2" charset="-122"/>
            </a:endParaRPr>
          </a:p>
        </p:txBody>
      </p:sp>
      <p:sp>
        <p:nvSpPr>
          <p:cNvPr id="22" name="标题 1">
            <a:extLst>
              <a:ext uri="{FF2B5EF4-FFF2-40B4-BE49-F238E27FC236}">
                <a16:creationId xmlns:a16="http://schemas.microsoft.com/office/drawing/2014/main" id="{E50A9702-F749-4582-8588-ED8E22DAA42E}"/>
              </a:ext>
            </a:extLst>
          </p:cNvPr>
          <p:cNvSpPr txBox="1">
            <a:spLocks/>
          </p:cNvSpPr>
          <p:nvPr/>
        </p:nvSpPr>
        <p:spPr>
          <a:xfrm>
            <a:off x="2720788" y="1082295"/>
            <a:ext cx="1241612" cy="64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TTTGB Medium" panose="020C06030202040F0204" pitchFamily="34" charset="-122"/>
                <a:ea typeface="TTTGB Medium" panose="020C06030202040F0204" pitchFamily="34" charset="-122"/>
                <a:cs typeface="+mj-cs"/>
              </a:defRPr>
            </a:lvl1pPr>
          </a:lstStyle>
          <a:p>
            <a:r>
              <a:rPr lang="zh-CN" altLang="en-US" sz="2000" dirty="0"/>
              <a:t>团队内</a:t>
            </a:r>
          </a:p>
        </p:txBody>
      </p:sp>
      <p:sp>
        <p:nvSpPr>
          <p:cNvPr id="23" name="Rectangle 2">
            <a:extLst>
              <a:ext uri="{FF2B5EF4-FFF2-40B4-BE49-F238E27FC236}">
                <a16:creationId xmlns:a16="http://schemas.microsoft.com/office/drawing/2014/main" id="{5EA86074-21F3-48B0-8DD5-9C63DD951F02}"/>
              </a:ext>
            </a:extLst>
          </p:cNvPr>
          <p:cNvSpPr/>
          <p:nvPr/>
        </p:nvSpPr>
        <p:spPr>
          <a:xfrm>
            <a:off x="6880410" y="1730295"/>
            <a:ext cx="4764743" cy="1891446"/>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4" name="Freeform 6">
            <a:extLst>
              <a:ext uri="{FF2B5EF4-FFF2-40B4-BE49-F238E27FC236}">
                <a16:creationId xmlns:a16="http://schemas.microsoft.com/office/drawing/2014/main" id="{C6CDC7FD-E596-4D11-B5F7-05B845A944A2}"/>
              </a:ext>
            </a:extLst>
          </p:cNvPr>
          <p:cNvSpPr>
            <a:spLocks noEditPoints="1"/>
          </p:cNvSpPr>
          <p:nvPr/>
        </p:nvSpPr>
        <p:spPr bwMode="auto">
          <a:xfrm>
            <a:off x="7362276" y="2065560"/>
            <a:ext cx="886449" cy="780470"/>
          </a:xfrm>
          <a:custGeom>
            <a:avLst/>
            <a:gdLst>
              <a:gd name="T0" fmla="*/ 351 w 457"/>
              <a:gd name="T1" fmla="*/ 347 h 402"/>
              <a:gd name="T2" fmla="*/ 276 w 457"/>
              <a:gd name="T3" fmla="*/ 311 h 402"/>
              <a:gd name="T4" fmla="*/ 275 w 457"/>
              <a:gd name="T5" fmla="*/ 290 h 402"/>
              <a:gd name="T6" fmla="*/ 263 w 457"/>
              <a:gd name="T7" fmla="*/ 278 h 402"/>
              <a:gd name="T8" fmla="*/ 263 w 457"/>
              <a:gd name="T9" fmla="*/ 241 h 402"/>
              <a:gd name="T10" fmla="*/ 274 w 457"/>
              <a:gd name="T11" fmla="*/ 219 h 402"/>
              <a:gd name="T12" fmla="*/ 284 w 457"/>
              <a:gd name="T13" fmla="*/ 190 h 402"/>
              <a:gd name="T14" fmla="*/ 292 w 457"/>
              <a:gd name="T15" fmla="*/ 150 h 402"/>
              <a:gd name="T16" fmla="*/ 285 w 457"/>
              <a:gd name="T17" fmla="*/ 135 h 402"/>
              <a:gd name="T18" fmla="*/ 284 w 457"/>
              <a:gd name="T19" fmla="*/ 73 h 402"/>
              <a:gd name="T20" fmla="*/ 251 w 457"/>
              <a:gd name="T21" fmla="*/ 26 h 402"/>
              <a:gd name="T22" fmla="*/ 250 w 457"/>
              <a:gd name="T23" fmla="*/ 3 h 402"/>
              <a:gd name="T24" fmla="*/ 143 w 457"/>
              <a:gd name="T25" fmla="*/ 47 h 402"/>
              <a:gd name="T26" fmla="*/ 131 w 457"/>
              <a:gd name="T27" fmla="*/ 141 h 402"/>
              <a:gd name="T28" fmla="*/ 127 w 457"/>
              <a:gd name="T29" fmla="*/ 167 h 402"/>
              <a:gd name="T30" fmla="*/ 130 w 457"/>
              <a:gd name="T31" fmla="*/ 186 h 402"/>
              <a:gd name="T32" fmla="*/ 139 w 457"/>
              <a:gd name="T33" fmla="*/ 201 h 402"/>
              <a:gd name="T34" fmla="*/ 153 w 457"/>
              <a:gd name="T35" fmla="*/ 239 h 402"/>
              <a:gd name="T36" fmla="*/ 151 w 457"/>
              <a:gd name="T37" fmla="*/ 285 h 402"/>
              <a:gd name="T38" fmla="*/ 141 w 457"/>
              <a:gd name="T39" fmla="*/ 290 h 402"/>
              <a:gd name="T40" fmla="*/ 141 w 457"/>
              <a:gd name="T41" fmla="*/ 311 h 402"/>
              <a:gd name="T42" fmla="*/ 50 w 457"/>
              <a:gd name="T43" fmla="*/ 351 h 402"/>
              <a:gd name="T44" fmla="*/ 0 w 457"/>
              <a:gd name="T45" fmla="*/ 402 h 402"/>
              <a:gd name="T46" fmla="*/ 420 w 457"/>
              <a:gd name="T47" fmla="*/ 402 h 402"/>
              <a:gd name="T48" fmla="*/ 351 w 457"/>
              <a:gd name="T49" fmla="*/ 347 h 402"/>
              <a:gd name="T50" fmla="*/ 390 w 457"/>
              <a:gd name="T51" fmla="*/ 168 h 402"/>
              <a:gd name="T52" fmla="*/ 322 w 457"/>
              <a:gd name="T53" fmla="*/ 235 h 402"/>
              <a:gd name="T54" fmla="*/ 390 w 457"/>
              <a:gd name="T55" fmla="*/ 303 h 402"/>
              <a:gd name="T56" fmla="*/ 457 w 457"/>
              <a:gd name="T57" fmla="*/ 235 h 402"/>
              <a:gd name="T58" fmla="*/ 390 w 457"/>
              <a:gd name="T59" fmla="*/ 168 h 402"/>
              <a:gd name="T60" fmla="*/ 432 w 457"/>
              <a:gd name="T61" fmla="*/ 247 h 402"/>
              <a:gd name="T62" fmla="*/ 401 w 457"/>
              <a:gd name="T63" fmla="*/ 247 h 402"/>
              <a:gd name="T64" fmla="*/ 401 w 457"/>
              <a:gd name="T65" fmla="*/ 278 h 402"/>
              <a:gd name="T66" fmla="*/ 378 w 457"/>
              <a:gd name="T67" fmla="*/ 278 h 402"/>
              <a:gd name="T68" fmla="*/ 378 w 457"/>
              <a:gd name="T69" fmla="*/ 247 h 402"/>
              <a:gd name="T70" fmla="*/ 347 w 457"/>
              <a:gd name="T71" fmla="*/ 247 h 402"/>
              <a:gd name="T72" fmla="*/ 347 w 457"/>
              <a:gd name="T73" fmla="*/ 224 h 402"/>
              <a:gd name="T74" fmla="*/ 378 w 457"/>
              <a:gd name="T75" fmla="*/ 224 h 402"/>
              <a:gd name="T76" fmla="*/ 378 w 457"/>
              <a:gd name="T77" fmla="*/ 193 h 402"/>
              <a:gd name="T78" fmla="*/ 401 w 457"/>
              <a:gd name="T79" fmla="*/ 193 h 402"/>
              <a:gd name="T80" fmla="*/ 401 w 457"/>
              <a:gd name="T81" fmla="*/ 224 h 402"/>
              <a:gd name="T82" fmla="*/ 432 w 457"/>
              <a:gd name="T83" fmla="*/ 224 h 402"/>
              <a:gd name="T84" fmla="*/ 432 w 457"/>
              <a:gd name="T85" fmla="*/ 247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7" h="402">
                <a:moveTo>
                  <a:pt x="351" y="347"/>
                </a:moveTo>
                <a:cubicBezTo>
                  <a:pt x="311" y="332"/>
                  <a:pt x="276" y="311"/>
                  <a:pt x="276" y="311"/>
                </a:cubicBezTo>
                <a:cubicBezTo>
                  <a:pt x="275" y="290"/>
                  <a:pt x="275" y="290"/>
                  <a:pt x="275" y="290"/>
                </a:cubicBezTo>
                <a:cubicBezTo>
                  <a:pt x="275" y="290"/>
                  <a:pt x="264" y="282"/>
                  <a:pt x="263" y="278"/>
                </a:cubicBezTo>
                <a:cubicBezTo>
                  <a:pt x="262" y="273"/>
                  <a:pt x="261" y="251"/>
                  <a:pt x="263" y="241"/>
                </a:cubicBezTo>
                <a:cubicBezTo>
                  <a:pt x="266" y="230"/>
                  <a:pt x="269" y="232"/>
                  <a:pt x="274" y="219"/>
                </a:cubicBezTo>
                <a:cubicBezTo>
                  <a:pt x="278" y="207"/>
                  <a:pt x="279" y="202"/>
                  <a:pt x="284" y="190"/>
                </a:cubicBezTo>
                <a:cubicBezTo>
                  <a:pt x="288" y="177"/>
                  <a:pt x="292" y="158"/>
                  <a:pt x="292" y="150"/>
                </a:cubicBezTo>
                <a:cubicBezTo>
                  <a:pt x="292" y="142"/>
                  <a:pt x="286" y="143"/>
                  <a:pt x="285" y="135"/>
                </a:cubicBezTo>
                <a:cubicBezTo>
                  <a:pt x="284" y="127"/>
                  <a:pt x="284" y="99"/>
                  <a:pt x="284" y="73"/>
                </a:cubicBezTo>
                <a:cubicBezTo>
                  <a:pt x="284" y="48"/>
                  <a:pt x="264" y="34"/>
                  <a:pt x="251" y="26"/>
                </a:cubicBezTo>
                <a:cubicBezTo>
                  <a:pt x="237" y="17"/>
                  <a:pt x="242" y="11"/>
                  <a:pt x="250" y="3"/>
                </a:cubicBezTo>
                <a:cubicBezTo>
                  <a:pt x="225" y="0"/>
                  <a:pt x="159" y="22"/>
                  <a:pt x="143" y="47"/>
                </a:cubicBezTo>
                <a:cubicBezTo>
                  <a:pt x="127" y="72"/>
                  <a:pt x="131" y="134"/>
                  <a:pt x="131" y="141"/>
                </a:cubicBezTo>
                <a:cubicBezTo>
                  <a:pt x="125" y="143"/>
                  <a:pt x="123" y="154"/>
                  <a:pt x="127" y="167"/>
                </a:cubicBezTo>
                <a:cubicBezTo>
                  <a:pt x="131" y="180"/>
                  <a:pt x="126" y="175"/>
                  <a:pt x="130" y="186"/>
                </a:cubicBezTo>
                <a:cubicBezTo>
                  <a:pt x="134" y="197"/>
                  <a:pt x="135" y="192"/>
                  <a:pt x="139" y="201"/>
                </a:cubicBezTo>
                <a:cubicBezTo>
                  <a:pt x="143" y="210"/>
                  <a:pt x="147" y="232"/>
                  <a:pt x="153" y="239"/>
                </a:cubicBezTo>
                <a:cubicBezTo>
                  <a:pt x="154" y="253"/>
                  <a:pt x="151" y="285"/>
                  <a:pt x="151" y="285"/>
                </a:cubicBezTo>
                <a:cubicBezTo>
                  <a:pt x="141" y="290"/>
                  <a:pt x="141" y="290"/>
                  <a:pt x="141" y="290"/>
                </a:cubicBezTo>
                <a:cubicBezTo>
                  <a:pt x="141" y="311"/>
                  <a:pt x="141" y="311"/>
                  <a:pt x="141" y="311"/>
                </a:cubicBezTo>
                <a:cubicBezTo>
                  <a:pt x="141" y="311"/>
                  <a:pt x="90" y="336"/>
                  <a:pt x="50" y="351"/>
                </a:cubicBezTo>
                <a:cubicBezTo>
                  <a:pt x="10" y="366"/>
                  <a:pt x="0" y="402"/>
                  <a:pt x="0" y="402"/>
                </a:cubicBezTo>
                <a:cubicBezTo>
                  <a:pt x="420" y="402"/>
                  <a:pt x="420" y="402"/>
                  <a:pt x="420" y="402"/>
                </a:cubicBezTo>
                <a:cubicBezTo>
                  <a:pt x="419" y="390"/>
                  <a:pt x="392" y="362"/>
                  <a:pt x="351" y="347"/>
                </a:cubicBezTo>
                <a:close/>
                <a:moveTo>
                  <a:pt x="390" y="168"/>
                </a:moveTo>
                <a:cubicBezTo>
                  <a:pt x="352" y="168"/>
                  <a:pt x="322" y="198"/>
                  <a:pt x="322" y="235"/>
                </a:cubicBezTo>
                <a:cubicBezTo>
                  <a:pt x="322" y="272"/>
                  <a:pt x="352" y="303"/>
                  <a:pt x="390" y="303"/>
                </a:cubicBezTo>
                <a:cubicBezTo>
                  <a:pt x="427" y="303"/>
                  <a:pt x="457" y="272"/>
                  <a:pt x="457" y="235"/>
                </a:cubicBezTo>
                <a:cubicBezTo>
                  <a:pt x="457" y="198"/>
                  <a:pt x="427" y="168"/>
                  <a:pt x="390" y="168"/>
                </a:cubicBezTo>
                <a:close/>
                <a:moveTo>
                  <a:pt x="432" y="247"/>
                </a:moveTo>
                <a:cubicBezTo>
                  <a:pt x="401" y="247"/>
                  <a:pt x="401" y="247"/>
                  <a:pt x="401" y="247"/>
                </a:cubicBezTo>
                <a:cubicBezTo>
                  <a:pt x="401" y="278"/>
                  <a:pt x="401" y="278"/>
                  <a:pt x="401" y="278"/>
                </a:cubicBezTo>
                <a:cubicBezTo>
                  <a:pt x="378" y="278"/>
                  <a:pt x="378" y="278"/>
                  <a:pt x="378" y="278"/>
                </a:cubicBezTo>
                <a:cubicBezTo>
                  <a:pt x="378" y="247"/>
                  <a:pt x="378" y="247"/>
                  <a:pt x="378" y="247"/>
                </a:cubicBezTo>
                <a:cubicBezTo>
                  <a:pt x="347" y="247"/>
                  <a:pt x="347" y="247"/>
                  <a:pt x="347" y="247"/>
                </a:cubicBezTo>
                <a:cubicBezTo>
                  <a:pt x="347" y="224"/>
                  <a:pt x="347" y="224"/>
                  <a:pt x="347" y="224"/>
                </a:cubicBezTo>
                <a:cubicBezTo>
                  <a:pt x="378" y="224"/>
                  <a:pt x="378" y="224"/>
                  <a:pt x="378" y="224"/>
                </a:cubicBezTo>
                <a:cubicBezTo>
                  <a:pt x="378" y="193"/>
                  <a:pt x="378" y="193"/>
                  <a:pt x="378" y="193"/>
                </a:cubicBezTo>
                <a:cubicBezTo>
                  <a:pt x="401" y="193"/>
                  <a:pt x="401" y="193"/>
                  <a:pt x="401" y="193"/>
                </a:cubicBezTo>
                <a:cubicBezTo>
                  <a:pt x="401" y="224"/>
                  <a:pt x="401" y="224"/>
                  <a:pt x="401" y="224"/>
                </a:cubicBezTo>
                <a:cubicBezTo>
                  <a:pt x="432" y="224"/>
                  <a:pt x="432" y="224"/>
                  <a:pt x="432" y="224"/>
                </a:cubicBezTo>
                <a:lnTo>
                  <a:pt x="432" y="247"/>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defTabSz="1219170"/>
            <a:endParaRPr lang="en-US" sz="2400">
              <a:solidFill>
                <a:srgbClr val="003229"/>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5" name="Rectangle 117">
            <a:extLst>
              <a:ext uri="{FF2B5EF4-FFF2-40B4-BE49-F238E27FC236}">
                <a16:creationId xmlns:a16="http://schemas.microsoft.com/office/drawing/2014/main" id="{C905C9BB-1BF1-413C-BFA1-D4E6BF412D25}"/>
              </a:ext>
            </a:extLst>
          </p:cNvPr>
          <p:cNvSpPr/>
          <p:nvPr/>
        </p:nvSpPr>
        <p:spPr>
          <a:xfrm>
            <a:off x="8463157" y="1884021"/>
            <a:ext cx="2870202" cy="407869"/>
          </a:xfrm>
          <a:prstGeom prst="rect">
            <a:avLst/>
          </a:prstGeom>
        </p:spPr>
        <p:txBody>
          <a:bodyPr wrap="square" anchor="ctr">
            <a:spAutoFit/>
          </a:bodyPr>
          <a:lstStyle/>
          <a:p>
            <a:pPr defTabSz="1219170">
              <a:lnSpc>
                <a:spcPct val="120000"/>
              </a:lnSpc>
            </a:pPr>
            <a:r>
              <a:rPr lang="zh-CN" altLang="en-US" b="1"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rPr>
              <a:t>开发团队运维技能提升</a:t>
            </a:r>
            <a:endParaRPr lang="en-US" b="1" dirty="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6" name="Rectangle 118">
            <a:extLst>
              <a:ext uri="{FF2B5EF4-FFF2-40B4-BE49-F238E27FC236}">
                <a16:creationId xmlns:a16="http://schemas.microsoft.com/office/drawing/2014/main" id="{84B26C47-2257-44BD-9309-5261A9CE21AF}"/>
              </a:ext>
            </a:extLst>
          </p:cNvPr>
          <p:cNvSpPr/>
          <p:nvPr/>
        </p:nvSpPr>
        <p:spPr>
          <a:xfrm>
            <a:off x="8463156" y="2306357"/>
            <a:ext cx="3181997" cy="1104533"/>
          </a:xfrm>
          <a:prstGeom prst="rect">
            <a:avLst/>
          </a:prstGeom>
        </p:spPr>
        <p:txBody>
          <a:bodyPr wrap="square" anchor="ctr">
            <a:spAutoFit/>
          </a:bodyPr>
          <a:lstStyle/>
          <a:p>
            <a:pPr defTabSz="1219170">
              <a:lnSpc>
                <a:spcPct val="120000"/>
              </a:lnSpc>
            </a:pPr>
            <a:r>
              <a:rPr lang="zh-CN" altLang="en-US" sz="1400" dirty="0">
                <a:solidFill>
                  <a:srgbClr val="FFFFFF"/>
                </a:solidFill>
                <a:ea typeface="字魂105号-简雅黑" panose="00000500000000000000" pitchFamily="2" charset="-122"/>
                <a:sym typeface="字魂105号-简雅黑" panose="00000500000000000000" pitchFamily="2" charset="-122"/>
              </a:rPr>
              <a:t>各业务开发团队的核心成员，基本是</a:t>
            </a:r>
            <a:r>
              <a:rPr lang="en-US" altLang="zh-CN" sz="1400" dirty="0">
                <a:solidFill>
                  <a:srgbClr val="FFFFFF"/>
                </a:solidFill>
                <a:ea typeface="字魂105号-简雅黑" panose="00000500000000000000" pitchFamily="2" charset="-122"/>
                <a:sym typeface="字魂105号-简雅黑" panose="00000500000000000000" pitchFamily="2" charset="-122"/>
              </a:rPr>
              <a:t>java</a:t>
            </a:r>
            <a:r>
              <a:rPr lang="zh-CN" altLang="en-US" sz="1400" dirty="0">
                <a:solidFill>
                  <a:srgbClr val="FFFFFF"/>
                </a:solidFill>
                <a:ea typeface="字魂105号-简雅黑" panose="00000500000000000000" pitchFamily="2" charset="-122"/>
                <a:sym typeface="字魂105号-简雅黑" panose="00000500000000000000" pitchFamily="2" charset="-122"/>
              </a:rPr>
              <a:t>出身。经过指导培训，具备理解监控报警、查看系统状态、</a:t>
            </a:r>
            <a:r>
              <a:rPr lang="en-US" altLang="zh-CN" sz="1400" dirty="0" err="1">
                <a:solidFill>
                  <a:srgbClr val="FFFFFF"/>
                </a:solidFill>
                <a:ea typeface="字魂105号-简雅黑" panose="00000500000000000000" pitchFamily="2" charset="-122"/>
                <a:sym typeface="字魂105号-简雅黑" panose="00000500000000000000" pitchFamily="2" charset="-122"/>
              </a:rPr>
              <a:t>linux</a:t>
            </a:r>
            <a:r>
              <a:rPr lang="zh-CN" altLang="en-US" sz="1400" dirty="0">
                <a:solidFill>
                  <a:srgbClr val="FFFFFF"/>
                </a:solidFill>
                <a:ea typeface="字魂105号-简雅黑" panose="00000500000000000000" pitchFamily="2" charset="-122"/>
                <a:sym typeface="字魂105号-简雅黑" panose="00000500000000000000" pitchFamily="2" charset="-122"/>
              </a:rPr>
              <a:t>操作和故障排查等基本运维技能</a:t>
            </a:r>
            <a:endParaRPr lang="en-US" sz="1400" dirty="0">
              <a:solidFill>
                <a:srgbClr val="FFFFFF"/>
              </a:solidFill>
              <a:ea typeface="字魂105号-简雅黑" panose="00000500000000000000" pitchFamily="2" charset="-122"/>
              <a:sym typeface="字魂105号-简雅黑" panose="00000500000000000000" pitchFamily="2" charset="-122"/>
            </a:endParaRPr>
          </a:p>
        </p:txBody>
      </p:sp>
      <p:sp>
        <p:nvSpPr>
          <p:cNvPr id="27" name="标题 1">
            <a:extLst>
              <a:ext uri="{FF2B5EF4-FFF2-40B4-BE49-F238E27FC236}">
                <a16:creationId xmlns:a16="http://schemas.microsoft.com/office/drawing/2014/main" id="{71B94BA4-A8F5-4F88-B620-0E5AAD6C4840}"/>
              </a:ext>
            </a:extLst>
          </p:cNvPr>
          <p:cNvSpPr txBox="1">
            <a:spLocks/>
          </p:cNvSpPr>
          <p:nvPr/>
        </p:nvSpPr>
        <p:spPr>
          <a:xfrm>
            <a:off x="8762999" y="1082295"/>
            <a:ext cx="1241612" cy="64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TTTGB Medium" panose="020C06030202040F0204" pitchFamily="34" charset="-122"/>
                <a:ea typeface="TTTGB Medium" panose="020C06030202040F0204" pitchFamily="34" charset="-122"/>
                <a:cs typeface="+mj-cs"/>
              </a:defRPr>
            </a:lvl1pPr>
          </a:lstStyle>
          <a:p>
            <a:r>
              <a:rPr lang="zh-CN" altLang="en-US" sz="2000" dirty="0"/>
              <a:t>团队外</a:t>
            </a:r>
          </a:p>
        </p:txBody>
      </p:sp>
    </p:spTree>
    <p:extLst>
      <p:ext uri="{BB962C8B-B14F-4D97-AF65-F5344CB8AC3E}">
        <p14:creationId xmlns:p14="http://schemas.microsoft.com/office/powerpoint/2010/main" val="1930473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7E42DEC-222A-4419-B449-9E0D494E0599}"/>
              </a:ext>
            </a:extLst>
          </p:cNvPr>
          <p:cNvGrpSpPr/>
          <p:nvPr/>
        </p:nvGrpSpPr>
        <p:grpSpPr>
          <a:xfrm>
            <a:off x="7651432" y="-2211917"/>
            <a:ext cx="540385" cy="251"/>
            <a:chOff x="11042" y="4550"/>
            <a:chExt cx="851" cy="251"/>
          </a:xfrm>
        </p:grpSpPr>
        <p:cxnSp>
          <p:nvCxnSpPr>
            <p:cNvPr id="14" name="直接连接符 13">
              <a:extLst>
                <a:ext uri="{FF2B5EF4-FFF2-40B4-BE49-F238E27FC236}">
                  <a16:creationId xmlns:a16="http://schemas.microsoft.com/office/drawing/2014/main" id="{18FEC0EA-D7AE-4259-8922-F6A30DCC5025}"/>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9CB12DA-A0AF-4D92-8D56-0509FA779908}"/>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F609CE52-E98E-4DE0-AF1A-2F7691F30526}"/>
              </a:ext>
            </a:extLst>
          </p:cNvPr>
          <p:cNvGrpSpPr/>
          <p:nvPr/>
        </p:nvGrpSpPr>
        <p:grpSpPr>
          <a:xfrm flipH="1">
            <a:off x="4254177" y="-2211282"/>
            <a:ext cx="541021" cy="251"/>
            <a:chOff x="11042" y="4550"/>
            <a:chExt cx="851" cy="251"/>
          </a:xfrm>
        </p:grpSpPr>
        <p:cxnSp>
          <p:nvCxnSpPr>
            <p:cNvPr id="12" name="直接连接符 11">
              <a:extLst>
                <a:ext uri="{FF2B5EF4-FFF2-40B4-BE49-F238E27FC236}">
                  <a16:creationId xmlns:a16="http://schemas.microsoft.com/office/drawing/2014/main" id="{2AA0C484-34FC-41B2-BBD0-BBFECC95229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530FA31-49E1-454E-AD60-28D047E2CB1B}"/>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矩形 20">
            <a:extLst>
              <a:ext uri="{FF2B5EF4-FFF2-40B4-BE49-F238E27FC236}">
                <a16:creationId xmlns:a16="http://schemas.microsoft.com/office/drawing/2014/main" id="{90D77F22-9E3E-4807-86E1-FB7DED688DFE}"/>
              </a:ext>
            </a:extLst>
          </p:cNvPr>
          <p:cNvSpPr/>
          <p:nvPr/>
        </p:nvSpPr>
        <p:spPr>
          <a:xfrm>
            <a:off x="395926" y="113122"/>
            <a:ext cx="696796" cy="950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462DD3C1-3154-4B8B-A3B6-609EABD0A04D}"/>
              </a:ext>
            </a:extLst>
          </p:cNvPr>
          <p:cNvGrpSpPr/>
          <p:nvPr/>
        </p:nvGrpSpPr>
        <p:grpSpPr>
          <a:xfrm>
            <a:off x="1808009" y="1498836"/>
            <a:ext cx="9218248" cy="3200921"/>
            <a:chOff x="1808009" y="1498836"/>
            <a:chExt cx="9218248" cy="3200921"/>
          </a:xfrm>
        </p:grpSpPr>
        <p:sp>
          <p:nvSpPr>
            <p:cNvPr id="32" name="圆角矩形 20">
              <a:extLst>
                <a:ext uri="{FF2B5EF4-FFF2-40B4-BE49-F238E27FC236}">
                  <a16:creationId xmlns:a16="http://schemas.microsoft.com/office/drawing/2014/main" id="{7FD7059B-1F19-42B6-9A52-D62B0A3EFD2A}"/>
                </a:ext>
              </a:extLst>
            </p:cNvPr>
            <p:cNvSpPr/>
            <p:nvPr/>
          </p:nvSpPr>
          <p:spPr>
            <a:xfrm rot="2700000">
              <a:off x="1878571" y="1428274"/>
              <a:ext cx="3200921" cy="3342046"/>
            </a:xfrm>
            <a:prstGeom prst="roundRect">
              <a:avLst>
                <a:gd name="adj" fmla="val 140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21">
              <a:extLst>
                <a:ext uri="{FF2B5EF4-FFF2-40B4-BE49-F238E27FC236}">
                  <a16:creationId xmlns:a16="http://schemas.microsoft.com/office/drawing/2014/main" id="{0F8BA7BC-453E-4652-8278-F3C2D780A7E8}"/>
                </a:ext>
              </a:extLst>
            </p:cNvPr>
            <p:cNvSpPr/>
            <p:nvPr/>
          </p:nvSpPr>
          <p:spPr>
            <a:xfrm rot="2700000">
              <a:off x="5060339" y="2662104"/>
              <a:ext cx="837460" cy="874383"/>
            </a:xfrm>
            <a:prstGeom prst="roundRect">
              <a:avLst>
                <a:gd name="adj" fmla="val 246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421FDC2-80A8-48C6-9020-3F5FB93D1FB2}"/>
                </a:ext>
              </a:extLst>
            </p:cNvPr>
            <p:cNvSpPr/>
            <p:nvPr/>
          </p:nvSpPr>
          <p:spPr>
            <a:xfrm rot="2700000">
              <a:off x="5519579" y="2662105"/>
              <a:ext cx="837460" cy="87438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deeec63e560781cfd59afb0ea006f2a87ABB68BF51EA6619813959095094C18C62A12F549504892A4AAA8C1554C6663626E05CA27F281A14E6983772AFC3FB97135759321DEA3D704CB8FFD9D2544D20427D00997056F5C96BEB36E87B176A9A2B0208D5F0253CAA64F289E16775627845AD05F6A8DA43D217D906D92F737DD9">
              <a:extLst>
                <a:ext uri="{FF2B5EF4-FFF2-40B4-BE49-F238E27FC236}">
                  <a16:creationId xmlns:a16="http://schemas.microsoft.com/office/drawing/2014/main" id="{65077DFC-8090-454F-99CD-038C25BC6E1B}"/>
                </a:ext>
              </a:extLst>
            </p:cNvPr>
            <p:cNvSpPr txBox="1"/>
            <p:nvPr/>
          </p:nvSpPr>
          <p:spPr>
            <a:xfrm>
              <a:off x="2528714" y="1991301"/>
              <a:ext cx="2345128" cy="2215991"/>
            </a:xfrm>
            <a:prstGeom prst="rect">
              <a:avLst/>
            </a:prstGeom>
            <a:noFill/>
            <a:effectLst/>
          </p:spPr>
          <p:txBody>
            <a:bodyPr wrap="square" rtlCol="0">
              <a:spAutoFit/>
            </a:bodyPr>
            <a:lstStyle/>
            <a:p>
              <a:r>
                <a:rPr lang="en-US" altLang="zh-CN" sz="138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rPr>
                <a:t>05</a:t>
              </a:r>
              <a:endParaRPr lang="zh-CN" altLang="en-US" sz="60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endParaRPr>
            </a:p>
          </p:txBody>
        </p:sp>
        <p:grpSp>
          <p:nvGrpSpPr>
            <p:cNvPr id="8" name="组合 7">
              <a:extLst>
                <a:ext uri="{FF2B5EF4-FFF2-40B4-BE49-F238E27FC236}">
                  <a16:creationId xmlns:a16="http://schemas.microsoft.com/office/drawing/2014/main" id="{3DDEDCD9-F07B-4423-9CC4-98EB384C1C84}"/>
                </a:ext>
              </a:extLst>
            </p:cNvPr>
            <p:cNvGrpSpPr/>
            <p:nvPr/>
          </p:nvGrpSpPr>
          <p:grpSpPr>
            <a:xfrm>
              <a:off x="6682857" y="2474353"/>
              <a:ext cx="4343400" cy="1732939"/>
              <a:chOff x="6682857" y="2284837"/>
              <a:chExt cx="4343400" cy="1732939"/>
            </a:xfrm>
          </p:grpSpPr>
          <p:sp>
            <p:nvSpPr>
              <p:cNvPr id="40" name="文本框 39">
                <a:extLst>
                  <a:ext uri="{FF2B5EF4-FFF2-40B4-BE49-F238E27FC236}">
                    <a16:creationId xmlns:a16="http://schemas.microsoft.com/office/drawing/2014/main" id="{8C214843-5666-4065-9A0B-B0726A77E86B}"/>
                  </a:ext>
                </a:extLst>
              </p:cNvPr>
              <p:cNvSpPr txBox="1"/>
              <p:nvPr/>
            </p:nvSpPr>
            <p:spPr>
              <a:xfrm>
                <a:off x="6682857" y="2284837"/>
                <a:ext cx="4343400" cy="707886"/>
              </a:xfrm>
              <a:prstGeom prst="rect">
                <a:avLst/>
              </a:prstGeom>
              <a:noFill/>
            </p:spPr>
            <p:txBody>
              <a:bodyPr wrap="square" rtlCol="0">
                <a:spAutoFit/>
              </a:bodyPr>
              <a:lstStyle/>
              <a:p>
                <a:pPr lvl="0"/>
                <a:r>
                  <a:rPr lang="zh-CN" altLang="en-US" sz="4000" b="1" dirty="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未来规划</a:t>
                </a:r>
              </a:p>
            </p:txBody>
          </p:sp>
          <p:sp>
            <p:nvSpPr>
              <p:cNvPr id="41" name="TextBox 11">
                <a:extLst>
                  <a:ext uri="{FF2B5EF4-FFF2-40B4-BE49-F238E27FC236}">
                    <a16:creationId xmlns:a16="http://schemas.microsoft.com/office/drawing/2014/main" id="{67BE4EA0-4440-4BEE-A6E4-19977FD22EBD}"/>
                  </a:ext>
                </a:extLst>
              </p:cNvPr>
              <p:cNvSpPr txBox="1"/>
              <p:nvPr/>
            </p:nvSpPr>
            <p:spPr>
              <a:xfrm>
                <a:off x="6732898" y="3331493"/>
                <a:ext cx="943848"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solidFill>
                      <a:schemeClr val="tx1">
                        <a:lumMod val="85000"/>
                        <a:lumOff val="15000"/>
                      </a:schemeClr>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业务规划</a:t>
                </a:r>
                <a:endParaRPr kumimoji="0" lang="en-US" altLang="zh-CN" sz="1600" b="0" i="0" u="none" strike="noStrike" kern="120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2" name="TextBox 11">
                <a:extLst>
                  <a:ext uri="{FF2B5EF4-FFF2-40B4-BE49-F238E27FC236}">
                    <a16:creationId xmlns:a16="http://schemas.microsoft.com/office/drawing/2014/main" id="{C3004E1D-F4C1-45E9-BFDB-B4ADE1011F36}"/>
                  </a:ext>
                </a:extLst>
              </p:cNvPr>
              <p:cNvSpPr txBox="1"/>
              <p:nvPr/>
            </p:nvSpPr>
            <p:spPr>
              <a:xfrm>
                <a:off x="8862323" y="3320584"/>
                <a:ext cx="943848"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t>团队规划</a:t>
                </a:r>
                <a:endParaRPr kumimoji="0" lang="en-US" altLang="zh-CN" sz="1600" b="0" i="0" u="none" strike="noStrike" kern="1200" cap="none" spc="0" normalizeH="0" baseline="0" noProof="0" dirty="0">
                  <a:ln>
                    <a:noFill/>
                  </a:ln>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3" name="TextBox 11">
                <a:extLst>
                  <a:ext uri="{FF2B5EF4-FFF2-40B4-BE49-F238E27FC236}">
                    <a16:creationId xmlns:a16="http://schemas.microsoft.com/office/drawing/2014/main" id="{563C6DD7-3E3E-4C32-9959-396B40BF4D3B}"/>
                  </a:ext>
                </a:extLst>
              </p:cNvPr>
              <p:cNvSpPr txBox="1"/>
              <p:nvPr/>
            </p:nvSpPr>
            <p:spPr>
              <a:xfrm>
                <a:off x="6744248" y="3771554"/>
                <a:ext cx="943848"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个人规划</a:t>
                </a:r>
                <a:endParaRPr kumimoji="0" lang="en-US" altLang="zh-CN" sz="1600" b="0" i="0" u="none" strike="noStrike" kern="1200" cap="none" spc="0" normalizeH="0" baseline="0" noProof="0" dirty="0">
                  <a:ln>
                    <a:noFill/>
                  </a:ln>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4" name="TextBox 11">
                <a:extLst>
                  <a:ext uri="{FF2B5EF4-FFF2-40B4-BE49-F238E27FC236}">
                    <a16:creationId xmlns:a16="http://schemas.microsoft.com/office/drawing/2014/main" id="{F5169D7C-40BF-495B-8C3E-9D2869EF77B8}"/>
                  </a:ext>
                </a:extLst>
              </p:cNvPr>
              <p:cNvSpPr txBox="1"/>
              <p:nvPr/>
            </p:nvSpPr>
            <p:spPr>
              <a:xfrm>
                <a:off x="8827087" y="3771555"/>
                <a:ext cx="176458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添加相关标题文字</a:t>
                </a:r>
                <a:endPar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spTree>
    <p:extLst>
      <p:ext uri="{BB962C8B-B14F-4D97-AF65-F5344CB8AC3E}">
        <p14:creationId xmlns:p14="http://schemas.microsoft.com/office/powerpoint/2010/main" val="2142602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DA7597-2ABF-4B37-A366-021FF14087CB}"/>
              </a:ext>
            </a:extLst>
          </p:cNvPr>
          <p:cNvSpPr txBox="1">
            <a:spLocks noGrp="1"/>
          </p:cNvSpPr>
          <p:nvPr>
            <p:ph type="title"/>
          </p:nvPr>
        </p:nvSpPr>
        <p:spPr>
          <a:xfrm>
            <a:off x="838199" y="343454"/>
            <a:ext cx="10486333" cy="424732"/>
          </a:xfrm>
          <a:prstGeom prst="rect">
            <a:avLst/>
          </a:prstGeom>
          <a:noFill/>
        </p:spPr>
        <p:txBody>
          <a:bodyPr wrap="square" rtlCol="0">
            <a:spAutoFit/>
          </a:bodyPr>
          <a:lstStyle/>
          <a:p>
            <a:r>
              <a:rPr lang="zh-CN" altLang="en-US" sz="2400" dirty="0">
                <a:latin typeface="TTTGB Medium" panose="020C06030202040F0204" pitchFamily="34" charset="-122"/>
                <a:ea typeface="TTTGB Medium" panose="020C06030202040F0204" pitchFamily="34" charset="-122"/>
              </a:rPr>
              <a:t>个人简介</a:t>
            </a:r>
            <a:endParaRPr kumimoji="1" lang="zh-CN" altLang="en-US" sz="2400" dirty="0">
              <a:solidFill>
                <a:srgbClr val="00C47C"/>
              </a:solidFill>
              <a:latin typeface="TTTGB Medium" panose="020C06030202040F0204" pitchFamily="34" charset="-122"/>
              <a:ea typeface="TTTGB Medium" panose="020C06030202040F0204" pitchFamily="34" charset="-122"/>
              <a:cs typeface="TTTGB Medium" charset="-122"/>
            </a:endParaRPr>
          </a:p>
        </p:txBody>
      </p:sp>
      <p:grpSp>
        <p:nvGrpSpPr>
          <p:cNvPr id="10" name="组合 9">
            <a:extLst>
              <a:ext uri="{FF2B5EF4-FFF2-40B4-BE49-F238E27FC236}">
                <a16:creationId xmlns:a16="http://schemas.microsoft.com/office/drawing/2014/main" id="{F7E42DEC-222A-4419-B449-9E0D494E0599}"/>
              </a:ext>
            </a:extLst>
          </p:cNvPr>
          <p:cNvGrpSpPr/>
          <p:nvPr/>
        </p:nvGrpSpPr>
        <p:grpSpPr>
          <a:xfrm>
            <a:off x="7651432" y="-2211917"/>
            <a:ext cx="540385" cy="251"/>
            <a:chOff x="11042" y="4550"/>
            <a:chExt cx="851" cy="251"/>
          </a:xfrm>
        </p:grpSpPr>
        <p:cxnSp>
          <p:nvCxnSpPr>
            <p:cNvPr id="14" name="直接连接符 13">
              <a:extLst>
                <a:ext uri="{FF2B5EF4-FFF2-40B4-BE49-F238E27FC236}">
                  <a16:creationId xmlns:a16="http://schemas.microsoft.com/office/drawing/2014/main" id="{18FEC0EA-D7AE-4259-8922-F6A30DCC5025}"/>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9CB12DA-A0AF-4D92-8D56-0509FA779908}"/>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F609CE52-E98E-4DE0-AF1A-2F7691F30526}"/>
              </a:ext>
            </a:extLst>
          </p:cNvPr>
          <p:cNvGrpSpPr/>
          <p:nvPr/>
        </p:nvGrpSpPr>
        <p:grpSpPr>
          <a:xfrm flipH="1">
            <a:off x="4254177" y="-2211282"/>
            <a:ext cx="541021" cy="251"/>
            <a:chOff x="11042" y="4550"/>
            <a:chExt cx="851" cy="251"/>
          </a:xfrm>
        </p:grpSpPr>
        <p:cxnSp>
          <p:nvCxnSpPr>
            <p:cNvPr id="12" name="直接连接符 11">
              <a:extLst>
                <a:ext uri="{FF2B5EF4-FFF2-40B4-BE49-F238E27FC236}">
                  <a16:creationId xmlns:a16="http://schemas.microsoft.com/office/drawing/2014/main" id="{2AA0C484-34FC-41B2-BBD0-BBFECC95229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530FA31-49E1-454E-AD60-28D047E2CB1B}"/>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a:extLst>
              <a:ext uri="{FF2B5EF4-FFF2-40B4-BE49-F238E27FC236}">
                <a16:creationId xmlns:a16="http://schemas.microsoft.com/office/drawing/2014/main" id="{D6948EA0-BFC1-4736-8AAC-0E2A2999C8AC}"/>
              </a:ext>
            </a:extLst>
          </p:cNvPr>
          <p:cNvGrpSpPr/>
          <p:nvPr/>
        </p:nvGrpSpPr>
        <p:grpSpPr>
          <a:xfrm>
            <a:off x="5809678" y="1888945"/>
            <a:ext cx="4429546" cy="1357371"/>
            <a:chOff x="5794387" y="2029032"/>
            <a:chExt cx="4429546" cy="1357371"/>
          </a:xfrm>
        </p:grpSpPr>
        <p:sp>
          <p:nvSpPr>
            <p:cNvPr id="21" name="文本框 11"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7FC2D23B-6CA6-4D4D-99EA-99F5108C91BB}"/>
                </a:ext>
              </a:extLst>
            </p:cNvPr>
            <p:cNvSpPr txBox="1"/>
            <p:nvPr/>
          </p:nvSpPr>
          <p:spPr>
            <a:xfrm>
              <a:off x="5794387" y="2029032"/>
              <a:ext cx="186140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出生日期：</a:t>
              </a:r>
              <a:r>
                <a:rPr lang="en-US" altLang="zh-CN"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1982.6</a:t>
              </a:r>
              <a:endPar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endParaRPr>
            </a:p>
          </p:txBody>
        </p:sp>
        <p:sp>
          <p:nvSpPr>
            <p:cNvPr id="22" name="文本框 12"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84667947-E07B-4981-A664-3A7C3F2FE6C0}"/>
                </a:ext>
              </a:extLst>
            </p:cNvPr>
            <p:cNvSpPr txBox="1"/>
            <p:nvPr/>
          </p:nvSpPr>
          <p:spPr>
            <a:xfrm>
              <a:off x="5794387" y="3015043"/>
              <a:ext cx="1656223"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专业经验：</a:t>
              </a:r>
              <a:r>
                <a:rPr lang="en-US" altLang="zh-CN"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13</a:t>
              </a:r>
              <a:r>
                <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年</a:t>
              </a:r>
            </a:p>
          </p:txBody>
        </p:sp>
        <p:sp>
          <p:nvSpPr>
            <p:cNvPr id="23" name="文本框 13"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C52B96BC-C8BF-49B7-B5A9-BD8AAD500BC6}"/>
                </a:ext>
              </a:extLst>
            </p:cNvPr>
            <p:cNvSpPr txBox="1"/>
            <p:nvPr/>
          </p:nvSpPr>
          <p:spPr>
            <a:xfrm>
              <a:off x="5794387" y="2521421"/>
              <a:ext cx="1697901"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学       历：本科</a:t>
              </a:r>
            </a:p>
          </p:txBody>
        </p:sp>
        <p:sp>
          <p:nvSpPr>
            <p:cNvPr id="24" name="文本框 14"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9049B7FD-1852-47DF-B4AB-E214FA937F06}"/>
                </a:ext>
              </a:extLst>
            </p:cNvPr>
            <p:cNvSpPr txBox="1"/>
            <p:nvPr/>
          </p:nvSpPr>
          <p:spPr>
            <a:xfrm>
              <a:off x="8397792" y="2029032"/>
              <a:ext cx="1656223"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籍贯：湖南长沙</a:t>
              </a:r>
            </a:p>
          </p:txBody>
        </p:sp>
        <p:sp>
          <p:nvSpPr>
            <p:cNvPr id="25" name="文本框 15"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11846F31-3612-418D-B9B4-482B4EFB6EAA}"/>
                </a:ext>
              </a:extLst>
            </p:cNvPr>
            <p:cNvSpPr txBox="1"/>
            <p:nvPr/>
          </p:nvSpPr>
          <p:spPr>
            <a:xfrm>
              <a:off x="8397792" y="2521421"/>
              <a:ext cx="1826141"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专业：计算机网络</a:t>
              </a:r>
            </a:p>
          </p:txBody>
        </p:sp>
        <p:sp>
          <p:nvSpPr>
            <p:cNvPr id="26" name="文本框 16"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49B707CC-FE04-4053-A8F7-DB4C754CEB22}"/>
                </a:ext>
              </a:extLst>
            </p:cNvPr>
            <p:cNvSpPr txBox="1"/>
            <p:nvPr/>
          </p:nvSpPr>
          <p:spPr>
            <a:xfrm>
              <a:off x="8397792" y="3047849"/>
              <a:ext cx="163057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zh-CN" altLang="en-US" sz="1600" dirty="0">
                  <a:solidFill>
                    <a:schemeClr val="bg1"/>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工作状态：</a:t>
              </a:r>
              <a:r>
                <a:rPr lang="en-US" altLang="zh-CN" sz="1600" dirty="0">
                  <a:solidFill>
                    <a:schemeClr val="bg1"/>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XXX</a:t>
              </a:r>
              <a:endParaRPr lang="zh-CN" altLang="en-US" sz="1600" dirty="0">
                <a:solidFill>
                  <a:schemeClr val="bg1"/>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endParaRPr>
            </a:p>
          </p:txBody>
        </p:sp>
      </p:grpSp>
      <p:grpSp>
        <p:nvGrpSpPr>
          <p:cNvPr id="17" name="组合 16">
            <a:extLst>
              <a:ext uri="{FF2B5EF4-FFF2-40B4-BE49-F238E27FC236}">
                <a16:creationId xmlns:a16="http://schemas.microsoft.com/office/drawing/2014/main" id="{7973341E-9A96-4020-94FB-1CF6FA8B2870}"/>
              </a:ext>
            </a:extLst>
          </p:cNvPr>
          <p:cNvGrpSpPr/>
          <p:nvPr/>
        </p:nvGrpSpPr>
        <p:grpSpPr>
          <a:xfrm>
            <a:off x="5809678" y="3493307"/>
            <a:ext cx="5990970" cy="2060244"/>
            <a:chOff x="5726900" y="3830511"/>
            <a:chExt cx="5990970" cy="2060244"/>
          </a:xfrm>
        </p:grpSpPr>
        <p:sp>
          <p:nvSpPr>
            <p:cNvPr id="18" name="矩形 17"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F4ACA8CB-12E6-497C-8D73-0715D7CE9CAB}"/>
                </a:ext>
              </a:extLst>
            </p:cNvPr>
            <p:cNvSpPr/>
            <p:nvPr/>
          </p:nvSpPr>
          <p:spPr>
            <a:xfrm>
              <a:off x="5779967" y="4169065"/>
              <a:ext cx="5937903" cy="17216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95">
                <a:lnSpc>
                  <a:spcPct val="150000"/>
                </a:lnSpc>
                <a:defRPr/>
              </a:pPr>
              <a:r>
                <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2018</a:t>
              </a:r>
              <a:r>
                <a:rPr lang="zh-CN" altLang="en-US"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年 懒人听书技术达人</a:t>
              </a:r>
              <a:endPar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endParaRPr>
            </a:p>
            <a:p>
              <a:pPr defTabSz="1218895">
                <a:lnSpc>
                  <a:spcPct val="150000"/>
                </a:lnSpc>
                <a:defRPr/>
              </a:pPr>
              <a:r>
                <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2017</a:t>
              </a:r>
              <a:r>
                <a:rPr lang="zh-CN" altLang="en-US"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年 懒人听书优秀员工</a:t>
              </a:r>
              <a:endPar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endParaRPr>
            </a:p>
            <a:p>
              <a:pPr defTabSz="1218895">
                <a:lnSpc>
                  <a:spcPct val="150000"/>
                </a:lnSpc>
                <a:defRPr/>
              </a:pPr>
              <a:r>
                <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2013</a:t>
              </a:r>
              <a:r>
                <a:rPr lang="zh-CN" altLang="en-US"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年 嘀咕网优秀员工</a:t>
              </a:r>
              <a:endPar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endParaRPr>
            </a:p>
            <a:p>
              <a:pPr defTabSz="1218895">
                <a:lnSpc>
                  <a:spcPct val="150000"/>
                </a:lnSpc>
                <a:defRPr/>
              </a:pPr>
              <a:r>
                <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2011</a:t>
              </a:r>
              <a:r>
                <a:rPr lang="zh-CN" altLang="en-US"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年 嘀咕网优秀员工</a:t>
              </a:r>
              <a:endPar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endParaRPr>
            </a:p>
            <a:p>
              <a:pPr defTabSz="1218895">
                <a:lnSpc>
                  <a:spcPct val="150000"/>
                </a:lnSpc>
                <a:defRPr/>
              </a:pPr>
              <a:r>
                <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2010</a:t>
              </a:r>
              <a:r>
                <a:rPr lang="zh-CN" altLang="en-US"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年 嘀咕网优秀员工</a:t>
              </a:r>
              <a:endPar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endParaRPr>
            </a:p>
            <a:p>
              <a:pPr defTabSz="1218895">
                <a:lnSpc>
                  <a:spcPct val="150000"/>
                </a:lnSpc>
                <a:defRPr/>
              </a:pPr>
              <a:r>
                <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2009</a:t>
              </a:r>
              <a:r>
                <a:rPr lang="zh-CN" altLang="en-US"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年 嘀咕网飞跃技术奖</a:t>
              </a:r>
              <a:endParaRPr lang="en-US" altLang="zh-CN" sz="1200" kern="0" dirty="0">
                <a:solidFill>
                  <a:schemeClr val="tx1">
                    <a:lumMod val="75000"/>
                    <a:lumOff val="25000"/>
                  </a:scheme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endParaRPr>
            </a:p>
          </p:txBody>
        </p:sp>
        <p:sp>
          <p:nvSpPr>
            <p:cNvPr id="19" name="矩形 18"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80B1387B-D08C-49A1-92F1-E053881A8441}"/>
                </a:ext>
              </a:extLst>
            </p:cNvPr>
            <p:cNvSpPr/>
            <p:nvPr/>
          </p:nvSpPr>
          <p:spPr>
            <a:xfrm>
              <a:off x="5726900" y="3830511"/>
              <a:ext cx="595035"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荣誉</a:t>
              </a:r>
              <a:endParaRPr lang="en-US" altLang="zh-CN"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endParaRPr>
            </a:p>
          </p:txBody>
        </p:sp>
        <p:cxnSp>
          <p:nvCxnSpPr>
            <p:cNvPr id="20" name="直接连接符 19"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08F33F80-B86F-4B58-AFDD-41AD6CCF85D8}"/>
                </a:ext>
              </a:extLst>
            </p:cNvPr>
            <p:cNvCxnSpPr/>
            <p:nvPr/>
          </p:nvCxnSpPr>
          <p:spPr bwMode="auto">
            <a:xfrm>
              <a:off x="5901506" y="4177155"/>
              <a:ext cx="173667" cy="0"/>
            </a:xfrm>
            <a:prstGeom prst="line">
              <a:avLst/>
            </a:prstGeom>
            <a:solidFill>
              <a:schemeClr val="accent1"/>
            </a:solidFill>
            <a:ln w="12700" cap="flat" cmpd="sng" algn="ctr">
              <a:solidFill>
                <a:schemeClr val="tx1">
                  <a:lumMod val="85000"/>
                  <a:lumOff val="15000"/>
                </a:schemeClr>
              </a:solidFill>
              <a:prstDash val="solid"/>
              <a:round/>
              <a:headEnd type="none" w="med" len="med"/>
              <a:tailEnd type="none" w="med" len="med"/>
            </a:ln>
          </p:spPr>
        </p:cxnSp>
      </p:grpSp>
      <p:pic>
        <p:nvPicPr>
          <p:cNvPr id="3" name="图片 2">
            <a:extLst>
              <a:ext uri="{FF2B5EF4-FFF2-40B4-BE49-F238E27FC236}">
                <a16:creationId xmlns:a16="http://schemas.microsoft.com/office/drawing/2014/main" id="{79BD1B60-9B45-467C-A599-8C874E210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50003" y="2012434"/>
            <a:ext cx="4190695" cy="3143021"/>
          </a:xfrm>
          <a:prstGeom prst="rect">
            <a:avLst/>
          </a:prstGeom>
        </p:spPr>
      </p:pic>
      <p:sp>
        <p:nvSpPr>
          <p:cNvPr id="27" name="文本框 12" descr="e7d195523061f1c09e9d68d7cf438b91ef959ecb14fc25d26BBA7F7DBC18E55DFF4014AF651F0BF2569D4B6C1DA7F1A4683A481403BD872FC687266AD13265C1DE7C373772FD8728ABDD69ADD03BFF5BE2862BC891DBB79E4CDEC94A5F751816AAA3ED421A6152BD42A02296A08F0668CE07257437949C9B5FBCA889C167D4C8AE68D85F883DBEB5CB9FAAF6E8A0C0A1">
            <a:extLst>
              <a:ext uri="{FF2B5EF4-FFF2-40B4-BE49-F238E27FC236}">
                <a16:creationId xmlns:a16="http://schemas.microsoft.com/office/drawing/2014/main" id="{A7032504-288B-4C99-ACF2-62D2C158977E}"/>
              </a:ext>
            </a:extLst>
          </p:cNvPr>
          <p:cNvSpPr txBox="1"/>
          <p:nvPr/>
        </p:nvSpPr>
        <p:spPr>
          <a:xfrm>
            <a:off x="8400258" y="2865436"/>
            <a:ext cx="1125629"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r>
              <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司龄：</a:t>
            </a:r>
            <a:r>
              <a:rPr lang="en-US" altLang="zh-CN"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6</a:t>
            </a:r>
            <a:r>
              <a:rPr lang="zh-CN" altLang="en-US" sz="1600" dirty="0">
                <a:solidFill>
                  <a:srgbClr val="000000">
                    <a:lumMod val="85000"/>
                    <a:lumOff val="15000"/>
                  </a:srgbClr>
                </a:solidFill>
                <a:latin typeface="思源黑体 CN Normal" panose="020B0400000000000000" pitchFamily="34" charset="-122"/>
                <a:ea typeface="字魂5号-无外润黑体" panose="00000500000000000000" pitchFamily="2" charset="-122"/>
                <a:sym typeface="思源黑体 CN Normal" panose="020B0400000000000000" pitchFamily="34" charset="-122"/>
              </a:rPr>
              <a:t>年</a:t>
            </a:r>
          </a:p>
        </p:txBody>
      </p:sp>
    </p:spTree>
    <p:extLst>
      <p:ext uri="{BB962C8B-B14F-4D97-AF65-F5344CB8AC3E}">
        <p14:creationId xmlns:p14="http://schemas.microsoft.com/office/powerpoint/2010/main" val="339689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31964-4EAD-EE40-AC3E-A65248740FA9}"/>
              </a:ext>
            </a:extLst>
          </p:cNvPr>
          <p:cNvSpPr>
            <a:spLocks noGrp="1"/>
          </p:cNvSpPr>
          <p:nvPr>
            <p:ph type="title"/>
          </p:nvPr>
        </p:nvSpPr>
        <p:spPr>
          <a:xfrm>
            <a:off x="838199" y="231820"/>
            <a:ext cx="10486333" cy="648000"/>
          </a:xfrm>
        </p:spPr>
        <p:txBody>
          <a:bodyPr/>
          <a:lstStyle/>
          <a:p>
            <a:r>
              <a:rPr kumimoji="1" lang="zh-CN" altLang="en-US" sz="2400" dirty="0"/>
              <a:t>未来规划</a:t>
            </a:r>
          </a:p>
        </p:txBody>
      </p:sp>
      <p:grpSp>
        <p:nvGrpSpPr>
          <p:cNvPr id="64" name="Group 15">
            <a:extLst>
              <a:ext uri="{FF2B5EF4-FFF2-40B4-BE49-F238E27FC236}">
                <a16:creationId xmlns:a16="http://schemas.microsoft.com/office/drawing/2014/main" id="{F4C42B12-8B6A-49B2-BC1F-9C8B18E6F19D}"/>
              </a:ext>
            </a:extLst>
          </p:cNvPr>
          <p:cNvGrpSpPr/>
          <p:nvPr/>
        </p:nvGrpSpPr>
        <p:grpSpPr>
          <a:xfrm>
            <a:off x="1403534" y="2014369"/>
            <a:ext cx="2768416" cy="605918"/>
            <a:chOff x="6153288" y="1369642"/>
            <a:chExt cx="2076312" cy="454438"/>
          </a:xfrm>
        </p:grpSpPr>
        <p:sp>
          <p:nvSpPr>
            <p:cNvPr id="65" name="Rectangle 64">
              <a:extLst>
                <a:ext uri="{FF2B5EF4-FFF2-40B4-BE49-F238E27FC236}">
                  <a16:creationId xmlns:a16="http://schemas.microsoft.com/office/drawing/2014/main" id="{36D32711-9E2B-4C69-A3CD-95127E236DEC}"/>
                </a:ext>
              </a:extLst>
            </p:cNvPr>
            <p:cNvSpPr/>
            <p:nvPr/>
          </p:nvSpPr>
          <p:spPr>
            <a:xfrm>
              <a:off x="6165777" y="1597528"/>
              <a:ext cx="2063823" cy="226552"/>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完成运维平台</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1.0</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开发</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6" name="Rectangle 65">
              <a:extLst>
                <a:ext uri="{FF2B5EF4-FFF2-40B4-BE49-F238E27FC236}">
                  <a16:creationId xmlns:a16="http://schemas.microsoft.com/office/drawing/2014/main" id="{4F84A279-AAFB-448C-876F-68C4BDB6B507}"/>
                </a:ext>
              </a:extLst>
            </p:cNvPr>
            <p:cNvSpPr/>
            <p:nvPr/>
          </p:nvSpPr>
          <p:spPr>
            <a:xfrm>
              <a:off x="6153288" y="1369642"/>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运维平台</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67" name="Group 14">
            <a:extLst>
              <a:ext uri="{FF2B5EF4-FFF2-40B4-BE49-F238E27FC236}">
                <a16:creationId xmlns:a16="http://schemas.microsoft.com/office/drawing/2014/main" id="{131AA297-CC2D-4F90-9EB5-4907744B9EA3}"/>
              </a:ext>
            </a:extLst>
          </p:cNvPr>
          <p:cNvGrpSpPr/>
          <p:nvPr/>
        </p:nvGrpSpPr>
        <p:grpSpPr>
          <a:xfrm>
            <a:off x="1403534" y="2955871"/>
            <a:ext cx="2768416" cy="605918"/>
            <a:chOff x="6153288" y="2148734"/>
            <a:chExt cx="2076312" cy="454438"/>
          </a:xfrm>
        </p:grpSpPr>
        <p:sp>
          <p:nvSpPr>
            <p:cNvPr id="68" name="Rectangle 67">
              <a:extLst>
                <a:ext uri="{FF2B5EF4-FFF2-40B4-BE49-F238E27FC236}">
                  <a16:creationId xmlns:a16="http://schemas.microsoft.com/office/drawing/2014/main" id="{49C52995-BD99-4793-872D-ED316216F7AB}"/>
                </a:ext>
              </a:extLst>
            </p:cNvPr>
            <p:cNvSpPr/>
            <p:nvPr/>
          </p:nvSpPr>
          <p:spPr>
            <a:xfrm>
              <a:off x="6165777" y="2376620"/>
              <a:ext cx="2063823" cy="226552"/>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将能拆分的应用优先上云</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9" name="Rectangle 68">
              <a:extLst>
                <a:ext uri="{FF2B5EF4-FFF2-40B4-BE49-F238E27FC236}">
                  <a16:creationId xmlns:a16="http://schemas.microsoft.com/office/drawing/2014/main" id="{DF3B6649-F6C8-4538-B516-6DACD3C9300E}"/>
                </a:ext>
              </a:extLst>
            </p:cNvPr>
            <p:cNvSpPr/>
            <p:nvPr/>
          </p:nvSpPr>
          <p:spPr>
            <a:xfrm>
              <a:off x="6153288" y="2148734"/>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应用上云</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0" name="Group 12">
            <a:extLst>
              <a:ext uri="{FF2B5EF4-FFF2-40B4-BE49-F238E27FC236}">
                <a16:creationId xmlns:a16="http://schemas.microsoft.com/office/drawing/2014/main" id="{9B57715A-CFE3-4597-BC0E-B708F2989A11}"/>
              </a:ext>
            </a:extLst>
          </p:cNvPr>
          <p:cNvGrpSpPr/>
          <p:nvPr/>
        </p:nvGrpSpPr>
        <p:grpSpPr>
          <a:xfrm>
            <a:off x="1403534" y="3897373"/>
            <a:ext cx="2768416" cy="836752"/>
            <a:chOff x="6153288" y="2911448"/>
            <a:chExt cx="2076312" cy="627563"/>
          </a:xfrm>
        </p:grpSpPr>
        <p:sp>
          <p:nvSpPr>
            <p:cNvPr id="71" name="Rectangle 70">
              <a:extLst>
                <a:ext uri="{FF2B5EF4-FFF2-40B4-BE49-F238E27FC236}">
                  <a16:creationId xmlns:a16="http://schemas.microsoft.com/office/drawing/2014/main" id="{3E813520-797D-4A43-ADA1-FE0776C83878}"/>
                </a:ext>
              </a:extLst>
            </p:cNvPr>
            <p:cNvSpPr/>
            <p:nvPr/>
          </p:nvSpPr>
          <p:spPr>
            <a:xfrm>
              <a:off x="6165777" y="3139334"/>
              <a:ext cx="2063823" cy="399677"/>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接报警、监控、安全管理、云服务管理等基础工具接入运维平台</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2" name="Rectangle 71">
              <a:extLst>
                <a:ext uri="{FF2B5EF4-FFF2-40B4-BE49-F238E27FC236}">
                  <a16:creationId xmlns:a16="http://schemas.microsoft.com/office/drawing/2014/main" id="{99251F78-C678-4494-A847-54EED34CF07E}"/>
                </a:ext>
              </a:extLst>
            </p:cNvPr>
            <p:cNvSpPr/>
            <p:nvPr/>
          </p:nvSpPr>
          <p:spPr>
            <a:xfrm>
              <a:off x="6153288" y="2911448"/>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工具接入</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6" name="Rectangle 65">
            <a:extLst>
              <a:ext uri="{FF2B5EF4-FFF2-40B4-BE49-F238E27FC236}">
                <a16:creationId xmlns:a16="http://schemas.microsoft.com/office/drawing/2014/main" id="{D3119CED-D4C8-4391-9483-65D27FA41492}"/>
              </a:ext>
            </a:extLst>
          </p:cNvPr>
          <p:cNvSpPr/>
          <p:nvPr/>
        </p:nvSpPr>
        <p:spPr>
          <a:xfrm>
            <a:off x="1420186" y="1280147"/>
            <a:ext cx="1415867" cy="430374"/>
          </a:xfrm>
          <a:prstGeom prst="rect">
            <a:avLst/>
          </a:prstGeom>
        </p:spPr>
        <p:txBody>
          <a:bodyPr wrap="square">
            <a:spAutoFit/>
          </a:bodyPr>
          <a:lstStyle/>
          <a:p>
            <a:pPr defTabSz="1219170">
              <a:lnSpc>
                <a:spcPct val="120000"/>
              </a:lnSpc>
            </a:pPr>
            <a:r>
              <a:rPr lang="zh-CN" altLang="en-US" sz="2000"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业务规划</a:t>
            </a:r>
            <a:endParaRPr lang="en-US" sz="2000"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77" name="Straight Connector 72">
            <a:extLst>
              <a:ext uri="{FF2B5EF4-FFF2-40B4-BE49-F238E27FC236}">
                <a16:creationId xmlns:a16="http://schemas.microsoft.com/office/drawing/2014/main" id="{921506CC-D1A7-4713-B20D-96BC3AC9E31A}"/>
              </a:ext>
            </a:extLst>
          </p:cNvPr>
          <p:cNvCxnSpPr>
            <a:cxnSpLocks/>
          </p:cNvCxnSpPr>
          <p:nvPr/>
        </p:nvCxnSpPr>
        <p:spPr>
          <a:xfrm flipV="1">
            <a:off x="4168562" y="1978543"/>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8" name="Group 15">
            <a:extLst>
              <a:ext uri="{FF2B5EF4-FFF2-40B4-BE49-F238E27FC236}">
                <a16:creationId xmlns:a16="http://schemas.microsoft.com/office/drawing/2014/main" id="{5032C30D-B261-45AD-9F9D-0130B58634F4}"/>
              </a:ext>
            </a:extLst>
          </p:cNvPr>
          <p:cNvGrpSpPr/>
          <p:nvPr/>
        </p:nvGrpSpPr>
        <p:grpSpPr>
          <a:xfrm>
            <a:off x="4543428" y="3047357"/>
            <a:ext cx="2768416" cy="836752"/>
            <a:chOff x="6153288" y="1369642"/>
            <a:chExt cx="2076312" cy="627563"/>
          </a:xfrm>
        </p:grpSpPr>
        <p:sp>
          <p:nvSpPr>
            <p:cNvPr id="79" name="Rectangle 64">
              <a:extLst>
                <a:ext uri="{FF2B5EF4-FFF2-40B4-BE49-F238E27FC236}">
                  <a16:creationId xmlns:a16="http://schemas.microsoft.com/office/drawing/2014/main" id="{AE80DC11-0AEF-4055-867C-01F5C6D9D465}"/>
                </a:ext>
              </a:extLst>
            </p:cNvPr>
            <p:cNvSpPr/>
            <p:nvPr/>
          </p:nvSpPr>
          <p:spPr>
            <a:xfrm>
              <a:off x="6165777" y="1597528"/>
              <a:ext cx="2063823" cy="399677"/>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进一步提高运维团队对业务关注度，落实值班责任</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0" name="Rectangle 65">
              <a:extLst>
                <a:ext uri="{FF2B5EF4-FFF2-40B4-BE49-F238E27FC236}">
                  <a16:creationId xmlns:a16="http://schemas.microsoft.com/office/drawing/2014/main" id="{B275602E-C069-4D2C-8BCC-2BD19A02AC37}"/>
                </a:ext>
              </a:extLst>
            </p:cNvPr>
            <p:cNvSpPr/>
            <p:nvPr/>
          </p:nvSpPr>
          <p:spPr>
            <a:xfrm>
              <a:off x="6153288" y="1369642"/>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值班责任</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1" name="Group 14">
            <a:extLst>
              <a:ext uri="{FF2B5EF4-FFF2-40B4-BE49-F238E27FC236}">
                <a16:creationId xmlns:a16="http://schemas.microsoft.com/office/drawing/2014/main" id="{1F77BB51-AB61-4176-85D8-F2F5C012DD1F}"/>
              </a:ext>
            </a:extLst>
          </p:cNvPr>
          <p:cNvGrpSpPr/>
          <p:nvPr/>
        </p:nvGrpSpPr>
        <p:grpSpPr>
          <a:xfrm>
            <a:off x="4546815" y="3995369"/>
            <a:ext cx="2768416" cy="605918"/>
            <a:chOff x="6153288" y="2148734"/>
            <a:chExt cx="2076312" cy="454438"/>
          </a:xfrm>
        </p:grpSpPr>
        <p:sp>
          <p:nvSpPr>
            <p:cNvPr id="82" name="Rectangle 67">
              <a:extLst>
                <a:ext uri="{FF2B5EF4-FFF2-40B4-BE49-F238E27FC236}">
                  <a16:creationId xmlns:a16="http://schemas.microsoft.com/office/drawing/2014/main" id="{B3B2D3BF-59E3-40F6-9069-3470E6D9101B}"/>
                </a:ext>
              </a:extLst>
            </p:cNvPr>
            <p:cNvSpPr/>
            <p:nvPr/>
          </p:nvSpPr>
          <p:spPr>
            <a:xfrm>
              <a:off x="6165777" y="2376620"/>
              <a:ext cx="2063823" cy="226552"/>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组织团队成员参加行业交流培训</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3" name="Rectangle 68">
              <a:extLst>
                <a:ext uri="{FF2B5EF4-FFF2-40B4-BE49-F238E27FC236}">
                  <a16:creationId xmlns:a16="http://schemas.microsoft.com/office/drawing/2014/main" id="{F90499A0-3477-4AFB-B4C0-389E374F5E10}"/>
                </a:ext>
              </a:extLst>
            </p:cNvPr>
            <p:cNvSpPr/>
            <p:nvPr/>
          </p:nvSpPr>
          <p:spPr>
            <a:xfrm>
              <a:off x="6153288" y="2148734"/>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组织学习</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4" name="Group 12">
            <a:extLst>
              <a:ext uri="{FF2B5EF4-FFF2-40B4-BE49-F238E27FC236}">
                <a16:creationId xmlns:a16="http://schemas.microsoft.com/office/drawing/2014/main" id="{79727EF1-ABAC-4B7B-A2AA-0CD410DB9512}"/>
              </a:ext>
            </a:extLst>
          </p:cNvPr>
          <p:cNvGrpSpPr/>
          <p:nvPr/>
        </p:nvGrpSpPr>
        <p:grpSpPr>
          <a:xfrm>
            <a:off x="4546815" y="2014369"/>
            <a:ext cx="2768416" cy="836751"/>
            <a:chOff x="6153288" y="2911449"/>
            <a:chExt cx="2076312" cy="627562"/>
          </a:xfrm>
        </p:grpSpPr>
        <p:sp>
          <p:nvSpPr>
            <p:cNvPr id="85" name="Rectangle 70">
              <a:extLst>
                <a:ext uri="{FF2B5EF4-FFF2-40B4-BE49-F238E27FC236}">
                  <a16:creationId xmlns:a16="http://schemas.microsoft.com/office/drawing/2014/main" id="{4F919F74-4042-4FB2-B696-11DE50185DCB}"/>
                </a:ext>
              </a:extLst>
            </p:cNvPr>
            <p:cNvSpPr/>
            <p:nvPr/>
          </p:nvSpPr>
          <p:spPr>
            <a:xfrm>
              <a:off x="6165777" y="3139334"/>
              <a:ext cx="2063823" cy="399677"/>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运维团队工作方向由被动运维，逐步转向主动向其它团队输出运维能力</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6" name="Rectangle 71">
              <a:extLst>
                <a:ext uri="{FF2B5EF4-FFF2-40B4-BE49-F238E27FC236}">
                  <a16:creationId xmlns:a16="http://schemas.microsoft.com/office/drawing/2014/main" id="{DB012EF7-33C9-4685-AB8A-EB7AE8D1BDE2}"/>
                </a:ext>
              </a:extLst>
            </p:cNvPr>
            <p:cNvSpPr/>
            <p:nvPr/>
          </p:nvSpPr>
          <p:spPr>
            <a:xfrm>
              <a:off x="6153288" y="2911449"/>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职能转型</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0" name="Rectangle 65">
            <a:extLst>
              <a:ext uri="{FF2B5EF4-FFF2-40B4-BE49-F238E27FC236}">
                <a16:creationId xmlns:a16="http://schemas.microsoft.com/office/drawing/2014/main" id="{E4E83965-D0BC-42D3-B119-D71970357760}"/>
              </a:ext>
            </a:extLst>
          </p:cNvPr>
          <p:cNvSpPr/>
          <p:nvPr/>
        </p:nvSpPr>
        <p:spPr>
          <a:xfrm>
            <a:off x="4520095" y="1280147"/>
            <a:ext cx="1415867" cy="430374"/>
          </a:xfrm>
          <a:prstGeom prst="rect">
            <a:avLst/>
          </a:prstGeom>
        </p:spPr>
        <p:txBody>
          <a:bodyPr wrap="square">
            <a:spAutoFit/>
          </a:bodyPr>
          <a:lstStyle/>
          <a:p>
            <a:pPr defTabSz="1219170">
              <a:lnSpc>
                <a:spcPct val="120000"/>
              </a:lnSpc>
            </a:pPr>
            <a:r>
              <a:rPr lang="zh-CN" altLang="en-US" sz="2000"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团队规划</a:t>
            </a:r>
            <a:endParaRPr lang="en-US" sz="2000"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91" name="Straight Connector 72">
            <a:extLst>
              <a:ext uri="{FF2B5EF4-FFF2-40B4-BE49-F238E27FC236}">
                <a16:creationId xmlns:a16="http://schemas.microsoft.com/office/drawing/2014/main" id="{0DF458B8-8BC5-4C6D-A474-25B3C722EEB9}"/>
              </a:ext>
            </a:extLst>
          </p:cNvPr>
          <p:cNvCxnSpPr>
            <a:cxnSpLocks/>
          </p:cNvCxnSpPr>
          <p:nvPr/>
        </p:nvCxnSpPr>
        <p:spPr>
          <a:xfrm flipV="1">
            <a:off x="7483262" y="1978543"/>
            <a:ext cx="0" cy="381911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2" name="Group 15">
            <a:extLst>
              <a:ext uri="{FF2B5EF4-FFF2-40B4-BE49-F238E27FC236}">
                <a16:creationId xmlns:a16="http://schemas.microsoft.com/office/drawing/2014/main" id="{FA25A9E1-9988-4588-81A6-6039E5D5DF2C}"/>
              </a:ext>
            </a:extLst>
          </p:cNvPr>
          <p:cNvGrpSpPr/>
          <p:nvPr/>
        </p:nvGrpSpPr>
        <p:grpSpPr>
          <a:xfrm>
            <a:off x="7841473" y="2014369"/>
            <a:ext cx="2768416" cy="836752"/>
            <a:chOff x="6153288" y="1369642"/>
            <a:chExt cx="2076312" cy="627563"/>
          </a:xfrm>
        </p:grpSpPr>
        <p:sp>
          <p:nvSpPr>
            <p:cNvPr id="93" name="Rectangle 64">
              <a:extLst>
                <a:ext uri="{FF2B5EF4-FFF2-40B4-BE49-F238E27FC236}">
                  <a16:creationId xmlns:a16="http://schemas.microsoft.com/office/drawing/2014/main" id="{0C6FCF37-ED6F-4DB2-AAC2-FFEA010985F1}"/>
                </a:ext>
              </a:extLst>
            </p:cNvPr>
            <p:cNvSpPr/>
            <p:nvPr/>
          </p:nvSpPr>
          <p:spPr>
            <a:xfrm>
              <a:off x="6165777" y="1597528"/>
              <a:ext cx="2063823" cy="399677"/>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投入更多时间学习管理理论知识，提升管理水平</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4" name="Rectangle 65">
              <a:extLst>
                <a:ext uri="{FF2B5EF4-FFF2-40B4-BE49-F238E27FC236}">
                  <a16:creationId xmlns:a16="http://schemas.microsoft.com/office/drawing/2014/main" id="{9C02C5DA-34BF-4D0F-B702-40ED308D547B}"/>
                </a:ext>
              </a:extLst>
            </p:cNvPr>
            <p:cNvSpPr/>
            <p:nvPr/>
          </p:nvSpPr>
          <p:spPr>
            <a:xfrm>
              <a:off x="6153288" y="1369642"/>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管理</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95" name="Group 14">
            <a:extLst>
              <a:ext uri="{FF2B5EF4-FFF2-40B4-BE49-F238E27FC236}">
                <a16:creationId xmlns:a16="http://schemas.microsoft.com/office/drawing/2014/main" id="{49A45411-2A27-4868-8AA6-D0A2A38036F5}"/>
              </a:ext>
            </a:extLst>
          </p:cNvPr>
          <p:cNvGrpSpPr/>
          <p:nvPr/>
        </p:nvGrpSpPr>
        <p:grpSpPr>
          <a:xfrm>
            <a:off x="7841473" y="3063350"/>
            <a:ext cx="2768416" cy="639919"/>
            <a:chOff x="6153288" y="2148734"/>
            <a:chExt cx="2076312" cy="479939"/>
          </a:xfrm>
        </p:grpSpPr>
        <p:sp>
          <p:nvSpPr>
            <p:cNvPr id="96" name="Rectangle 67">
              <a:extLst>
                <a:ext uri="{FF2B5EF4-FFF2-40B4-BE49-F238E27FC236}">
                  <a16:creationId xmlns:a16="http://schemas.microsoft.com/office/drawing/2014/main" id="{2E9A1406-6029-4F08-A1BC-0F83E824B8C7}"/>
                </a:ext>
              </a:extLst>
            </p:cNvPr>
            <p:cNvSpPr/>
            <p:nvPr/>
          </p:nvSpPr>
          <p:spPr>
            <a:xfrm>
              <a:off x="6165777" y="2376620"/>
              <a:ext cx="2063823" cy="226552"/>
            </a:xfrm>
            <a:prstGeom prst="rect">
              <a:avLst/>
            </a:prstGeom>
          </p:spPr>
          <p:txBody>
            <a:bodyPr wrap="square">
              <a:spAutoFit/>
            </a:bodyPr>
            <a:lstStyle/>
            <a:p>
              <a:pPr defTabSz="1219170">
                <a:lnSpc>
                  <a:spcPct val="125000"/>
                </a:lnSpc>
              </a:pP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7" name="Rectangle 68">
              <a:extLst>
                <a:ext uri="{FF2B5EF4-FFF2-40B4-BE49-F238E27FC236}">
                  <a16:creationId xmlns:a16="http://schemas.microsoft.com/office/drawing/2014/main" id="{0F4F3BE0-A172-4ADB-8676-6BF89A285BD1}"/>
                </a:ext>
              </a:extLst>
            </p:cNvPr>
            <p:cNvSpPr/>
            <p:nvPr/>
          </p:nvSpPr>
          <p:spPr>
            <a:xfrm>
              <a:off x="6153288" y="2148734"/>
              <a:ext cx="2073772" cy="479939"/>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深入学习</a:t>
              </a:r>
              <a:r>
                <a:rPr lang="en-US" altLang="zh-CN"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ITIL</a:t>
              </a:r>
            </a:p>
            <a:p>
              <a:pPr defTabSz="1219170">
                <a:lnSpc>
                  <a:spcPct val="120000"/>
                </a:lnSpc>
              </a:pP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完善</a:t>
              </a:r>
              <a:r>
                <a:rPr lang="en-US" altLang="zh-CN"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ITIL</a:t>
              </a: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落地</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98" name="Group 12">
            <a:extLst>
              <a:ext uri="{FF2B5EF4-FFF2-40B4-BE49-F238E27FC236}">
                <a16:creationId xmlns:a16="http://schemas.microsoft.com/office/drawing/2014/main" id="{9FD451DD-8D89-477A-9AA0-9D3FDBFE18AE}"/>
              </a:ext>
            </a:extLst>
          </p:cNvPr>
          <p:cNvGrpSpPr/>
          <p:nvPr/>
        </p:nvGrpSpPr>
        <p:grpSpPr>
          <a:xfrm>
            <a:off x="7841473" y="3915496"/>
            <a:ext cx="2768416" cy="605918"/>
            <a:chOff x="6153288" y="2911448"/>
            <a:chExt cx="2076312" cy="454438"/>
          </a:xfrm>
        </p:grpSpPr>
        <p:sp>
          <p:nvSpPr>
            <p:cNvPr id="99" name="Rectangle 70">
              <a:extLst>
                <a:ext uri="{FF2B5EF4-FFF2-40B4-BE49-F238E27FC236}">
                  <a16:creationId xmlns:a16="http://schemas.microsoft.com/office/drawing/2014/main" id="{01A0BD8B-FC5B-4ECB-AA0A-3656DBCE37DB}"/>
                </a:ext>
              </a:extLst>
            </p:cNvPr>
            <p:cNvSpPr/>
            <p:nvPr/>
          </p:nvSpPr>
          <p:spPr>
            <a:xfrm>
              <a:off x="6165777" y="3139334"/>
              <a:ext cx="2063823" cy="226552"/>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计划学习</a:t>
              </a:r>
              <a:r>
                <a:rPr lang="en-US" altLang="zh-CN"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GO</a:t>
              </a: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语言和时序数据库</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0" name="Rectangle 71">
              <a:extLst>
                <a:ext uri="{FF2B5EF4-FFF2-40B4-BE49-F238E27FC236}">
                  <a16:creationId xmlns:a16="http://schemas.microsoft.com/office/drawing/2014/main" id="{AFE56FD2-165A-498D-BBD4-C694D9F20D3A}"/>
                </a:ext>
              </a:extLst>
            </p:cNvPr>
            <p:cNvSpPr/>
            <p:nvPr/>
          </p:nvSpPr>
          <p:spPr>
            <a:xfrm>
              <a:off x="6153288" y="2911448"/>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技术</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01" name="Group 11">
            <a:extLst>
              <a:ext uri="{FF2B5EF4-FFF2-40B4-BE49-F238E27FC236}">
                <a16:creationId xmlns:a16="http://schemas.microsoft.com/office/drawing/2014/main" id="{F06CB013-3F65-4AA2-B3BD-245208533072}"/>
              </a:ext>
            </a:extLst>
          </p:cNvPr>
          <p:cNvGrpSpPr/>
          <p:nvPr/>
        </p:nvGrpSpPr>
        <p:grpSpPr>
          <a:xfrm>
            <a:off x="7841473" y="4740010"/>
            <a:ext cx="2768416" cy="1067585"/>
            <a:chOff x="6153288" y="3695169"/>
            <a:chExt cx="2076312" cy="800688"/>
          </a:xfrm>
        </p:grpSpPr>
        <p:sp>
          <p:nvSpPr>
            <p:cNvPr id="102" name="Rectangle 80">
              <a:extLst>
                <a:ext uri="{FF2B5EF4-FFF2-40B4-BE49-F238E27FC236}">
                  <a16:creationId xmlns:a16="http://schemas.microsoft.com/office/drawing/2014/main" id="{063CFD0D-F4A5-4AFE-B0E9-9E5883271C69}"/>
                </a:ext>
              </a:extLst>
            </p:cNvPr>
            <p:cNvSpPr/>
            <p:nvPr/>
          </p:nvSpPr>
          <p:spPr>
            <a:xfrm>
              <a:off x="6165777" y="3923056"/>
              <a:ext cx="2063823" cy="572801"/>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学习产品视角看待运维工具和平台，以易用、好用为目标将设计内部运维产品</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3" name="Rectangle 81">
              <a:extLst>
                <a:ext uri="{FF2B5EF4-FFF2-40B4-BE49-F238E27FC236}">
                  <a16:creationId xmlns:a16="http://schemas.microsoft.com/office/drawing/2014/main" id="{6B5737A8-7F06-42C2-A46E-D2FC6ECB7BBE}"/>
                </a:ext>
              </a:extLst>
            </p:cNvPr>
            <p:cNvSpPr/>
            <p:nvPr/>
          </p:nvSpPr>
          <p:spPr>
            <a:xfrm>
              <a:off x="6153288" y="3695169"/>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产品</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04" name="Rectangle 65">
            <a:extLst>
              <a:ext uri="{FF2B5EF4-FFF2-40B4-BE49-F238E27FC236}">
                <a16:creationId xmlns:a16="http://schemas.microsoft.com/office/drawing/2014/main" id="{33A504C1-5AFE-4A28-89C0-EEB2C3F223D3}"/>
              </a:ext>
            </a:extLst>
          </p:cNvPr>
          <p:cNvSpPr/>
          <p:nvPr/>
        </p:nvSpPr>
        <p:spPr>
          <a:xfrm>
            <a:off x="7858125" y="1280147"/>
            <a:ext cx="1212484" cy="430374"/>
          </a:xfrm>
          <a:prstGeom prst="rect">
            <a:avLst/>
          </a:prstGeom>
        </p:spPr>
        <p:txBody>
          <a:bodyPr wrap="square">
            <a:spAutoFit/>
          </a:bodyPr>
          <a:lstStyle/>
          <a:p>
            <a:pPr defTabSz="1219170">
              <a:lnSpc>
                <a:spcPct val="120000"/>
              </a:lnSpc>
            </a:pPr>
            <a:r>
              <a:rPr lang="zh-CN" altLang="en-US" sz="2000"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个人规划</a:t>
            </a:r>
            <a:endParaRPr lang="en-US" sz="2000" b="1" dirty="0">
              <a:solidFill>
                <a:srgbClr val="1672FB"/>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106" name="Group 12">
            <a:extLst>
              <a:ext uri="{FF2B5EF4-FFF2-40B4-BE49-F238E27FC236}">
                <a16:creationId xmlns:a16="http://schemas.microsoft.com/office/drawing/2014/main" id="{006B936E-C744-4A87-BE7D-6E312CA78D02}"/>
              </a:ext>
            </a:extLst>
          </p:cNvPr>
          <p:cNvGrpSpPr/>
          <p:nvPr/>
        </p:nvGrpSpPr>
        <p:grpSpPr>
          <a:xfrm>
            <a:off x="1391818" y="5069709"/>
            <a:ext cx="2768418" cy="605916"/>
            <a:chOff x="6153287" y="2911449"/>
            <a:chExt cx="2076313" cy="454437"/>
          </a:xfrm>
        </p:grpSpPr>
        <p:sp>
          <p:nvSpPr>
            <p:cNvPr id="107" name="Rectangle 70">
              <a:extLst>
                <a:ext uri="{FF2B5EF4-FFF2-40B4-BE49-F238E27FC236}">
                  <a16:creationId xmlns:a16="http://schemas.microsoft.com/office/drawing/2014/main" id="{0DC6B13B-FA57-4C71-A980-132B6D9F659A}"/>
                </a:ext>
              </a:extLst>
            </p:cNvPr>
            <p:cNvSpPr/>
            <p:nvPr/>
          </p:nvSpPr>
          <p:spPr>
            <a:xfrm>
              <a:off x="6165777" y="3139334"/>
              <a:ext cx="2063823" cy="226552"/>
            </a:xfrm>
            <a:prstGeom prst="rect">
              <a:avLst/>
            </a:prstGeom>
          </p:spPr>
          <p:txBody>
            <a:bodyPr wrap="square">
              <a:spAutoFit/>
            </a:bodyPr>
            <a:lstStyle/>
            <a:p>
              <a:pPr defTabSz="1219170">
                <a:lnSpc>
                  <a:spcPct val="125000"/>
                </a:lnSpc>
              </a:pPr>
              <a:r>
                <a:rPr lang="zh-CN" alt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重构监控体系，统一报警与监控体系</a:t>
              </a:r>
              <a:endParaRPr lang="en-US" sz="1200"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8" name="Rectangle 71">
              <a:extLst>
                <a:ext uri="{FF2B5EF4-FFF2-40B4-BE49-F238E27FC236}">
                  <a16:creationId xmlns:a16="http://schemas.microsoft.com/office/drawing/2014/main" id="{D43CC8F9-35CE-43B9-9A1B-8481837C42C9}"/>
                </a:ext>
              </a:extLst>
            </p:cNvPr>
            <p:cNvSpPr/>
            <p:nvPr/>
          </p:nvSpPr>
          <p:spPr>
            <a:xfrm>
              <a:off x="6153287" y="2911449"/>
              <a:ext cx="2073772" cy="306142"/>
            </a:xfrm>
            <a:prstGeom prst="rect">
              <a:avLst/>
            </a:prstGeom>
          </p:spPr>
          <p:txBody>
            <a:bodyPr wrap="square">
              <a:spAutoFit/>
            </a:bodyPr>
            <a:lstStyle/>
            <a:p>
              <a:pPr defTabSz="1219170">
                <a:lnSpc>
                  <a:spcPct val="120000"/>
                </a:lnSpc>
              </a:pPr>
              <a:r>
                <a:rPr lang="zh-CN" alt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监控体系</a:t>
              </a:r>
              <a:endParaRPr lang="en-US" sz="1867" b="1" dirty="0">
                <a:solidFill>
                  <a:schemeClr val="tx1">
                    <a:lumMod val="95000"/>
                    <a:lumOff val="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Tree>
    <p:extLst>
      <p:ext uri="{BB962C8B-B14F-4D97-AF65-F5344CB8AC3E}">
        <p14:creationId xmlns:p14="http://schemas.microsoft.com/office/powerpoint/2010/main" val="235357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Horizontal)">
                                      <p:cBhvr>
                                        <p:cTn id="7" dur="300"/>
                                        <p:tgtEl>
                                          <p:spTgt spid="77"/>
                                        </p:tgtEl>
                                      </p:cBhvr>
                                    </p:animEffect>
                                  </p:childTnLst>
                                </p:cTn>
                              </p:par>
                              <p:par>
                                <p:cTn id="8" presetID="16" presetClass="entr" presetSubtype="42"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barn(outHorizontal)">
                                      <p:cBhvr>
                                        <p:cTn id="10" dur="3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13E92-0FC4-4EF1-880D-0FEA993FE0D2}"/>
              </a:ext>
            </a:extLst>
          </p:cNvPr>
          <p:cNvSpPr>
            <a:spLocks noGrp="1"/>
          </p:cNvSpPr>
          <p:nvPr>
            <p:ph type="title"/>
          </p:nvPr>
        </p:nvSpPr>
        <p:spPr>
          <a:xfrm>
            <a:off x="812075" y="3021530"/>
            <a:ext cx="10515600" cy="648000"/>
          </a:xfrm>
        </p:spPr>
        <p:txBody>
          <a:bodyPr/>
          <a:lstStyle/>
          <a:p>
            <a:pPr algn="ctr"/>
            <a:r>
              <a:rPr lang="zh-CN" altLang="en-US" dirty="0"/>
              <a:t>谢谢</a:t>
            </a:r>
          </a:p>
        </p:txBody>
      </p:sp>
    </p:spTree>
    <p:extLst>
      <p:ext uri="{BB962C8B-B14F-4D97-AF65-F5344CB8AC3E}">
        <p14:creationId xmlns:p14="http://schemas.microsoft.com/office/powerpoint/2010/main" val="48850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DA7597-2ABF-4B37-A366-021FF14087CB}"/>
              </a:ext>
            </a:extLst>
          </p:cNvPr>
          <p:cNvSpPr txBox="1">
            <a:spLocks noGrp="1"/>
          </p:cNvSpPr>
          <p:nvPr>
            <p:ph type="title"/>
          </p:nvPr>
        </p:nvSpPr>
        <p:spPr>
          <a:xfrm>
            <a:off x="838199" y="343454"/>
            <a:ext cx="10486333" cy="424732"/>
          </a:xfrm>
          <a:prstGeom prst="rect">
            <a:avLst/>
          </a:prstGeom>
          <a:noFill/>
        </p:spPr>
        <p:txBody>
          <a:bodyPr wrap="square" rtlCol="0">
            <a:spAutoFit/>
          </a:bodyPr>
          <a:lstStyle/>
          <a:p>
            <a:r>
              <a:rPr lang="zh-CN" altLang="en-US" sz="2400" dirty="0">
                <a:latin typeface="TTTGB Medium" panose="020C06030202040F0204" pitchFamily="34" charset="-122"/>
                <a:ea typeface="TTTGB Medium" panose="020C06030202040F0204" pitchFamily="34" charset="-122"/>
              </a:rPr>
              <a:t>个人经历</a:t>
            </a:r>
            <a:endParaRPr kumimoji="1" lang="zh-CN" altLang="en-US" sz="2400" dirty="0">
              <a:solidFill>
                <a:srgbClr val="00C47C"/>
              </a:solidFill>
              <a:latin typeface="TTTGB Medium" panose="020C06030202040F0204" pitchFamily="34" charset="-122"/>
              <a:ea typeface="TTTGB Medium" panose="020C06030202040F0204" pitchFamily="34" charset="-122"/>
              <a:cs typeface="TTTGB Medium" charset="-122"/>
            </a:endParaRPr>
          </a:p>
        </p:txBody>
      </p:sp>
      <p:grpSp>
        <p:nvGrpSpPr>
          <p:cNvPr id="10" name="组合 9">
            <a:extLst>
              <a:ext uri="{FF2B5EF4-FFF2-40B4-BE49-F238E27FC236}">
                <a16:creationId xmlns:a16="http://schemas.microsoft.com/office/drawing/2014/main" id="{F7E42DEC-222A-4419-B449-9E0D494E0599}"/>
              </a:ext>
            </a:extLst>
          </p:cNvPr>
          <p:cNvGrpSpPr/>
          <p:nvPr/>
        </p:nvGrpSpPr>
        <p:grpSpPr>
          <a:xfrm>
            <a:off x="7651432" y="-2211917"/>
            <a:ext cx="540385" cy="251"/>
            <a:chOff x="11042" y="4550"/>
            <a:chExt cx="851" cy="251"/>
          </a:xfrm>
        </p:grpSpPr>
        <p:cxnSp>
          <p:nvCxnSpPr>
            <p:cNvPr id="14" name="直接连接符 13">
              <a:extLst>
                <a:ext uri="{FF2B5EF4-FFF2-40B4-BE49-F238E27FC236}">
                  <a16:creationId xmlns:a16="http://schemas.microsoft.com/office/drawing/2014/main" id="{18FEC0EA-D7AE-4259-8922-F6A30DCC5025}"/>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9CB12DA-A0AF-4D92-8D56-0509FA779908}"/>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F609CE52-E98E-4DE0-AF1A-2F7691F30526}"/>
              </a:ext>
            </a:extLst>
          </p:cNvPr>
          <p:cNvGrpSpPr/>
          <p:nvPr/>
        </p:nvGrpSpPr>
        <p:grpSpPr>
          <a:xfrm flipH="1">
            <a:off x="4254177" y="-2211282"/>
            <a:ext cx="541021" cy="251"/>
            <a:chOff x="11042" y="4550"/>
            <a:chExt cx="851" cy="251"/>
          </a:xfrm>
        </p:grpSpPr>
        <p:cxnSp>
          <p:nvCxnSpPr>
            <p:cNvPr id="12" name="直接连接符 11">
              <a:extLst>
                <a:ext uri="{FF2B5EF4-FFF2-40B4-BE49-F238E27FC236}">
                  <a16:creationId xmlns:a16="http://schemas.microsoft.com/office/drawing/2014/main" id="{2AA0C484-34FC-41B2-BBD0-BBFECC95229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530FA31-49E1-454E-AD60-28D047E2CB1B}"/>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4" name="Группа 1">
            <a:extLst>
              <a:ext uri="{FF2B5EF4-FFF2-40B4-BE49-F238E27FC236}">
                <a16:creationId xmlns:a16="http://schemas.microsoft.com/office/drawing/2014/main" id="{40DB7314-A372-40F8-AF9C-2DE47659DF21}"/>
              </a:ext>
            </a:extLst>
          </p:cNvPr>
          <p:cNvGrpSpPr/>
          <p:nvPr/>
        </p:nvGrpSpPr>
        <p:grpSpPr>
          <a:xfrm>
            <a:off x="125888" y="2182361"/>
            <a:ext cx="2527029" cy="2527030"/>
            <a:chOff x="2235559" y="5261162"/>
            <a:chExt cx="4670210" cy="4670211"/>
          </a:xfrm>
        </p:grpSpPr>
        <p:sp>
          <p:nvSpPr>
            <p:cNvPr id="35" name="Фигура">
              <a:extLst>
                <a:ext uri="{FF2B5EF4-FFF2-40B4-BE49-F238E27FC236}">
                  <a16:creationId xmlns:a16="http://schemas.microsoft.com/office/drawing/2014/main" id="{F599F978-B7D5-4A1D-94FF-9125D5763B6D}"/>
                </a:ext>
              </a:extLst>
            </p:cNvPr>
            <p:cNvSpPr/>
            <p:nvPr/>
          </p:nvSpPr>
          <p:spPr>
            <a:xfrm>
              <a:off x="3435269" y="5261162"/>
              <a:ext cx="1092417" cy="4542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37" y="329"/>
                    <a:pt x="6704" y="4992"/>
                    <a:pt x="0" y="13969"/>
                  </a:cubicBezTo>
                  <a:lnTo>
                    <a:pt x="1828" y="21600"/>
                  </a:lnTo>
                  <a:cubicBezTo>
                    <a:pt x="7966" y="13383"/>
                    <a:pt x="14768" y="9106"/>
                    <a:pt x="21600" y="8778"/>
                  </a:cubicBezTo>
                  <a:lnTo>
                    <a:pt x="21600" y="0"/>
                  </a:lnTo>
                  <a:close/>
                </a:path>
              </a:pathLst>
            </a:custGeom>
            <a:solidFill>
              <a:srgbClr val="1672FB"/>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6" name="Фигура">
              <a:extLst>
                <a:ext uri="{FF2B5EF4-FFF2-40B4-BE49-F238E27FC236}">
                  <a16:creationId xmlns:a16="http://schemas.microsoft.com/office/drawing/2014/main" id="{3BEC8395-4AC0-4C47-B42B-AD88EAB247E1}"/>
                </a:ext>
              </a:extLst>
            </p:cNvPr>
            <p:cNvSpPr/>
            <p:nvPr/>
          </p:nvSpPr>
          <p:spPr>
            <a:xfrm>
              <a:off x="4613643" y="5261162"/>
              <a:ext cx="1083449" cy="4489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8881"/>
                  </a:lnTo>
                  <a:cubicBezTo>
                    <a:pt x="6819" y="9209"/>
                    <a:pt x="13605" y="13451"/>
                    <a:pt x="19745" y="21600"/>
                  </a:cubicBezTo>
                  <a:lnTo>
                    <a:pt x="21600" y="13894"/>
                  </a:lnTo>
                  <a:cubicBezTo>
                    <a:pt x="14887" y="4968"/>
                    <a:pt x="7459" y="330"/>
                    <a:pt x="0" y="0"/>
                  </a:cubicBezTo>
                  <a:close/>
                </a:path>
              </a:pathLst>
            </a:custGeom>
            <a:solidFill>
              <a:schemeClr val="bg1">
                <a:lumMod val="85000"/>
              </a:schemeClr>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7" name="Фигура">
              <a:extLst>
                <a:ext uri="{FF2B5EF4-FFF2-40B4-BE49-F238E27FC236}">
                  <a16:creationId xmlns:a16="http://schemas.microsoft.com/office/drawing/2014/main" id="{2EE33185-7C36-4692-9E24-A2726D183B6A}"/>
                </a:ext>
              </a:extLst>
            </p:cNvPr>
            <p:cNvSpPr/>
            <p:nvPr/>
          </p:nvSpPr>
          <p:spPr>
            <a:xfrm>
              <a:off x="5678229" y="5592318"/>
              <a:ext cx="891125" cy="887724"/>
            </a:xfrm>
            <a:custGeom>
              <a:avLst/>
              <a:gdLst/>
              <a:ahLst/>
              <a:cxnLst>
                <a:cxn ang="0">
                  <a:pos x="wd2" y="hd2"/>
                </a:cxn>
                <a:cxn ang="5400000">
                  <a:pos x="wd2" y="hd2"/>
                </a:cxn>
                <a:cxn ang="10800000">
                  <a:pos x="wd2" y="hd2"/>
                </a:cxn>
                <a:cxn ang="16200000">
                  <a:pos x="wd2" y="hd2"/>
                </a:cxn>
              </a:cxnLst>
              <a:rect l="0" t="0" r="r" b="b"/>
              <a:pathLst>
                <a:path w="21600" h="21600" extrusionOk="0">
                  <a:moveTo>
                    <a:pt x="2263" y="0"/>
                  </a:moveTo>
                  <a:lnTo>
                    <a:pt x="0" y="3905"/>
                  </a:lnTo>
                  <a:cubicBezTo>
                    <a:pt x="3539" y="6049"/>
                    <a:pt x="6884" y="8641"/>
                    <a:pt x="9938" y="11707"/>
                  </a:cubicBezTo>
                  <a:cubicBezTo>
                    <a:pt x="12968" y="14748"/>
                    <a:pt x="15539" y="18079"/>
                    <a:pt x="17665" y="21600"/>
                  </a:cubicBezTo>
                  <a:lnTo>
                    <a:pt x="21600" y="19335"/>
                  </a:lnTo>
                  <a:cubicBezTo>
                    <a:pt x="19285" y="15500"/>
                    <a:pt x="16490" y="11882"/>
                    <a:pt x="13191" y="8569"/>
                  </a:cubicBezTo>
                  <a:cubicBezTo>
                    <a:pt x="9835" y="5201"/>
                    <a:pt x="6156" y="2346"/>
                    <a:pt x="2263" y="0"/>
                  </a:cubicBezTo>
                  <a:close/>
                </a:path>
              </a:pathLst>
            </a:custGeom>
            <a:solidFill>
              <a:schemeClr val="bg1">
                <a:lumMod val="85000"/>
              </a:schemeClr>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8" name="Фигура">
              <a:extLst>
                <a:ext uri="{FF2B5EF4-FFF2-40B4-BE49-F238E27FC236}">
                  <a16:creationId xmlns:a16="http://schemas.microsoft.com/office/drawing/2014/main" id="{7D153332-65D4-4033-AEEF-1434DF13F650}"/>
                </a:ext>
              </a:extLst>
            </p:cNvPr>
            <p:cNvSpPr/>
            <p:nvPr/>
          </p:nvSpPr>
          <p:spPr>
            <a:xfrm>
              <a:off x="2574446" y="5598193"/>
              <a:ext cx="878757" cy="877520"/>
            </a:xfrm>
            <a:custGeom>
              <a:avLst/>
              <a:gdLst/>
              <a:ahLst/>
              <a:cxnLst>
                <a:cxn ang="0">
                  <a:pos x="wd2" y="hd2"/>
                </a:cxn>
                <a:cxn ang="5400000">
                  <a:pos x="wd2" y="hd2"/>
                </a:cxn>
                <a:cxn ang="10800000">
                  <a:pos x="wd2" y="hd2"/>
                </a:cxn>
                <a:cxn ang="16200000">
                  <a:pos x="wd2" y="hd2"/>
                </a:cxn>
              </a:cxnLst>
              <a:rect l="0" t="0" r="r" b="b"/>
              <a:pathLst>
                <a:path w="21600" h="21600" extrusionOk="0">
                  <a:moveTo>
                    <a:pt x="19328" y="0"/>
                  </a:moveTo>
                  <a:cubicBezTo>
                    <a:pt x="15461" y="2348"/>
                    <a:pt x="11806" y="5180"/>
                    <a:pt x="8467" y="8524"/>
                  </a:cubicBezTo>
                  <a:cubicBezTo>
                    <a:pt x="5152" y="11844"/>
                    <a:pt x="2335" y="15470"/>
                    <a:pt x="0" y="19309"/>
                  </a:cubicBezTo>
                  <a:lnTo>
                    <a:pt x="3990" y="21600"/>
                  </a:lnTo>
                  <a:cubicBezTo>
                    <a:pt x="6135" y="18075"/>
                    <a:pt x="8714" y="14746"/>
                    <a:pt x="11758" y="11698"/>
                  </a:cubicBezTo>
                  <a:cubicBezTo>
                    <a:pt x="14786" y="8666"/>
                    <a:pt x="18100" y="6091"/>
                    <a:pt x="21600" y="3950"/>
                  </a:cubicBezTo>
                  <a:lnTo>
                    <a:pt x="19328" y="0"/>
                  </a:lnTo>
                  <a:close/>
                </a:path>
              </a:pathLst>
            </a:custGeom>
            <a:solidFill>
              <a:srgbClr val="1672FB"/>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9" name="Фигура">
              <a:extLst>
                <a:ext uri="{FF2B5EF4-FFF2-40B4-BE49-F238E27FC236}">
                  <a16:creationId xmlns:a16="http://schemas.microsoft.com/office/drawing/2014/main" id="{6449B691-1FD2-4E3D-BD7C-BDEA23776566}"/>
                </a:ext>
              </a:extLst>
            </p:cNvPr>
            <p:cNvSpPr/>
            <p:nvPr/>
          </p:nvSpPr>
          <p:spPr>
            <a:xfrm>
              <a:off x="2235868" y="6456852"/>
              <a:ext cx="457622" cy="1089634"/>
            </a:xfrm>
            <a:custGeom>
              <a:avLst/>
              <a:gdLst/>
              <a:ahLst/>
              <a:cxnLst>
                <a:cxn ang="0">
                  <a:pos x="wd2" y="hd2"/>
                </a:cxn>
                <a:cxn ang="5400000">
                  <a:pos x="wd2" y="hd2"/>
                </a:cxn>
                <a:cxn ang="10800000">
                  <a:pos x="wd2" y="hd2"/>
                </a:cxn>
                <a:cxn ang="16200000">
                  <a:pos x="wd2" y="hd2"/>
                </a:cxn>
              </a:cxnLst>
              <a:rect l="0" t="0" r="r" b="b"/>
              <a:pathLst>
                <a:path w="21600" h="21600" extrusionOk="0">
                  <a:moveTo>
                    <a:pt x="13952" y="0"/>
                  </a:moveTo>
                  <a:cubicBezTo>
                    <a:pt x="5030" y="6701"/>
                    <a:pt x="377" y="14135"/>
                    <a:pt x="0" y="21600"/>
                  </a:cubicBezTo>
                  <a:lnTo>
                    <a:pt x="8946" y="21600"/>
                  </a:lnTo>
                  <a:cubicBezTo>
                    <a:pt x="9284" y="14776"/>
                    <a:pt x="13490" y="7984"/>
                    <a:pt x="21600" y="1851"/>
                  </a:cubicBezTo>
                  <a:lnTo>
                    <a:pt x="13952" y="0"/>
                  </a:lnTo>
                  <a:close/>
                </a:path>
              </a:pathLst>
            </a:custGeom>
            <a:solidFill>
              <a:schemeClr val="bg1">
                <a:lumMod val="85000"/>
              </a:schemeClr>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0" name="Фигура">
              <a:extLst>
                <a:ext uri="{FF2B5EF4-FFF2-40B4-BE49-F238E27FC236}">
                  <a16:creationId xmlns:a16="http://schemas.microsoft.com/office/drawing/2014/main" id="{338A2807-B694-489F-9FAC-C7EDB57C5D95}"/>
                </a:ext>
              </a:extLst>
            </p:cNvPr>
            <p:cNvSpPr/>
            <p:nvPr/>
          </p:nvSpPr>
          <p:spPr>
            <a:xfrm>
              <a:off x="6450002" y="6461799"/>
              <a:ext cx="455458" cy="1080357"/>
            </a:xfrm>
            <a:custGeom>
              <a:avLst/>
              <a:gdLst/>
              <a:ahLst/>
              <a:cxnLst>
                <a:cxn ang="0">
                  <a:pos x="wd2" y="hd2"/>
                </a:cxn>
                <a:cxn ang="5400000">
                  <a:pos x="wd2" y="hd2"/>
                </a:cxn>
                <a:cxn ang="10800000">
                  <a:pos x="wd2" y="hd2"/>
                </a:cxn>
                <a:cxn ang="16200000">
                  <a:pos x="wd2" y="hd2"/>
                </a:cxn>
              </a:cxnLst>
              <a:rect l="0" t="0" r="r" b="b"/>
              <a:pathLst>
                <a:path w="21600" h="21600" extrusionOk="0">
                  <a:moveTo>
                    <a:pt x="7699" y="0"/>
                  </a:moveTo>
                  <a:lnTo>
                    <a:pt x="0" y="1855"/>
                  </a:lnTo>
                  <a:cubicBezTo>
                    <a:pt x="8041" y="7993"/>
                    <a:pt x="12244" y="14778"/>
                    <a:pt x="12611" y="21600"/>
                  </a:cubicBezTo>
                  <a:lnTo>
                    <a:pt x="21600" y="21600"/>
                  </a:lnTo>
                  <a:cubicBezTo>
                    <a:pt x="21193" y="14133"/>
                    <a:pt x="16549" y="6709"/>
                    <a:pt x="7699" y="0"/>
                  </a:cubicBezTo>
                  <a:close/>
                </a:path>
              </a:pathLst>
            </a:custGeom>
            <a:solidFill>
              <a:srgbClr val="1672FB"/>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1" name="Фигура">
              <a:extLst>
                <a:ext uri="{FF2B5EF4-FFF2-40B4-BE49-F238E27FC236}">
                  <a16:creationId xmlns:a16="http://schemas.microsoft.com/office/drawing/2014/main" id="{C080B81A-82E1-4058-9F7E-025DC0EC8BFB}"/>
                </a:ext>
              </a:extLst>
            </p:cNvPr>
            <p:cNvSpPr/>
            <p:nvPr/>
          </p:nvSpPr>
          <p:spPr>
            <a:xfrm>
              <a:off x="6447219" y="7628114"/>
              <a:ext cx="458550" cy="1099837"/>
            </a:xfrm>
            <a:custGeom>
              <a:avLst/>
              <a:gdLst/>
              <a:ahLst/>
              <a:cxnLst>
                <a:cxn ang="0">
                  <a:pos x="wd2" y="hd2"/>
                </a:cxn>
                <a:cxn ang="5400000">
                  <a:pos x="wd2" y="hd2"/>
                </a:cxn>
                <a:cxn ang="10800000">
                  <a:pos x="wd2" y="hd2"/>
                </a:cxn>
                <a:cxn ang="16200000">
                  <a:pos x="wd2" y="hd2"/>
                </a:cxn>
              </a:cxnLst>
              <a:rect l="0" t="0" r="r" b="b"/>
              <a:pathLst>
                <a:path w="21600" h="21600" extrusionOk="0">
                  <a:moveTo>
                    <a:pt x="12672" y="0"/>
                  </a:moveTo>
                  <a:cubicBezTo>
                    <a:pt x="12392" y="6816"/>
                    <a:pt x="8162" y="13599"/>
                    <a:pt x="0" y="19724"/>
                  </a:cubicBezTo>
                  <a:lnTo>
                    <a:pt x="7851" y="21600"/>
                  </a:lnTo>
                  <a:cubicBezTo>
                    <a:pt x="16769" y="14894"/>
                    <a:pt x="21357" y="7461"/>
                    <a:pt x="21600" y="0"/>
                  </a:cubicBezTo>
                  <a:lnTo>
                    <a:pt x="12672" y="0"/>
                  </a:lnTo>
                  <a:close/>
                </a:path>
              </a:pathLst>
            </a:custGeom>
            <a:solidFill>
              <a:srgbClr val="1672FB"/>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2" name="Фигура">
              <a:extLst>
                <a:ext uri="{FF2B5EF4-FFF2-40B4-BE49-F238E27FC236}">
                  <a16:creationId xmlns:a16="http://schemas.microsoft.com/office/drawing/2014/main" id="{077E7553-1965-4D91-BDC3-4951170AAC38}"/>
                </a:ext>
              </a:extLst>
            </p:cNvPr>
            <p:cNvSpPr/>
            <p:nvPr/>
          </p:nvSpPr>
          <p:spPr>
            <a:xfrm>
              <a:off x="2235559" y="7632443"/>
              <a:ext cx="456385" cy="1092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5" y="7458"/>
                    <a:pt x="4848" y="14891"/>
                    <a:pt x="13712" y="21600"/>
                  </a:cubicBezTo>
                  <a:lnTo>
                    <a:pt x="21600" y="19704"/>
                  </a:lnTo>
                  <a:cubicBezTo>
                    <a:pt x="13500" y="13582"/>
                    <a:pt x="9297" y="6807"/>
                    <a:pt x="8985" y="0"/>
                  </a:cubicBezTo>
                  <a:lnTo>
                    <a:pt x="0" y="0"/>
                  </a:lnTo>
                  <a:close/>
                </a:path>
              </a:pathLst>
            </a:custGeom>
            <a:solidFill>
              <a:schemeClr val="bg1">
                <a:lumMod val="85000"/>
              </a:schemeClr>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3" name="Фигура">
              <a:extLst>
                <a:ext uri="{FF2B5EF4-FFF2-40B4-BE49-F238E27FC236}">
                  <a16:creationId xmlns:a16="http://schemas.microsoft.com/office/drawing/2014/main" id="{DDCB76EE-2537-4438-9DF0-0E0C6722DA80}"/>
                </a:ext>
              </a:extLst>
            </p:cNvPr>
            <p:cNvSpPr/>
            <p:nvPr/>
          </p:nvSpPr>
          <p:spPr>
            <a:xfrm>
              <a:off x="2567953" y="8702905"/>
              <a:ext cx="889888" cy="891125"/>
            </a:xfrm>
            <a:custGeom>
              <a:avLst/>
              <a:gdLst/>
              <a:ahLst/>
              <a:cxnLst>
                <a:cxn ang="0">
                  <a:pos x="wd2" y="hd2"/>
                </a:cxn>
                <a:cxn ang="5400000">
                  <a:pos x="wd2" y="hd2"/>
                </a:cxn>
                <a:cxn ang="10800000">
                  <a:pos x="wd2" y="hd2"/>
                </a:cxn>
                <a:cxn ang="16200000">
                  <a:pos x="wd2" y="hd2"/>
                </a:cxn>
              </a:cxnLst>
              <a:rect l="0" t="0" r="r" b="b"/>
              <a:pathLst>
                <a:path w="21600" h="21600" extrusionOk="0">
                  <a:moveTo>
                    <a:pt x="4045" y="0"/>
                  </a:moveTo>
                  <a:lnTo>
                    <a:pt x="0" y="2331"/>
                  </a:lnTo>
                  <a:cubicBezTo>
                    <a:pt x="2335" y="6207"/>
                    <a:pt x="5171" y="9870"/>
                    <a:pt x="8518" y="13213"/>
                  </a:cubicBezTo>
                  <a:cubicBezTo>
                    <a:pt x="11814" y="16504"/>
                    <a:pt x="15421" y="19289"/>
                    <a:pt x="19236" y="21600"/>
                  </a:cubicBezTo>
                  <a:lnTo>
                    <a:pt x="21600" y="17545"/>
                  </a:lnTo>
                  <a:cubicBezTo>
                    <a:pt x="18101" y="15423"/>
                    <a:pt x="14792" y="12860"/>
                    <a:pt x="11768" y="9841"/>
                  </a:cubicBezTo>
                  <a:cubicBezTo>
                    <a:pt x="8738" y="6815"/>
                    <a:pt x="6173" y="3502"/>
                    <a:pt x="4045" y="0"/>
                  </a:cubicBezTo>
                  <a:close/>
                </a:path>
              </a:pathLst>
            </a:custGeom>
            <a:solidFill>
              <a:srgbClr val="1672FB"/>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4" name="Фигура">
              <a:extLst>
                <a:ext uri="{FF2B5EF4-FFF2-40B4-BE49-F238E27FC236}">
                  <a16:creationId xmlns:a16="http://schemas.microsoft.com/office/drawing/2014/main" id="{F2ED5432-0B3F-4D7A-8E2E-62AF263225C6}"/>
                </a:ext>
              </a:extLst>
            </p:cNvPr>
            <p:cNvSpPr/>
            <p:nvPr/>
          </p:nvSpPr>
          <p:spPr>
            <a:xfrm>
              <a:off x="5683177" y="8707234"/>
              <a:ext cx="888033" cy="887414"/>
            </a:xfrm>
            <a:custGeom>
              <a:avLst/>
              <a:gdLst/>
              <a:ahLst/>
              <a:cxnLst>
                <a:cxn ang="0">
                  <a:pos x="wd2" y="hd2"/>
                </a:cxn>
                <a:cxn ang="5400000">
                  <a:pos x="wd2" y="hd2"/>
                </a:cxn>
                <a:cxn ang="10800000">
                  <a:pos x="wd2" y="hd2"/>
                </a:cxn>
                <a:cxn ang="16200000">
                  <a:pos x="wd2" y="hd2"/>
                </a:cxn>
              </a:cxnLst>
              <a:rect l="0" t="0" r="r" b="b"/>
              <a:pathLst>
                <a:path w="21600" h="21600" extrusionOk="0">
                  <a:moveTo>
                    <a:pt x="17531" y="0"/>
                  </a:moveTo>
                  <a:cubicBezTo>
                    <a:pt x="15411" y="3479"/>
                    <a:pt x="12859" y="6767"/>
                    <a:pt x="9852" y="9776"/>
                  </a:cubicBezTo>
                  <a:cubicBezTo>
                    <a:pt x="6822" y="12808"/>
                    <a:pt x="3506" y="15382"/>
                    <a:pt x="0" y="17513"/>
                  </a:cubicBezTo>
                  <a:lnTo>
                    <a:pt x="2362" y="21600"/>
                  </a:lnTo>
                  <a:cubicBezTo>
                    <a:pt x="6190" y="19277"/>
                    <a:pt x="9809" y="16473"/>
                    <a:pt x="13116" y="13163"/>
                  </a:cubicBezTo>
                  <a:cubicBezTo>
                    <a:pt x="16447" y="9831"/>
                    <a:pt x="19269" y="6186"/>
                    <a:pt x="21600" y="2326"/>
                  </a:cubicBezTo>
                  <a:lnTo>
                    <a:pt x="17531" y="0"/>
                  </a:lnTo>
                  <a:close/>
                </a:path>
              </a:pathLst>
            </a:custGeom>
            <a:solidFill>
              <a:schemeClr val="bg1">
                <a:lumMod val="85000"/>
              </a:schemeClr>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5" name="Фигура">
              <a:extLst>
                <a:ext uri="{FF2B5EF4-FFF2-40B4-BE49-F238E27FC236}">
                  <a16:creationId xmlns:a16="http://schemas.microsoft.com/office/drawing/2014/main" id="{F7DB3828-FBC1-4A50-846C-C0E53E576904}"/>
                </a:ext>
              </a:extLst>
            </p:cNvPr>
            <p:cNvSpPr/>
            <p:nvPr/>
          </p:nvSpPr>
          <p:spPr>
            <a:xfrm>
              <a:off x="3434651" y="9469421"/>
              <a:ext cx="1093035" cy="461951"/>
            </a:xfrm>
            <a:custGeom>
              <a:avLst/>
              <a:gdLst/>
              <a:ahLst/>
              <a:cxnLst>
                <a:cxn ang="0">
                  <a:pos x="wd2" y="hd2"/>
                </a:cxn>
                <a:cxn ang="5400000">
                  <a:pos x="wd2" y="hd2"/>
                </a:cxn>
                <a:cxn ang="10800000">
                  <a:pos x="wd2" y="hd2"/>
                </a:cxn>
                <a:cxn ang="16200000">
                  <a:pos x="wd2" y="hd2"/>
                </a:cxn>
              </a:cxnLst>
              <a:rect l="0" t="0" r="r" b="b"/>
              <a:pathLst>
                <a:path w="21600" h="21600" extrusionOk="0">
                  <a:moveTo>
                    <a:pt x="1925" y="0"/>
                  </a:moveTo>
                  <a:lnTo>
                    <a:pt x="0" y="7836"/>
                  </a:lnTo>
                  <a:cubicBezTo>
                    <a:pt x="6703" y="16673"/>
                    <a:pt x="14137" y="21276"/>
                    <a:pt x="21600" y="21600"/>
                  </a:cubicBezTo>
                  <a:lnTo>
                    <a:pt x="21600" y="12477"/>
                  </a:lnTo>
                  <a:cubicBezTo>
                    <a:pt x="14804" y="12156"/>
                    <a:pt x="8036" y="8005"/>
                    <a:pt x="1925" y="0"/>
                  </a:cubicBezTo>
                  <a:close/>
                </a:path>
              </a:pathLst>
            </a:custGeom>
            <a:solidFill>
              <a:srgbClr val="1672FB"/>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6" name="Фигура">
              <a:extLst>
                <a:ext uri="{FF2B5EF4-FFF2-40B4-BE49-F238E27FC236}">
                  <a16:creationId xmlns:a16="http://schemas.microsoft.com/office/drawing/2014/main" id="{97B62FA6-3188-4090-8657-763F234E29DE}"/>
                </a:ext>
              </a:extLst>
            </p:cNvPr>
            <p:cNvSpPr/>
            <p:nvPr/>
          </p:nvSpPr>
          <p:spPr>
            <a:xfrm>
              <a:off x="4613643" y="9469731"/>
              <a:ext cx="1092416" cy="461642"/>
            </a:xfrm>
            <a:custGeom>
              <a:avLst/>
              <a:gdLst/>
              <a:ahLst/>
              <a:cxnLst>
                <a:cxn ang="0">
                  <a:pos x="wd2" y="hd2"/>
                </a:cxn>
                <a:cxn ang="5400000">
                  <a:pos x="wd2" y="hd2"/>
                </a:cxn>
                <a:cxn ang="10800000">
                  <a:pos x="wd2" y="hd2"/>
                </a:cxn>
                <a:cxn ang="16200000">
                  <a:pos x="wd2" y="hd2"/>
                </a:cxn>
              </a:cxnLst>
              <a:rect l="0" t="0" r="r" b="b"/>
              <a:pathLst>
                <a:path w="21600" h="21600" extrusionOk="0">
                  <a:moveTo>
                    <a:pt x="19680" y="0"/>
                  </a:moveTo>
                  <a:cubicBezTo>
                    <a:pt x="13566" y="8008"/>
                    <a:pt x="6799" y="12150"/>
                    <a:pt x="0" y="12471"/>
                  </a:cubicBezTo>
                  <a:lnTo>
                    <a:pt x="0" y="21600"/>
                  </a:lnTo>
                  <a:cubicBezTo>
                    <a:pt x="7463" y="21276"/>
                    <a:pt x="14897" y="16687"/>
                    <a:pt x="21600" y="7856"/>
                  </a:cubicBezTo>
                  <a:lnTo>
                    <a:pt x="19680" y="0"/>
                  </a:lnTo>
                  <a:close/>
                </a:path>
              </a:pathLst>
            </a:custGeom>
            <a:solidFill>
              <a:schemeClr val="bg1">
                <a:lumMod val="85000"/>
              </a:schemeClr>
            </a:solidFill>
            <a:ln w="12700" cap="flat">
              <a:solidFill>
                <a:srgbClr val="FFFFFF"/>
              </a:solidFill>
              <a:prstDash val="solid"/>
              <a:miter lim="800000"/>
            </a:ln>
            <a:effectLst/>
          </p:spPr>
          <p:txBody>
            <a:bodyPr wrap="square" lIns="19050" tIns="19050" rIns="19050" bIns="19050" numCol="1" anchor="ctr">
              <a:noAutofit/>
            </a:bodyPr>
            <a:lstStyle/>
            <a:p>
              <a:pPr defTabSz="412750" hangingPunct="0">
                <a:defRPr sz="3200">
                  <a:solidFill>
                    <a:srgbClr val="FFFFFF"/>
                  </a:solidFill>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7" name="Кружок">
              <a:extLst>
                <a:ext uri="{FF2B5EF4-FFF2-40B4-BE49-F238E27FC236}">
                  <a16:creationId xmlns:a16="http://schemas.microsoft.com/office/drawing/2014/main" id="{89717608-89DD-4389-B62F-1ADC334F4F7C}"/>
                </a:ext>
              </a:extLst>
            </p:cNvPr>
            <p:cNvSpPr/>
            <p:nvPr/>
          </p:nvSpPr>
          <p:spPr>
            <a:xfrm>
              <a:off x="2623190" y="5649986"/>
              <a:ext cx="3894900" cy="3894900"/>
            </a:xfrm>
            <a:prstGeom prst="ellipse">
              <a:avLst/>
            </a:prstGeom>
            <a:solidFill>
              <a:schemeClr val="bg2">
                <a:alpha val="32707"/>
              </a:schemeClr>
            </a:solidFill>
            <a:ln w="12700" cap="flat">
              <a:noFill/>
              <a:miter lim="400000"/>
            </a:ln>
            <a:effectLst/>
          </p:spPr>
          <p:txBody>
            <a:bodyPr wrap="square" lIns="19050" tIns="19050" rIns="19050" bIns="19050" numCol="1" anchor="ctr">
              <a:noAutofit/>
            </a:bodyPr>
            <a:lstStyle/>
            <a:p>
              <a:pPr defTabSz="412750" hangingPunct="0">
                <a:defRPr/>
              </a:pPr>
              <a:endParaRPr sz="1000" kern="0">
                <a:solidFill>
                  <a:srgbClr val="252D30"/>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8" name="Text Box 3">
              <a:extLst>
                <a:ext uri="{FF2B5EF4-FFF2-40B4-BE49-F238E27FC236}">
                  <a16:creationId xmlns:a16="http://schemas.microsoft.com/office/drawing/2014/main" id="{E472017B-B964-442C-A684-F0EF1AA602A0}"/>
                </a:ext>
              </a:extLst>
            </p:cNvPr>
            <p:cNvSpPr txBox="1"/>
            <p:nvPr/>
          </p:nvSpPr>
          <p:spPr>
            <a:xfrm>
              <a:off x="3467105" y="6500504"/>
              <a:ext cx="2229987" cy="15374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noAutofit/>
            </a:bodyPr>
            <a:lstStyle/>
            <a:p>
              <a:pPr algn="ctr" defTabSz="412750" hangingPunct="0">
                <a:defRPr sz="4000" cap="all">
                  <a:latin typeface="Impact"/>
                  <a:ea typeface="Impact"/>
                  <a:cs typeface="Impact"/>
                  <a:sym typeface="Impact"/>
                </a:defRPr>
              </a:pPr>
              <a:r>
                <a:rPr lang="zh-CN" altLang="en-US" sz="3600" b="1" kern="0" cap="all" dirty="0">
                  <a:solidFill>
                    <a:schemeClr val="bg1">
                      <a:lumMod val="8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个人经历</a:t>
              </a:r>
              <a:endParaRPr sz="3600" b="1" kern="0" cap="all" dirty="0">
                <a:solidFill>
                  <a:schemeClr val="bg1">
                    <a:lumMod val="8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grpSp>
        <p:nvGrpSpPr>
          <p:cNvPr id="49" name="Группа 2">
            <a:extLst>
              <a:ext uri="{FF2B5EF4-FFF2-40B4-BE49-F238E27FC236}">
                <a16:creationId xmlns:a16="http://schemas.microsoft.com/office/drawing/2014/main" id="{118C62C7-3FF0-4DAE-912E-1A3B6BECC968}"/>
              </a:ext>
            </a:extLst>
          </p:cNvPr>
          <p:cNvGrpSpPr/>
          <p:nvPr/>
        </p:nvGrpSpPr>
        <p:grpSpPr>
          <a:xfrm>
            <a:off x="2568989" y="1030515"/>
            <a:ext cx="9540461" cy="4584311"/>
            <a:chOff x="7121762" y="3269963"/>
            <a:chExt cx="17631757" cy="8472279"/>
          </a:xfrm>
        </p:grpSpPr>
        <p:sp>
          <p:nvSpPr>
            <p:cNvPr id="50" name="Линия">
              <a:extLst>
                <a:ext uri="{FF2B5EF4-FFF2-40B4-BE49-F238E27FC236}">
                  <a16:creationId xmlns:a16="http://schemas.microsoft.com/office/drawing/2014/main" id="{5386221C-EC6C-45C3-AC37-F9F78237055B}"/>
                </a:ext>
              </a:extLst>
            </p:cNvPr>
            <p:cNvSpPr/>
            <p:nvPr/>
          </p:nvSpPr>
          <p:spPr>
            <a:xfrm>
              <a:off x="7128310" y="4292086"/>
              <a:ext cx="2622767" cy="2744147"/>
            </a:xfrm>
            <a:custGeom>
              <a:avLst/>
              <a:gdLst/>
              <a:ahLst/>
              <a:cxnLst>
                <a:cxn ang="0">
                  <a:pos x="wd2" y="hd2"/>
                </a:cxn>
                <a:cxn ang="5400000">
                  <a:pos x="wd2" y="hd2"/>
                </a:cxn>
                <a:cxn ang="10800000">
                  <a:pos x="wd2" y="hd2"/>
                </a:cxn>
                <a:cxn ang="16200000">
                  <a:pos x="wd2" y="hd2"/>
                </a:cxn>
              </a:cxnLst>
              <a:rect l="0" t="0" r="r" b="b"/>
              <a:pathLst>
                <a:path w="21600" h="21583" extrusionOk="0">
                  <a:moveTo>
                    <a:pt x="0" y="21582"/>
                  </a:moveTo>
                  <a:cubicBezTo>
                    <a:pt x="791" y="21582"/>
                    <a:pt x="1583" y="21582"/>
                    <a:pt x="2374" y="21582"/>
                  </a:cubicBezTo>
                  <a:cubicBezTo>
                    <a:pt x="2770" y="21582"/>
                    <a:pt x="3165" y="21582"/>
                    <a:pt x="3561" y="21582"/>
                  </a:cubicBezTo>
                  <a:cubicBezTo>
                    <a:pt x="3901" y="21591"/>
                    <a:pt x="4236" y="21500"/>
                    <a:pt x="4521" y="21321"/>
                  </a:cubicBezTo>
                  <a:cubicBezTo>
                    <a:pt x="4764" y="21169"/>
                    <a:pt x="4961" y="20957"/>
                    <a:pt x="5092" y="20709"/>
                  </a:cubicBezTo>
                  <a:lnTo>
                    <a:pt x="12650" y="1328"/>
                  </a:lnTo>
                  <a:cubicBezTo>
                    <a:pt x="12795" y="896"/>
                    <a:pt x="13096" y="527"/>
                    <a:pt x="13499" y="287"/>
                  </a:cubicBezTo>
                  <a:cubicBezTo>
                    <a:pt x="13829" y="91"/>
                    <a:pt x="14212" y="-9"/>
                    <a:pt x="14601" y="0"/>
                  </a:cubicBezTo>
                  <a:lnTo>
                    <a:pt x="21600" y="0"/>
                  </a:lnTo>
                </a:path>
              </a:pathLst>
            </a:custGeom>
            <a:noFill/>
            <a:ln w="38100" cap="flat">
              <a:solidFill>
                <a:srgbClr val="CFCDD0"/>
              </a:solidFill>
              <a:prstDash val="solid"/>
              <a:miter lim="800000"/>
              <a:headEnd type="oval" w="med" len="med"/>
            </a:ln>
            <a:effectLst/>
          </p:spPr>
          <p:txBody>
            <a:bodyPr wrap="square" lIns="19050" tIns="19050" rIns="19050" bIns="19050" numCol="1" anchor="ctr">
              <a:noAutofit/>
            </a:bodyPr>
            <a:lstStyle/>
            <a:p>
              <a:pPr defTabSz="412750" hangingPunct="0">
                <a:defRPr>
                  <a:solidFill>
                    <a:srgbClr val="FEFCFF"/>
                  </a:solidFill>
                </a:defRPr>
              </a:pPr>
              <a:endParaRPr sz="1000" kern="0">
                <a:solidFill>
                  <a:srgbClr val="FEFC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1" name="Линия">
              <a:extLst>
                <a:ext uri="{FF2B5EF4-FFF2-40B4-BE49-F238E27FC236}">
                  <a16:creationId xmlns:a16="http://schemas.microsoft.com/office/drawing/2014/main" id="{CE816D57-1B41-44B6-B820-D3A005008584}"/>
                </a:ext>
              </a:extLst>
            </p:cNvPr>
            <p:cNvSpPr/>
            <p:nvPr/>
          </p:nvSpPr>
          <p:spPr>
            <a:xfrm>
              <a:off x="7121762" y="8104288"/>
              <a:ext cx="7600982" cy="2614184"/>
            </a:xfrm>
            <a:custGeom>
              <a:avLst/>
              <a:gdLst/>
              <a:ahLst/>
              <a:cxnLst>
                <a:cxn ang="0">
                  <a:pos x="wd2" y="hd2"/>
                </a:cxn>
                <a:cxn ang="5400000">
                  <a:pos x="wd2" y="hd2"/>
                </a:cxn>
                <a:cxn ang="10800000">
                  <a:pos x="wd2" y="hd2"/>
                </a:cxn>
                <a:cxn ang="16200000">
                  <a:pos x="wd2" y="hd2"/>
                </a:cxn>
              </a:cxnLst>
              <a:rect l="0" t="0" r="r" b="b"/>
              <a:pathLst>
                <a:path w="21600" h="21569" extrusionOk="0">
                  <a:moveTo>
                    <a:pt x="0" y="1"/>
                  </a:moveTo>
                  <a:lnTo>
                    <a:pt x="3578" y="1"/>
                  </a:lnTo>
                  <a:cubicBezTo>
                    <a:pt x="3709" y="-7"/>
                    <a:pt x="3838" y="87"/>
                    <a:pt x="3952" y="273"/>
                  </a:cubicBezTo>
                  <a:cubicBezTo>
                    <a:pt x="4074" y="472"/>
                    <a:pt x="4173" y="768"/>
                    <a:pt x="4239" y="1125"/>
                  </a:cubicBezTo>
                  <a:lnTo>
                    <a:pt x="5137" y="7872"/>
                  </a:lnTo>
                  <a:cubicBezTo>
                    <a:pt x="5197" y="8266"/>
                    <a:pt x="5302" y="8589"/>
                    <a:pt x="5433" y="8788"/>
                  </a:cubicBezTo>
                  <a:cubicBezTo>
                    <a:pt x="5537" y="8945"/>
                    <a:pt x="5654" y="9017"/>
                    <a:pt x="5772" y="8997"/>
                  </a:cubicBezTo>
                  <a:lnTo>
                    <a:pt x="13636" y="8997"/>
                  </a:lnTo>
                  <a:cubicBezTo>
                    <a:pt x="13808" y="9016"/>
                    <a:pt x="13975" y="9189"/>
                    <a:pt x="14112" y="9492"/>
                  </a:cubicBezTo>
                  <a:cubicBezTo>
                    <a:pt x="14238" y="9768"/>
                    <a:pt x="14334" y="10141"/>
                    <a:pt x="14390" y="10568"/>
                  </a:cubicBezTo>
                  <a:lnTo>
                    <a:pt x="15579" y="20168"/>
                  </a:lnTo>
                  <a:cubicBezTo>
                    <a:pt x="15634" y="20615"/>
                    <a:pt x="15738" y="20995"/>
                    <a:pt x="15876" y="21247"/>
                  </a:cubicBezTo>
                  <a:cubicBezTo>
                    <a:pt x="16005" y="21482"/>
                    <a:pt x="16155" y="21593"/>
                    <a:pt x="16307" y="21565"/>
                  </a:cubicBezTo>
                  <a:lnTo>
                    <a:pt x="21600" y="21565"/>
                  </a:lnTo>
                </a:path>
              </a:pathLst>
            </a:custGeom>
            <a:noFill/>
            <a:ln w="38100" cap="flat">
              <a:solidFill>
                <a:srgbClr val="CFCDD0"/>
              </a:solidFill>
              <a:prstDash val="solid"/>
              <a:miter lim="800000"/>
              <a:headEnd type="oval" w="med" len="med"/>
            </a:ln>
            <a:effectLst/>
          </p:spPr>
          <p:txBody>
            <a:bodyPr wrap="square" lIns="19050" tIns="19050" rIns="19050" bIns="19050" numCol="1" anchor="ctr">
              <a:noAutofit/>
            </a:bodyPr>
            <a:lstStyle/>
            <a:p>
              <a:pPr defTabSz="412750" hangingPunct="0">
                <a:defRPr>
                  <a:solidFill>
                    <a:srgbClr val="FEFCFF"/>
                  </a:solidFill>
                </a:defRPr>
              </a:pPr>
              <a:endParaRPr sz="1000" kern="0">
                <a:solidFill>
                  <a:srgbClr val="FEFC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2" name="Линия">
              <a:extLst>
                <a:ext uri="{FF2B5EF4-FFF2-40B4-BE49-F238E27FC236}">
                  <a16:creationId xmlns:a16="http://schemas.microsoft.com/office/drawing/2014/main" id="{8C36A798-AFA4-472E-B4A2-C3F1FFA76451}"/>
                </a:ext>
              </a:extLst>
            </p:cNvPr>
            <p:cNvSpPr/>
            <p:nvPr/>
          </p:nvSpPr>
          <p:spPr>
            <a:xfrm flipV="1">
              <a:off x="7182762" y="7570867"/>
              <a:ext cx="4613059" cy="1"/>
            </a:xfrm>
            <a:prstGeom prst="line">
              <a:avLst/>
            </a:prstGeom>
            <a:noFill/>
            <a:ln w="38100" cap="flat">
              <a:solidFill>
                <a:srgbClr val="CFCDD0"/>
              </a:solidFill>
              <a:prstDash val="solid"/>
              <a:miter lim="800000"/>
              <a:headEnd type="oval" w="med" len="med"/>
            </a:ln>
            <a:effectLst/>
          </p:spPr>
          <p:txBody>
            <a:bodyPr wrap="square" lIns="19050" tIns="19050" rIns="19050" bIns="19050" numCol="1" anchor="ctr">
              <a:noAutofit/>
            </a:bodyPr>
            <a:lstStyle/>
            <a:p>
              <a:pPr defTabSz="412750" hangingPunct="0">
                <a:defRPr>
                  <a:solidFill>
                    <a:srgbClr val="FEFCFF"/>
                  </a:solidFill>
                </a:defRPr>
              </a:pPr>
              <a:endParaRPr sz="1000" kern="0">
                <a:solidFill>
                  <a:srgbClr val="FEFC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3" name="Закругленный прямоугольник">
              <a:extLst>
                <a:ext uri="{FF2B5EF4-FFF2-40B4-BE49-F238E27FC236}">
                  <a16:creationId xmlns:a16="http://schemas.microsoft.com/office/drawing/2014/main" id="{D4FC2098-4B72-44B6-B36D-99B3A0186024}"/>
                </a:ext>
              </a:extLst>
            </p:cNvPr>
            <p:cNvSpPr/>
            <p:nvPr/>
          </p:nvSpPr>
          <p:spPr>
            <a:xfrm>
              <a:off x="9743790" y="3269963"/>
              <a:ext cx="8515807" cy="2015530"/>
            </a:xfrm>
            <a:prstGeom prst="roundRect">
              <a:avLst>
                <a:gd name="adj" fmla="val 50000"/>
              </a:avLst>
            </a:prstGeom>
            <a:solidFill>
              <a:schemeClr val="bg2">
                <a:alpha val="60000"/>
              </a:schemeClr>
            </a:solidFill>
            <a:ln w="12700" cap="flat">
              <a:noFill/>
              <a:miter lim="400000"/>
            </a:ln>
            <a:effectLst/>
          </p:spPr>
          <p:txBody>
            <a:bodyPr wrap="square" lIns="19050" tIns="19050" rIns="19050" bIns="1905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4" name="Кружок">
              <a:extLst>
                <a:ext uri="{FF2B5EF4-FFF2-40B4-BE49-F238E27FC236}">
                  <a16:creationId xmlns:a16="http://schemas.microsoft.com/office/drawing/2014/main" id="{0F97FFFE-0ADD-4B92-ADB1-E805CA91988F}"/>
                </a:ext>
              </a:extLst>
            </p:cNvPr>
            <p:cNvSpPr/>
            <p:nvPr/>
          </p:nvSpPr>
          <p:spPr>
            <a:xfrm>
              <a:off x="9884442" y="3408911"/>
              <a:ext cx="1737636" cy="1737636"/>
            </a:xfrm>
            <a:prstGeom prst="ellipse">
              <a:avLst/>
            </a:prstGeom>
            <a:solidFill>
              <a:srgbClr val="1672FB"/>
            </a:solidFill>
            <a:ln w="12700" cap="flat">
              <a:noFill/>
              <a:miter lim="400000"/>
            </a:ln>
            <a:effectLst/>
          </p:spPr>
          <p:txBody>
            <a:bodyPr wrap="square" lIns="19050" tIns="19050" rIns="19050" bIns="1905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5" name="Закругленный прямоугольник">
              <a:extLst>
                <a:ext uri="{FF2B5EF4-FFF2-40B4-BE49-F238E27FC236}">
                  <a16:creationId xmlns:a16="http://schemas.microsoft.com/office/drawing/2014/main" id="{727B1903-5061-49A3-B490-7F213D3FC9AF}"/>
                </a:ext>
              </a:extLst>
            </p:cNvPr>
            <p:cNvSpPr/>
            <p:nvPr/>
          </p:nvSpPr>
          <p:spPr>
            <a:xfrm>
              <a:off x="11788487" y="6563101"/>
              <a:ext cx="11979254" cy="2015532"/>
            </a:xfrm>
            <a:prstGeom prst="roundRect">
              <a:avLst>
                <a:gd name="adj" fmla="val 50000"/>
              </a:avLst>
            </a:prstGeom>
            <a:solidFill>
              <a:schemeClr val="bg2">
                <a:alpha val="60000"/>
              </a:schemeClr>
            </a:solidFill>
            <a:ln w="12700" cap="flat">
              <a:noFill/>
              <a:miter lim="400000"/>
            </a:ln>
            <a:effectLst/>
          </p:spPr>
          <p:txBody>
            <a:bodyPr wrap="square" lIns="19050" tIns="19050" rIns="19050" bIns="1905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6" name="Кружок">
              <a:extLst>
                <a:ext uri="{FF2B5EF4-FFF2-40B4-BE49-F238E27FC236}">
                  <a16:creationId xmlns:a16="http://schemas.microsoft.com/office/drawing/2014/main" id="{EB13D73D-E74B-4D56-96E4-3C7C5514EB82}"/>
                </a:ext>
              </a:extLst>
            </p:cNvPr>
            <p:cNvSpPr/>
            <p:nvPr/>
          </p:nvSpPr>
          <p:spPr>
            <a:xfrm>
              <a:off x="11929142" y="6702049"/>
              <a:ext cx="1737635" cy="1737637"/>
            </a:xfrm>
            <a:prstGeom prst="ellipse">
              <a:avLst/>
            </a:prstGeom>
            <a:solidFill>
              <a:srgbClr val="1672FB"/>
            </a:solidFill>
            <a:ln w="12700" cap="flat">
              <a:noFill/>
              <a:miter lim="400000"/>
            </a:ln>
            <a:effectLst/>
          </p:spPr>
          <p:txBody>
            <a:bodyPr wrap="square" lIns="19050" tIns="19050" rIns="19050" bIns="1905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7" name="Закругленный прямоугольник">
              <a:extLst>
                <a:ext uri="{FF2B5EF4-FFF2-40B4-BE49-F238E27FC236}">
                  <a16:creationId xmlns:a16="http://schemas.microsoft.com/office/drawing/2014/main" id="{64DC0B5C-7D43-4C0D-A562-A39DA4BEA35B}"/>
                </a:ext>
              </a:extLst>
            </p:cNvPr>
            <p:cNvSpPr/>
            <p:nvPr/>
          </p:nvSpPr>
          <p:spPr>
            <a:xfrm>
              <a:off x="14717958" y="9726710"/>
              <a:ext cx="10035561" cy="2015532"/>
            </a:xfrm>
            <a:prstGeom prst="roundRect">
              <a:avLst>
                <a:gd name="adj" fmla="val 50000"/>
              </a:avLst>
            </a:prstGeom>
            <a:solidFill>
              <a:schemeClr val="bg2">
                <a:alpha val="60000"/>
              </a:schemeClr>
            </a:solidFill>
            <a:ln w="12700" cap="flat">
              <a:noFill/>
              <a:miter lim="400000"/>
            </a:ln>
            <a:effectLst/>
          </p:spPr>
          <p:txBody>
            <a:bodyPr wrap="square" lIns="19050" tIns="19050" rIns="19050" bIns="1905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8" name="Кружок">
              <a:extLst>
                <a:ext uri="{FF2B5EF4-FFF2-40B4-BE49-F238E27FC236}">
                  <a16:creationId xmlns:a16="http://schemas.microsoft.com/office/drawing/2014/main" id="{E8C8DCDC-5481-4B51-9BA3-9BACA4EA6B8A}"/>
                </a:ext>
              </a:extLst>
            </p:cNvPr>
            <p:cNvSpPr/>
            <p:nvPr/>
          </p:nvSpPr>
          <p:spPr>
            <a:xfrm>
              <a:off x="14858610" y="9865658"/>
              <a:ext cx="1737635" cy="1737637"/>
            </a:xfrm>
            <a:prstGeom prst="ellipse">
              <a:avLst/>
            </a:prstGeom>
            <a:solidFill>
              <a:srgbClr val="1672FB"/>
            </a:solidFill>
            <a:ln w="12700" cap="flat">
              <a:noFill/>
              <a:miter lim="400000"/>
            </a:ln>
            <a:effectLst/>
          </p:spPr>
          <p:txBody>
            <a:bodyPr wrap="square" lIns="19050" tIns="19050" rIns="19050" bIns="1905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9" name="Rectangle 111">
              <a:extLst>
                <a:ext uri="{FF2B5EF4-FFF2-40B4-BE49-F238E27FC236}">
                  <a16:creationId xmlns:a16="http://schemas.microsoft.com/office/drawing/2014/main" id="{323485CD-2400-46E6-890B-AECB6E2340CF}"/>
                </a:ext>
              </a:extLst>
            </p:cNvPr>
            <p:cNvSpPr txBox="1"/>
            <p:nvPr/>
          </p:nvSpPr>
          <p:spPr>
            <a:xfrm>
              <a:off x="11779112" y="3999600"/>
              <a:ext cx="6366320" cy="1678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nSpc>
                  <a:spcPct val="150000"/>
                </a:lnSpc>
                <a:defRPr sz="2200">
                  <a:solidFill>
                    <a:schemeClr val="accent5"/>
                  </a:solidFill>
                </a:defRPr>
              </a:lvl1pPr>
            </a:lstStyle>
            <a:p>
              <a:pPr defTabSz="412750" hangingPunct="0">
                <a:defRPr/>
              </a:pPr>
              <a:r>
                <a:rPr lang="zh-CN" altLang="en-US" sz="1400" kern="0" dirty="0">
                  <a:solidFill>
                    <a:schemeClr val="tx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资深技术经理</a:t>
              </a:r>
              <a:endParaRPr lang="en-US" altLang="zh-CN" sz="1400" kern="0" dirty="0">
                <a:solidFill>
                  <a:schemeClr val="tx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defTabSz="412750" hangingPunct="0">
                <a:defRPr/>
              </a:pPr>
              <a:r>
                <a:rPr lang="zh-CN" altLang="en-US" sz="1100" dirty="0">
                  <a:solidFill>
                    <a:schemeClr val="bg1">
                      <a:lumMod val="65000"/>
                    </a:schemeClr>
                  </a:solidFill>
                  <a:cs typeface="+mn-ea"/>
                  <a:sym typeface="+mn-lt"/>
                </a:rPr>
                <a:t>负责懒人听书等全线产品运维及运维团队管理</a:t>
              </a:r>
              <a:endParaRPr lang="zh-CN" altLang="en-US" sz="1100" kern="0" dirty="0">
                <a:solidFill>
                  <a:schemeClr val="bg1">
                    <a:lumMod val="6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defTabSz="412750" hangingPunct="0">
                <a:defRPr/>
              </a:pPr>
              <a:r>
                <a:rPr lang="zh-CN" altLang="en-US" sz="1400" kern="0" dirty="0">
                  <a:solidFill>
                    <a:schemeClr val="tx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endParaRPr sz="1400" kern="0" dirty="0">
                <a:solidFill>
                  <a:schemeClr val="tx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80" name="Text Box 3">
              <a:extLst>
                <a:ext uri="{FF2B5EF4-FFF2-40B4-BE49-F238E27FC236}">
                  <a16:creationId xmlns:a16="http://schemas.microsoft.com/office/drawing/2014/main" id="{0F9C51CC-9BCC-4B0F-A973-BEA60B213555}"/>
                </a:ext>
              </a:extLst>
            </p:cNvPr>
            <p:cNvSpPr txBox="1"/>
            <p:nvPr/>
          </p:nvSpPr>
          <p:spPr>
            <a:xfrm>
              <a:off x="11722382" y="3516480"/>
              <a:ext cx="4666644" cy="4807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3000" b="1"/>
              </a:lvl1pPr>
            </a:lstStyle>
            <a:p>
              <a:pPr defTabSz="412750" hangingPunct="0">
                <a:defRPr/>
              </a:pPr>
              <a:r>
                <a:rPr lang="zh-CN" altLang="en-US" sz="1600" kern="0" dirty="0">
                  <a:solidFill>
                    <a:srgbClr val="252D30"/>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懒人听书</a:t>
              </a:r>
              <a:endParaRPr sz="1600" kern="0" dirty="0">
                <a:solidFill>
                  <a:srgbClr val="252D30"/>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81" name="Rectangle 111">
              <a:extLst>
                <a:ext uri="{FF2B5EF4-FFF2-40B4-BE49-F238E27FC236}">
                  <a16:creationId xmlns:a16="http://schemas.microsoft.com/office/drawing/2014/main" id="{3F68750E-7AB0-4FA3-943F-92B358D64B67}"/>
                </a:ext>
              </a:extLst>
            </p:cNvPr>
            <p:cNvSpPr txBox="1"/>
            <p:nvPr/>
          </p:nvSpPr>
          <p:spPr>
            <a:xfrm>
              <a:off x="13804269" y="7162780"/>
              <a:ext cx="9646473" cy="10960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nSpc>
                  <a:spcPct val="150000"/>
                </a:lnSpc>
                <a:defRPr sz="2200">
                  <a:solidFill>
                    <a:schemeClr val="accent5"/>
                  </a:solidFill>
                </a:defRPr>
              </a:lvl1pPr>
            </a:lstStyle>
            <a:p>
              <a:pPr defTabSz="412750" hangingPunct="0">
                <a:defRPr/>
              </a:pPr>
              <a:r>
                <a:rPr lang="zh-CN" altLang="en-US" sz="1400" kern="0" dirty="0">
                  <a:solidFill>
                    <a:schemeClr val="tx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运维工程师  后台开发工程师  运维主管</a:t>
              </a:r>
              <a:endParaRPr lang="en-US" altLang="zh-CN" sz="1400" kern="0" dirty="0">
                <a:solidFill>
                  <a:schemeClr val="tx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defTabSz="412750" hangingPunct="0">
                <a:defRPr/>
              </a:pPr>
              <a:r>
                <a:rPr lang="zh-CN" altLang="en-US" sz="1100" dirty="0">
                  <a:solidFill>
                    <a:schemeClr val="bg1">
                      <a:lumMod val="65000"/>
                    </a:schemeClr>
                  </a:solidFill>
                  <a:cs typeface="+mn-ea"/>
                  <a:sym typeface="+mn-lt"/>
                </a:rPr>
                <a:t>负责嘀咕微博、珍惜网、嘀咕</a:t>
              </a:r>
              <a:r>
                <a:rPr lang="en-US" altLang="zh-CN" sz="1100" dirty="0">
                  <a:solidFill>
                    <a:schemeClr val="bg1">
                      <a:lumMod val="65000"/>
                    </a:schemeClr>
                  </a:solidFill>
                  <a:cs typeface="+mn-ea"/>
                  <a:sym typeface="+mn-lt"/>
                </a:rPr>
                <a:t>LBS</a:t>
              </a:r>
              <a:r>
                <a:rPr lang="zh-CN" altLang="en-US" sz="1100" dirty="0">
                  <a:solidFill>
                    <a:schemeClr val="bg1">
                      <a:lumMod val="65000"/>
                    </a:schemeClr>
                  </a:solidFill>
                  <a:cs typeface="+mn-ea"/>
                  <a:sym typeface="+mn-lt"/>
                </a:rPr>
                <a:t>社交、嘀咕图片墙等产品运维工作及运维团队管理</a:t>
              </a:r>
              <a:endParaRPr sz="1100" kern="0" dirty="0">
                <a:solidFill>
                  <a:schemeClr val="bg1">
                    <a:lumMod val="6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83" name="Text Box 3">
              <a:extLst>
                <a:ext uri="{FF2B5EF4-FFF2-40B4-BE49-F238E27FC236}">
                  <a16:creationId xmlns:a16="http://schemas.microsoft.com/office/drawing/2014/main" id="{8C96D41F-84AD-4018-B954-16CABD453E4A}"/>
                </a:ext>
              </a:extLst>
            </p:cNvPr>
            <p:cNvSpPr txBox="1"/>
            <p:nvPr/>
          </p:nvSpPr>
          <p:spPr>
            <a:xfrm>
              <a:off x="13804271" y="6702049"/>
              <a:ext cx="1914282" cy="4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3000" b="1"/>
              </a:lvl1pPr>
            </a:lstStyle>
            <a:p>
              <a:pPr defTabSz="412750" hangingPunct="0">
                <a:defRPr/>
              </a:pPr>
              <a:r>
                <a:rPr lang="zh-CN" altLang="en-US" sz="1600" kern="0" dirty="0">
                  <a:solidFill>
                    <a:srgbClr val="252D30"/>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嘀咕网</a:t>
              </a:r>
              <a:endParaRPr sz="1600" kern="0" dirty="0">
                <a:solidFill>
                  <a:srgbClr val="252D30"/>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88" name="Rectangle 111">
              <a:extLst>
                <a:ext uri="{FF2B5EF4-FFF2-40B4-BE49-F238E27FC236}">
                  <a16:creationId xmlns:a16="http://schemas.microsoft.com/office/drawing/2014/main" id="{9ECD37CF-A48C-4271-9C64-EFE2B0798DA2}"/>
                </a:ext>
              </a:extLst>
            </p:cNvPr>
            <p:cNvSpPr txBox="1"/>
            <p:nvPr/>
          </p:nvSpPr>
          <p:spPr>
            <a:xfrm>
              <a:off x="16732106" y="10462758"/>
              <a:ext cx="7578767" cy="10960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nSpc>
                  <a:spcPct val="150000"/>
                </a:lnSpc>
                <a:defRPr sz="2200">
                  <a:solidFill>
                    <a:schemeClr val="accent5"/>
                  </a:solidFill>
                </a:defRPr>
              </a:lvl1pPr>
            </a:lstStyle>
            <a:p>
              <a:pPr defTabSz="412750" hangingPunct="0">
                <a:defRPr/>
              </a:pPr>
              <a:r>
                <a:rPr lang="zh-CN" altLang="en-US" sz="1400" kern="0" dirty="0">
                  <a:solidFill>
                    <a:schemeClr val="tx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运维工程师</a:t>
              </a:r>
              <a:endParaRPr lang="en-US" altLang="zh-CN" sz="1400" kern="0" dirty="0">
                <a:solidFill>
                  <a:schemeClr val="tx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defTabSz="412750" hangingPunct="0">
                <a:defRPr/>
              </a:pPr>
              <a:r>
                <a:rPr lang="zh-CN" altLang="en-US" sz="1100" dirty="0">
                  <a:solidFill>
                    <a:schemeClr val="bg1">
                      <a:lumMod val="65000"/>
                    </a:schemeClr>
                  </a:solidFill>
                  <a:cs typeface="+mn-ea"/>
                  <a:sym typeface="+mn-lt"/>
                </a:rPr>
                <a:t>负责会员邮箱发送集群、呼叫中心、网关优化维护，</a:t>
              </a:r>
              <a:r>
                <a:rPr lang="en-US" altLang="zh-CN" sz="1100" dirty="0">
                  <a:solidFill>
                    <a:schemeClr val="bg1">
                      <a:lumMod val="65000"/>
                    </a:schemeClr>
                  </a:solidFill>
                  <a:cs typeface="+mn-ea"/>
                  <a:sym typeface="+mn-lt"/>
                </a:rPr>
                <a:t>IDC</a:t>
              </a:r>
              <a:r>
                <a:rPr lang="zh-CN" altLang="en-US" sz="1100" dirty="0">
                  <a:solidFill>
                    <a:schemeClr val="bg1">
                      <a:lumMod val="65000"/>
                    </a:schemeClr>
                  </a:solidFill>
                  <a:cs typeface="+mn-ea"/>
                  <a:sym typeface="+mn-lt"/>
                </a:rPr>
                <a:t>运费工作</a:t>
              </a:r>
              <a:endParaRPr sz="1100" kern="0" dirty="0">
                <a:solidFill>
                  <a:schemeClr val="bg1">
                    <a:lumMod val="6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89" name="Text Box 3">
              <a:extLst>
                <a:ext uri="{FF2B5EF4-FFF2-40B4-BE49-F238E27FC236}">
                  <a16:creationId xmlns:a16="http://schemas.microsoft.com/office/drawing/2014/main" id="{3FDCDA64-1B93-4CE0-A9CF-A954CDF8F099}"/>
                </a:ext>
              </a:extLst>
            </p:cNvPr>
            <p:cNvSpPr txBox="1"/>
            <p:nvPr/>
          </p:nvSpPr>
          <p:spPr>
            <a:xfrm>
              <a:off x="16732110" y="9972819"/>
              <a:ext cx="1943457" cy="4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3000" b="1"/>
              </a:lvl1pPr>
            </a:lstStyle>
            <a:p>
              <a:pPr defTabSz="412750" hangingPunct="0">
                <a:defRPr/>
              </a:pPr>
              <a:r>
                <a:rPr lang="zh-CN" altLang="en-US" sz="1600" kern="0" dirty="0">
                  <a:solidFill>
                    <a:srgbClr val="252D30"/>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珍爱网</a:t>
              </a:r>
              <a:endParaRPr sz="1600" kern="0" dirty="0">
                <a:solidFill>
                  <a:srgbClr val="252D30"/>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90" name="Кружок">
              <a:extLst>
                <a:ext uri="{FF2B5EF4-FFF2-40B4-BE49-F238E27FC236}">
                  <a16:creationId xmlns:a16="http://schemas.microsoft.com/office/drawing/2014/main" id="{4A235B07-F353-4CAB-974B-E3C046B8F6D4}"/>
                </a:ext>
              </a:extLst>
            </p:cNvPr>
            <p:cNvSpPr/>
            <p:nvPr/>
          </p:nvSpPr>
          <p:spPr>
            <a:xfrm>
              <a:off x="7998917" y="5428318"/>
              <a:ext cx="461907" cy="461905"/>
            </a:xfrm>
            <a:prstGeom prst="ellipse">
              <a:avLst/>
            </a:prstGeom>
            <a:solidFill>
              <a:srgbClr val="CFCDD0"/>
            </a:solidFill>
            <a:ln w="12700" cap="flat">
              <a:noFill/>
              <a:miter lim="400000"/>
            </a:ln>
            <a:effectLst/>
          </p:spPr>
          <p:txBody>
            <a:bodyPr wrap="square" lIns="19050" tIns="19050" rIns="19050" bIns="1905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91" name="Text Box 3">
              <a:extLst>
                <a:ext uri="{FF2B5EF4-FFF2-40B4-BE49-F238E27FC236}">
                  <a16:creationId xmlns:a16="http://schemas.microsoft.com/office/drawing/2014/main" id="{0AFD29B3-1301-450A-B7E1-6B07EA61FDE1}"/>
                </a:ext>
              </a:extLst>
            </p:cNvPr>
            <p:cNvSpPr txBox="1"/>
            <p:nvPr/>
          </p:nvSpPr>
          <p:spPr>
            <a:xfrm>
              <a:off x="8110732" y="5444872"/>
              <a:ext cx="238280" cy="4287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ctr">
                <a:defRPr>
                  <a:solidFill>
                    <a:srgbClr val="FFFFFF"/>
                  </a:solidFill>
                  <a:latin typeface="Impact"/>
                  <a:ea typeface="Impact"/>
                  <a:cs typeface="Impact"/>
                  <a:sym typeface="Impact"/>
                </a:defRPr>
              </a:lvl1pPr>
            </a:lstStyle>
            <a:p>
              <a:pPr defTabSz="412750" hangingPunct="0">
                <a:defRPr/>
              </a:pPr>
              <a:r>
                <a:rPr lang="en-US" sz="1400" kern="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3</a:t>
              </a:r>
              <a:endParaRPr sz="1400" kern="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92" name="Кружок">
              <a:extLst>
                <a:ext uri="{FF2B5EF4-FFF2-40B4-BE49-F238E27FC236}">
                  <a16:creationId xmlns:a16="http://schemas.microsoft.com/office/drawing/2014/main" id="{2BE654D3-0918-43AA-814F-7CDC09B7D112}"/>
                </a:ext>
              </a:extLst>
            </p:cNvPr>
            <p:cNvSpPr/>
            <p:nvPr/>
          </p:nvSpPr>
          <p:spPr>
            <a:xfrm>
              <a:off x="9104305" y="7298089"/>
              <a:ext cx="485833" cy="485831"/>
            </a:xfrm>
            <a:prstGeom prst="ellipse">
              <a:avLst/>
            </a:prstGeom>
            <a:solidFill>
              <a:srgbClr val="CFCDD0"/>
            </a:solidFill>
            <a:ln w="12700" cap="flat">
              <a:noFill/>
              <a:miter lim="400000"/>
            </a:ln>
            <a:effectLst/>
          </p:spPr>
          <p:txBody>
            <a:bodyPr wrap="square" lIns="19050" tIns="19050" rIns="19050" bIns="1905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93" name="Text Box 3">
              <a:extLst>
                <a:ext uri="{FF2B5EF4-FFF2-40B4-BE49-F238E27FC236}">
                  <a16:creationId xmlns:a16="http://schemas.microsoft.com/office/drawing/2014/main" id="{B3C9D88B-49F1-468E-B28D-B137BCB0BE88}"/>
                </a:ext>
              </a:extLst>
            </p:cNvPr>
            <p:cNvSpPr txBox="1"/>
            <p:nvPr/>
          </p:nvSpPr>
          <p:spPr>
            <a:xfrm>
              <a:off x="9228627" y="7320946"/>
              <a:ext cx="248279" cy="4287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ctr">
                <a:defRPr>
                  <a:solidFill>
                    <a:srgbClr val="FFFFFF"/>
                  </a:solidFill>
                  <a:latin typeface="Impact"/>
                  <a:ea typeface="Impact"/>
                  <a:cs typeface="Impact"/>
                  <a:sym typeface="Impact"/>
                </a:defRPr>
              </a:lvl1pPr>
            </a:lstStyle>
            <a:p>
              <a:pPr defTabSz="412750" hangingPunct="0">
                <a:defRPr/>
              </a:pPr>
              <a:r>
                <a:rPr lang="en-US" sz="1400" kern="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2</a:t>
              </a:r>
              <a:endParaRPr sz="1400" kern="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94" name="Кружок">
              <a:extLst>
                <a:ext uri="{FF2B5EF4-FFF2-40B4-BE49-F238E27FC236}">
                  <a16:creationId xmlns:a16="http://schemas.microsoft.com/office/drawing/2014/main" id="{F8C48303-762E-4BC4-8F82-01CD20CAA188}"/>
                </a:ext>
              </a:extLst>
            </p:cNvPr>
            <p:cNvSpPr/>
            <p:nvPr/>
          </p:nvSpPr>
          <p:spPr>
            <a:xfrm>
              <a:off x="10283873" y="8984739"/>
              <a:ext cx="458549" cy="458548"/>
            </a:xfrm>
            <a:prstGeom prst="ellipse">
              <a:avLst/>
            </a:prstGeom>
            <a:solidFill>
              <a:srgbClr val="CFCDD0"/>
            </a:solidFill>
            <a:ln w="12700" cap="flat">
              <a:noFill/>
              <a:miter lim="400000"/>
            </a:ln>
            <a:effectLst/>
          </p:spPr>
          <p:txBody>
            <a:bodyPr wrap="square" lIns="19050" tIns="19050" rIns="19050" bIns="1905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95" name="Text Box 3">
              <a:extLst>
                <a:ext uri="{FF2B5EF4-FFF2-40B4-BE49-F238E27FC236}">
                  <a16:creationId xmlns:a16="http://schemas.microsoft.com/office/drawing/2014/main" id="{44DB238C-E7D5-495B-800B-9CEEFE715AE6}"/>
                </a:ext>
              </a:extLst>
            </p:cNvPr>
            <p:cNvSpPr txBox="1"/>
            <p:nvPr/>
          </p:nvSpPr>
          <p:spPr>
            <a:xfrm>
              <a:off x="10398494" y="9014491"/>
              <a:ext cx="229306" cy="4287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ctr">
                <a:defRPr>
                  <a:solidFill>
                    <a:srgbClr val="FFFFFF"/>
                  </a:solidFill>
                  <a:latin typeface="Impact"/>
                  <a:ea typeface="Impact"/>
                  <a:cs typeface="Impact"/>
                  <a:sym typeface="Impact"/>
                </a:defRPr>
              </a:lvl1pPr>
            </a:lstStyle>
            <a:p>
              <a:pPr defTabSz="412750" hangingPunct="0">
                <a:defRPr/>
              </a:pPr>
              <a:r>
                <a:rPr lang="en-US" sz="1400" kern="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1</a:t>
              </a:r>
              <a:endParaRPr sz="1400" kern="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96" name="文本框 95">
            <a:extLst>
              <a:ext uri="{FF2B5EF4-FFF2-40B4-BE49-F238E27FC236}">
                <a16:creationId xmlns:a16="http://schemas.microsoft.com/office/drawing/2014/main" id="{B808E55D-E9D0-4C4A-8A19-930BF13F1C66}"/>
              </a:ext>
            </a:extLst>
          </p:cNvPr>
          <p:cNvSpPr txBox="1"/>
          <p:nvPr/>
        </p:nvSpPr>
        <p:spPr>
          <a:xfrm>
            <a:off x="4178579" y="1343839"/>
            <a:ext cx="974243" cy="400110"/>
          </a:xfrm>
          <a:prstGeom prst="rect">
            <a:avLst/>
          </a:prstGeom>
          <a:noFill/>
        </p:spPr>
        <p:txBody>
          <a:bodyPr wrap="square" rtlCol="0">
            <a:spAutoFit/>
          </a:bodyPr>
          <a:lstStyle/>
          <a:p>
            <a:r>
              <a:rPr lang="en-US" altLang="zh-CN" sz="2000" dirty="0">
                <a:solidFill>
                  <a:schemeClr val="bg1"/>
                </a:solidFill>
              </a:rPr>
              <a:t>2015</a:t>
            </a:r>
            <a:endParaRPr lang="zh-CN" altLang="en-US" sz="2000" dirty="0">
              <a:solidFill>
                <a:schemeClr val="bg1"/>
              </a:solidFill>
            </a:endParaRPr>
          </a:p>
        </p:txBody>
      </p:sp>
      <p:sp>
        <p:nvSpPr>
          <p:cNvPr id="97" name="文本框 96">
            <a:extLst>
              <a:ext uri="{FF2B5EF4-FFF2-40B4-BE49-F238E27FC236}">
                <a16:creationId xmlns:a16="http://schemas.microsoft.com/office/drawing/2014/main" id="{04702CCA-A6C1-41DD-8F8F-49EF5FD2F114}"/>
              </a:ext>
            </a:extLst>
          </p:cNvPr>
          <p:cNvSpPr txBox="1"/>
          <p:nvPr/>
        </p:nvSpPr>
        <p:spPr>
          <a:xfrm>
            <a:off x="5279773" y="3147743"/>
            <a:ext cx="974243" cy="400110"/>
          </a:xfrm>
          <a:prstGeom prst="rect">
            <a:avLst/>
          </a:prstGeom>
          <a:noFill/>
        </p:spPr>
        <p:txBody>
          <a:bodyPr wrap="square" rtlCol="0">
            <a:spAutoFit/>
          </a:bodyPr>
          <a:lstStyle/>
          <a:p>
            <a:r>
              <a:rPr lang="en-US" altLang="zh-CN" sz="2000" dirty="0">
                <a:solidFill>
                  <a:schemeClr val="bg1"/>
                </a:solidFill>
              </a:rPr>
              <a:t>2009</a:t>
            </a:r>
            <a:endParaRPr lang="zh-CN" altLang="en-US" sz="2000" dirty="0">
              <a:solidFill>
                <a:schemeClr val="bg1"/>
              </a:solidFill>
            </a:endParaRPr>
          </a:p>
        </p:txBody>
      </p:sp>
      <p:sp>
        <p:nvSpPr>
          <p:cNvPr id="98" name="文本框 97">
            <a:extLst>
              <a:ext uri="{FF2B5EF4-FFF2-40B4-BE49-F238E27FC236}">
                <a16:creationId xmlns:a16="http://schemas.microsoft.com/office/drawing/2014/main" id="{ADC41330-C6ED-41EC-B648-323CCEF0B858}"/>
              </a:ext>
            </a:extLst>
          </p:cNvPr>
          <p:cNvSpPr txBox="1"/>
          <p:nvPr/>
        </p:nvSpPr>
        <p:spPr>
          <a:xfrm>
            <a:off x="6871808" y="4839512"/>
            <a:ext cx="823779" cy="400110"/>
          </a:xfrm>
          <a:prstGeom prst="rect">
            <a:avLst/>
          </a:prstGeom>
          <a:noFill/>
        </p:spPr>
        <p:txBody>
          <a:bodyPr wrap="square" rtlCol="0">
            <a:spAutoFit/>
          </a:bodyPr>
          <a:lstStyle/>
          <a:p>
            <a:r>
              <a:rPr lang="en-US" altLang="zh-CN" sz="2000" dirty="0">
                <a:solidFill>
                  <a:schemeClr val="bg1"/>
                </a:solidFill>
              </a:rPr>
              <a:t>2008</a:t>
            </a:r>
            <a:endParaRPr lang="zh-CN" altLang="en-US" sz="2000" dirty="0">
              <a:solidFill>
                <a:schemeClr val="bg1"/>
              </a:solidFill>
            </a:endParaRPr>
          </a:p>
        </p:txBody>
      </p:sp>
    </p:spTree>
    <p:extLst>
      <p:ext uri="{BB962C8B-B14F-4D97-AF65-F5344CB8AC3E}">
        <p14:creationId xmlns:p14="http://schemas.microsoft.com/office/powerpoint/2010/main" val="3351900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7E42DEC-222A-4419-B449-9E0D494E0599}"/>
              </a:ext>
            </a:extLst>
          </p:cNvPr>
          <p:cNvGrpSpPr/>
          <p:nvPr/>
        </p:nvGrpSpPr>
        <p:grpSpPr>
          <a:xfrm>
            <a:off x="7651432" y="-2211917"/>
            <a:ext cx="540385" cy="251"/>
            <a:chOff x="11042" y="4550"/>
            <a:chExt cx="851" cy="251"/>
          </a:xfrm>
        </p:grpSpPr>
        <p:cxnSp>
          <p:nvCxnSpPr>
            <p:cNvPr id="14" name="直接连接符 13">
              <a:extLst>
                <a:ext uri="{FF2B5EF4-FFF2-40B4-BE49-F238E27FC236}">
                  <a16:creationId xmlns:a16="http://schemas.microsoft.com/office/drawing/2014/main" id="{18FEC0EA-D7AE-4259-8922-F6A30DCC5025}"/>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9CB12DA-A0AF-4D92-8D56-0509FA779908}"/>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F609CE52-E98E-4DE0-AF1A-2F7691F30526}"/>
              </a:ext>
            </a:extLst>
          </p:cNvPr>
          <p:cNvGrpSpPr/>
          <p:nvPr/>
        </p:nvGrpSpPr>
        <p:grpSpPr>
          <a:xfrm flipH="1">
            <a:off x="4254177" y="-2211282"/>
            <a:ext cx="541021" cy="251"/>
            <a:chOff x="11042" y="4550"/>
            <a:chExt cx="851" cy="251"/>
          </a:xfrm>
        </p:grpSpPr>
        <p:cxnSp>
          <p:nvCxnSpPr>
            <p:cNvPr id="12" name="直接连接符 11">
              <a:extLst>
                <a:ext uri="{FF2B5EF4-FFF2-40B4-BE49-F238E27FC236}">
                  <a16:creationId xmlns:a16="http://schemas.microsoft.com/office/drawing/2014/main" id="{2AA0C484-34FC-41B2-BBD0-BBFECC95229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530FA31-49E1-454E-AD60-28D047E2CB1B}"/>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矩形 20">
            <a:extLst>
              <a:ext uri="{FF2B5EF4-FFF2-40B4-BE49-F238E27FC236}">
                <a16:creationId xmlns:a16="http://schemas.microsoft.com/office/drawing/2014/main" id="{90D77F22-9E3E-4807-86E1-FB7DED688DFE}"/>
              </a:ext>
            </a:extLst>
          </p:cNvPr>
          <p:cNvSpPr/>
          <p:nvPr/>
        </p:nvSpPr>
        <p:spPr>
          <a:xfrm>
            <a:off x="395926" y="113122"/>
            <a:ext cx="696796" cy="950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462DD3C1-3154-4B8B-A3B6-609EABD0A04D}"/>
              </a:ext>
            </a:extLst>
          </p:cNvPr>
          <p:cNvGrpSpPr/>
          <p:nvPr/>
        </p:nvGrpSpPr>
        <p:grpSpPr>
          <a:xfrm>
            <a:off x="1808009" y="1498836"/>
            <a:ext cx="9218248" cy="3200921"/>
            <a:chOff x="1808009" y="1498836"/>
            <a:chExt cx="9218248" cy="3200921"/>
          </a:xfrm>
        </p:grpSpPr>
        <p:sp>
          <p:nvSpPr>
            <p:cNvPr id="32" name="圆角矩形 20">
              <a:extLst>
                <a:ext uri="{FF2B5EF4-FFF2-40B4-BE49-F238E27FC236}">
                  <a16:creationId xmlns:a16="http://schemas.microsoft.com/office/drawing/2014/main" id="{7FD7059B-1F19-42B6-9A52-D62B0A3EFD2A}"/>
                </a:ext>
              </a:extLst>
            </p:cNvPr>
            <p:cNvSpPr/>
            <p:nvPr/>
          </p:nvSpPr>
          <p:spPr>
            <a:xfrm rot="2700000">
              <a:off x="1878571" y="1428274"/>
              <a:ext cx="3200921" cy="3342046"/>
            </a:xfrm>
            <a:prstGeom prst="roundRect">
              <a:avLst>
                <a:gd name="adj" fmla="val 140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21">
              <a:extLst>
                <a:ext uri="{FF2B5EF4-FFF2-40B4-BE49-F238E27FC236}">
                  <a16:creationId xmlns:a16="http://schemas.microsoft.com/office/drawing/2014/main" id="{0F8BA7BC-453E-4652-8278-F3C2D780A7E8}"/>
                </a:ext>
              </a:extLst>
            </p:cNvPr>
            <p:cNvSpPr/>
            <p:nvPr/>
          </p:nvSpPr>
          <p:spPr>
            <a:xfrm rot="2700000">
              <a:off x="5060339" y="2662104"/>
              <a:ext cx="837460" cy="874383"/>
            </a:xfrm>
            <a:prstGeom prst="roundRect">
              <a:avLst>
                <a:gd name="adj" fmla="val 246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421FDC2-80A8-48C6-9020-3F5FB93D1FB2}"/>
                </a:ext>
              </a:extLst>
            </p:cNvPr>
            <p:cNvSpPr/>
            <p:nvPr/>
          </p:nvSpPr>
          <p:spPr>
            <a:xfrm rot="2700000">
              <a:off x="5519579" y="2662105"/>
              <a:ext cx="837460" cy="87438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deeec63e560781cfd59afb0ea006f2a87ABB68BF51EA6619813959095094C18C62A12F549504892A4AAA8C1554C6663626E05CA27F281A14E6983772AFC3FB97135759321DEA3D704CB8FFD9D2544D20427D00997056F5C96BEB36E87B176A9A2B0208D5F0253CAA64F289E16775627845AD05F6A8DA43D217D906D92F737DD9">
              <a:extLst>
                <a:ext uri="{FF2B5EF4-FFF2-40B4-BE49-F238E27FC236}">
                  <a16:creationId xmlns:a16="http://schemas.microsoft.com/office/drawing/2014/main" id="{65077DFC-8090-454F-99CD-038C25BC6E1B}"/>
                </a:ext>
              </a:extLst>
            </p:cNvPr>
            <p:cNvSpPr txBox="1"/>
            <p:nvPr/>
          </p:nvSpPr>
          <p:spPr>
            <a:xfrm>
              <a:off x="2528714" y="1991301"/>
              <a:ext cx="2345128" cy="2215991"/>
            </a:xfrm>
            <a:prstGeom prst="rect">
              <a:avLst/>
            </a:prstGeom>
            <a:noFill/>
            <a:effectLst/>
          </p:spPr>
          <p:txBody>
            <a:bodyPr wrap="square" rtlCol="0">
              <a:spAutoFit/>
            </a:bodyPr>
            <a:lstStyle/>
            <a:p>
              <a:r>
                <a:rPr lang="en-US" altLang="zh-CN" sz="138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rPr>
                <a:t>02</a:t>
              </a:r>
              <a:endParaRPr lang="zh-CN" altLang="en-US" sz="60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endParaRPr>
            </a:p>
          </p:txBody>
        </p:sp>
        <p:grpSp>
          <p:nvGrpSpPr>
            <p:cNvPr id="8" name="组合 7">
              <a:extLst>
                <a:ext uri="{FF2B5EF4-FFF2-40B4-BE49-F238E27FC236}">
                  <a16:creationId xmlns:a16="http://schemas.microsoft.com/office/drawing/2014/main" id="{3DDEDCD9-F07B-4423-9CC4-98EB384C1C84}"/>
                </a:ext>
              </a:extLst>
            </p:cNvPr>
            <p:cNvGrpSpPr/>
            <p:nvPr/>
          </p:nvGrpSpPr>
          <p:grpSpPr>
            <a:xfrm>
              <a:off x="6682857" y="2474353"/>
              <a:ext cx="4343400" cy="1732939"/>
              <a:chOff x="6682857" y="2284837"/>
              <a:chExt cx="4343400" cy="1732939"/>
            </a:xfrm>
          </p:grpSpPr>
          <p:sp>
            <p:nvSpPr>
              <p:cNvPr id="40" name="文本框 39">
                <a:extLst>
                  <a:ext uri="{FF2B5EF4-FFF2-40B4-BE49-F238E27FC236}">
                    <a16:creationId xmlns:a16="http://schemas.microsoft.com/office/drawing/2014/main" id="{8C214843-5666-4065-9A0B-B0726A77E86B}"/>
                  </a:ext>
                </a:extLst>
              </p:cNvPr>
              <p:cNvSpPr txBox="1"/>
              <p:nvPr/>
            </p:nvSpPr>
            <p:spPr>
              <a:xfrm>
                <a:off x="6682857" y="2284837"/>
                <a:ext cx="4343400" cy="707886"/>
              </a:xfrm>
              <a:prstGeom prst="rect">
                <a:avLst/>
              </a:prstGeom>
              <a:noFill/>
            </p:spPr>
            <p:txBody>
              <a:bodyPr wrap="square" rtlCol="0">
                <a:spAutoFit/>
              </a:bodyPr>
              <a:lstStyle/>
              <a:p>
                <a:pPr lvl="0"/>
                <a:r>
                  <a:rPr lang="zh-CN" altLang="en-US" sz="4000" b="1" dirty="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近期工作内容</a:t>
                </a:r>
              </a:p>
            </p:txBody>
          </p:sp>
          <p:sp>
            <p:nvSpPr>
              <p:cNvPr id="41" name="TextBox 11">
                <a:extLst>
                  <a:ext uri="{FF2B5EF4-FFF2-40B4-BE49-F238E27FC236}">
                    <a16:creationId xmlns:a16="http://schemas.microsoft.com/office/drawing/2014/main" id="{67BE4EA0-4440-4BEE-A6E4-19977FD22EBD}"/>
                  </a:ext>
                </a:extLst>
              </p:cNvPr>
              <p:cNvSpPr txBox="1"/>
              <p:nvPr/>
            </p:nvSpPr>
            <p:spPr>
              <a:xfrm>
                <a:off x="6732898" y="3331493"/>
                <a:ext cx="1969770"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近期工作内容及成果</a:t>
                </a:r>
                <a:endParaRPr kumimoji="0" lang="en-US" altLang="zh-CN" sz="1600" b="0" i="0" u="none" strike="noStrike" kern="120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2" name="TextBox 11">
                <a:extLst>
                  <a:ext uri="{FF2B5EF4-FFF2-40B4-BE49-F238E27FC236}">
                    <a16:creationId xmlns:a16="http://schemas.microsoft.com/office/drawing/2014/main" id="{C3004E1D-F4C1-45E9-BFDB-B4ADE1011F36}"/>
                  </a:ext>
                </a:extLst>
              </p:cNvPr>
              <p:cNvSpPr txBox="1"/>
              <p:nvPr/>
            </p:nvSpPr>
            <p:spPr>
              <a:xfrm>
                <a:off x="8862323" y="3320584"/>
                <a:ext cx="943848"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个人经历</a:t>
                </a:r>
                <a:endPar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3" name="TextBox 11">
                <a:extLst>
                  <a:ext uri="{FF2B5EF4-FFF2-40B4-BE49-F238E27FC236}">
                    <a16:creationId xmlns:a16="http://schemas.microsoft.com/office/drawing/2014/main" id="{563C6DD7-3E3E-4C32-9959-396B40BF4D3B}"/>
                  </a:ext>
                </a:extLst>
              </p:cNvPr>
              <p:cNvSpPr txBox="1"/>
              <p:nvPr/>
            </p:nvSpPr>
            <p:spPr>
              <a:xfrm>
                <a:off x="6744248" y="3771554"/>
                <a:ext cx="176458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添加相关标题文字</a:t>
                </a:r>
                <a:endPar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4" name="TextBox 11">
                <a:extLst>
                  <a:ext uri="{FF2B5EF4-FFF2-40B4-BE49-F238E27FC236}">
                    <a16:creationId xmlns:a16="http://schemas.microsoft.com/office/drawing/2014/main" id="{F5169D7C-40BF-495B-8C3E-9D2869EF77B8}"/>
                  </a:ext>
                </a:extLst>
              </p:cNvPr>
              <p:cNvSpPr txBox="1"/>
              <p:nvPr/>
            </p:nvSpPr>
            <p:spPr>
              <a:xfrm>
                <a:off x="8827087" y="3771555"/>
                <a:ext cx="176458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添加相关标题文字</a:t>
                </a:r>
                <a:endPar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spTree>
    <p:extLst>
      <p:ext uri="{BB962C8B-B14F-4D97-AF65-F5344CB8AC3E}">
        <p14:creationId xmlns:p14="http://schemas.microsoft.com/office/powerpoint/2010/main" val="257547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DA7597-2ABF-4B37-A366-021FF14087CB}"/>
              </a:ext>
            </a:extLst>
          </p:cNvPr>
          <p:cNvSpPr txBox="1">
            <a:spLocks noGrp="1"/>
          </p:cNvSpPr>
          <p:nvPr>
            <p:ph type="title"/>
          </p:nvPr>
        </p:nvSpPr>
        <p:spPr>
          <a:xfrm>
            <a:off x="838199" y="343454"/>
            <a:ext cx="10486333" cy="424732"/>
          </a:xfrm>
          <a:prstGeom prst="rect">
            <a:avLst/>
          </a:prstGeom>
          <a:noFill/>
        </p:spPr>
        <p:txBody>
          <a:bodyPr wrap="square" rtlCol="0">
            <a:spAutoFit/>
          </a:bodyPr>
          <a:lstStyle/>
          <a:p>
            <a:r>
              <a:rPr lang="zh-CN" altLang="en-US" sz="2400" dirty="0">
                <a:latin typeface="TTTGB Medium" panose="020C06030202040F0204" pitchFamily="34" charset="-122"/>
                <a:ea typeface="TTTGB Medium" panose="020C06030202040F0204" pitchFamily="34" charset="-122"/>
              </a:rPr>
              <a:t>近期工作内容</a:t>
            </a:r>
            <a:endParaRPr kumimoji="1" lang="zh-CN" altLang="en-US" sz="2400" dirty="0">
              <a:solidFill>
                <a:srgbClr val="00C47C"/>
              </a:solidFill>
              <a:latin typeface="TTTGB Medium" panose="020C06030202040F0204" pitchFamily="34" charset="-122"/>
              <a:ea typeface="TTTGB Medium" panose="020C06030202040F0204" pitchFamily="34" charset="-122"/>
              <a:cs typeface="TTTGB Medium" charset="-122"/>
            </a:endParaRPr>
          </a:p>
        </p:txBody>
      </p:sp>
      <p:grpSp>
        <p:nvGrpSpPr>
          <p:cNvPr id="10" name="组合 9">
            <a:extLst>
              <a:ext uri="{FF2B5EF4-FFF2-40B4-BE49-F238E27FC236}">
                <a16:creationId xmlns:a16="http://schemas.microsoft.com/office/drawing/2014/main" id="{F7E42DEC-222A-4419-B449-9E0D494E0599}"/>
              </a:ext>
            </a:extLst>
          </p:cNvPr>
          <p:cNvGrpSpPr/>
          <p:nvPr/>
        </p:nvGrpSpPr>
        <p:grpSpPr>
          <a:xfrm>
            <a:off x="7651432" y="-2211917"/>
            <a:ext cx="540385" cy="251"/>
            <a:chOff x="11042" y="4550"/>
            <a:chExt cx="851" cy="251"/>
          </a:xfrm>
        </p:grpSpPr>
        <p:cxnSp>
          <p:nvCxnSpPr>
            <p:cNvPr id="14" name="直接连接符 13">
              <a:extLst>
                <a:ext uri="{FF2B5EF4-FFF2-40B4-BE49-F238E27FC236}">
                  <a16:creationId xmlns:a16="http://schemas.microsoft.com/office/drawing/2014/main" id="{18FEC0EA-D7AE-4259-8922-F6A30DCC5025}"/>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9CB12DA-A0AF-4D92-8D56-0509FA779908}"/>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F609CE52-E98E-4DE0-AF1A-2F7691F30526}"/>
              </a:ext>
            </a:extLst>
          </p:cNvPr>
          <p:cNvGrpSpPr/>
          <p:nvPr/>
        </p:nvGrpSpPr>
        <p:grpSpPr>
          <a:xfrm flipH="1">
            <a:off x="4254177" y="-2211282"/>
            <a:ext cx="541021" cy="251"/>
            <a:chOff x="11042" y="4550"/>
            <a:chExt cx="851" cy="251"/>
          </a:xfrm>
        </p:grpSpPr>
        <p:cxnSp>
          <p:nvCxnSpPr>
            <p:cNvPr id="12" name="直接连接符 11">
              <a:extLst>
                <a:ext uri="{FF2B5EF4-FFF2-40B4-BE49-F238E27FC236}">
                  <a16:creationId xmlns:a16="http://schemas.microsoft.com/office/drawing/2014/main" id="{2AA0C484-34FC-41B2-BBD0-BBFECC95229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530FA31-49E1-454E-AD60-28D047E2CB1B}"/>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6" name="Freeform 53">
            <a:extLst>
              <a:ext uri="{FF2B5EF4-FFF2-40B4-BE49-F238E27FC236}">
                <a16:creationId xmlns:a16="http://schemas.microsoft.com/office/drawing/2014/main" id="{C258B8B3-AB25-42DB-A2C7-1026FEED7D40}"/>
              </a:ext>
            </a:extLst>
          </p:cNvPr>
          <p:cNvSpPr/>
          <p:nvPr/>
        </p:nvSpPr>
        <p:spPr bwMode="auto">
          <a:xfrm>
            <a:off x="4094013" y="2625194"/>
            <a:ext cx="1985725" cy="1984855"/>
          </a:xfrm>
          <a:custGeom>
            <a:avLst/>
            <a:gdLst>
              <a:gd name="T0" fmla="*/ 1814 w 1814"/>
              <a:gd name="T1" fmla="*/ 893 h 1812"/>
              <a:gd name="T2" fmla="*/ 1583 w 1814"/>
              <a:gd name="T3" fmla="*/ 284 h 1812"/>
              <a:gd name="T4" fmla="*/ 918 w 1814"/>
              <a:gd name="T5" fmla="*/ 0 h 1812"/>
              <a:gd name="T6" fmla="*/ 0 w 1814"/>
              <a:gd name="T7" fmla="*/ 918 h 1812"/>
              <a:gd name="T8" fmla="*/ 230 w 1814"/>
              <a:gd name="T9" fmla="*/ 1527 h 1812"/>
              <a:gd name="T10" fmla="*/ 895 w 1814"/>
              <a:gd name="T11" fmla="*/ 1812 h 1812"/>
              <a:gd name="T12" fmla="*/ 1814 w 1814"/>
              <a:gd name="T13" fmla="*/ 893 h 1812"/>
            </a:gdLst>
            <a:ahLst/>
            <a:cxnLst>
              <a:cxn ang="0">
                <a:pos x="T0" y="T1"/>
              </a:cxn>
              <a:cxn ang="0">
                <a:pos x="T2" y="T3"/>
              </a:cxn>
              <a:cxn ang="0">
                <a:pos x="T4" y="T5"/>
              </a:cxn>
              <a:cxn ang="0">
                <a:pos x="T6" y="T7"/>
              </a:cxn>
              <a:cxn ang="0">
                <a:pos x="T8" y="T9"/>
              </a:cxn>
              <a:cxn ang="0">
                <a:pos x="T10" y="T11"/>
              </a:cxn>
              <a:cxn ang="0">
                <a:pos x="T12" y="T13"/>
              </a:cxn>
            </a:cxnLst>
            <a:rect l="0" t="0" r="r" b="b"/>
            <a:pathLst>
              <a:path w="1814" h="1812">
                <a:moveTo>
                  <a:pt x="1814" y="893"/>
                </a:moveTo>
                <a:cubicBezTo>
                  <a:pt x="1814" y="659"/>
                  <a:pt x="1726" y="446"/>
                  <a:pt x="1583" y="284"/>
                </a:cubicBezTo>
                <a:cubicBezTo>
                  <a:pt x="1416" y="109"/>
                  <a:pt x="1180" y="0"/>
                  <a:pt x="918" y="0"/>
                </a:cubicBezTo>
                <a:cubicBezTo>
                  <a:pt x="411" y="0"/>
                  <a:pt x="0" y="411"/>
                  <a:pt x="0" y="918"/>
                </a:cubicBezTo>
                <a:cubicBezTo>
                  <a:pt x="0" y="1152"/>
                  <a:pt x="87" y="1365"/>
                  <a:pt x="230" y="1527"/>
                </a:cubicBezTo>
                <a:cubicBezTo>
                  <a:pt x="398" y="1702"/>
                  <a:pt x="633" y="1812"/>
                  <a:pt x="895" y="1812"/>
                </a:cubicBezTo>
                <a:cubicBezTo>
                  <a:pt x="1402" y="1812"/>
                  <a:pt x="1814" y="1400"/>
                  <a:pt x="1814" y="893"/>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77" name="Freeform 55">
            <a:extLst>
              <a:ext uri="{FF2B5EF4-FFF2-40B4-BE49-F238E27FC236}">
                <a16:creationId xmlns:a16="http://schemas.microsoft.com/office/drawing/2014/main" id="{147DFFBB-FD75-41EF-A894-109C554C34E8}"/>
              </a:ext>
            </a:extLst>
          </p:cNvPr>
          <p:cNvSpPr>
            <a:spLocks noEditPoints="1"/>
          </p:cNvSpPr>
          <p:nvPr/>
        </p:nvSpPr>
        <p:spPr bwMode="auto">
          <a:xfrm>
            <a:off x="3832092" y="2362403"/>
            <a:ext cx="2507826" cy="2509567"/>
          </a:xfrm>
          <a:custGeom>
            <a:avLst/>
            <a:gdLst>
              <a:gd name="T0" fmla="*/ 1146 w 2291"/>
              <a:gd name="T1" fmla="*/ 48 h 2291"/>
              <a:gd name="T2" fmla="*/ 1922 w 2291"/>
              <a:gd name="T3" fmla="*/ 369 h 2291"/>
              <a:gd name="T4" fmla="*/ 2243 w 2291"/>
              <a:gd name="T5" fmla="*/ 1146 h 2291"/>
              <a:gd name="T6" fmla="*/ 1922 w 2291"/>
              <a:gd name="T7" fmla="*/ 1922 h 2291"/>
              <a:gd name="T8" fmla="*/ 1146 w 2291"/>
              <a:gd name="T9" fmla="*/ 2243 h 2291"/>
              <a:gd name="T10" fmla="*/ 369 w 2291"/>
              <a:gd name="T11" fmla="*/ 1922 h 2291"/>
              <a:gd name="T12" fmla="*/ 48 w 2291"/>
              <a:gd name="T13" fmla="*/ 1146 h 2291"/>
              <a:gd name="T14" fmla="*/ 369 w 2291"/>
              <a:gd name="T15" fmla="*/ 369 h 2291"/>
              <a:gd name="T16" fmla="*/ 1146 w 2291"/>
              <a:gd name="T17" fmla="*/ 48 h 2291"/>
              <a:gd name="T18" fmla="*/ 1146 w 2291"/>
              <a:gd name="T19" fmla="*/ 0 h 2291"/>
              <a:gd name="T20" fmla="*/ 0 w 2291"/>
              <a:gd name="T21" fmla="*/ 1146 h 2291"/>
              <a:gd name="T22" fmla="*/ 1146 w 2291"/>
              <a:gd name="T23" fmla="*/ 2291 h 2291"/>
              <a:gd name="T24" fmla="*/ 2291 w 2291"/>
              <a:gd name="T25" fmla="*/ 1146 h 2291"/>
              <a:gd name="T26" fmla="*/ 1146 w 2291"/>
              <a:gd name="T27" fmla="*/ 0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1" h="2291">
                <a:moveTo>
                  <a:pt x="1146" y="48"/>
                </a:moveTo>
                <a:cubicBezTo>
                  <a:pt x="1439" y="48"/>
                  <a:pt x="1714" y="162"/>
                  <a:pt x="1922" y="369"/>
                </a:cubicBezTo>
                <a:cubicBezTo>
                  <a:pt x="2129" y="577"/>
                  <a:pt x="2243" y="852"/>
                  <a:pt x="2243" y="1146"/>
                </a:cubicBezTo>
                <a:cubicBezTo>
                  <a:pt x="2243" y="1439"/>
                  <a:pt x="2129" y="1714"/>
                  <a:pt x="1922" y="1922"/>
                </a:cubicBezTo>
                <a:cubicBezTo>
                  <a:pt x="1714" y="2129"/>
                  <a:pt x="1439" y="2243"/>
                  <a:pt x="1146" y="2243"/>
                </a:cubicBezTo>
                <a:cubicBezTo>
                  <a:pt x="852" y="2243"/>
                  <a:pt x="577" y="2129"/>
                  <a:pt x="369" y="1922"/>
                </a:cubicBezTo>
                <a:cubicBezTo>
                  <a:pt x="162" y="1714"/>
                  <a:pt x="48" y="1439"/>
                  <a:pt x="48" y="1146"/>
                </a:cubicBezTo>
                <a:cubicBezTo>
                  <a:pt x="48" y="852"/>
                  <a:pt x="162" y="577"/>
                  <a:pt x="369" y="369"/>
                </a:cubicBezTo>
                <a:cubicBezTo>
                  <a:pt x="577" y="162"/>
                  <a:pt x="852" y="48"/>
                  <a:pt x="1146" y="48"/>
                </a:cubicBezTo>
                <a:moveTo>
                  <a:pt x="1146" y="0"/>
                </a:moveTo>
                <a:cubicBezTo>
                  <a:pt x="513" y="0"/>
                  <a:pt x="0" y="513"/>
                  <a:pt x="0" y="1146"/>
                </a:cubicBezTo>
                <a:cubicBezTo>
                  <a:pt x="0" y="1778"/>
                  <a:pt x="513" y="2291"/>
                  <a:pt x="1146" y="2291"/>
                </a:cubicBezTo>
                <a:cubicBezTo>
                  <a:pt x="1778" y="2291"/>
                  <a:pt x="2291" y="1778"/>
                  <a:pt x="2291" y="1146"/>
                </a:cubicBezTo>
                <a:cubicBezTo>
                  <a:pt x="2291" y="513"/>
                  <a:pt x="1778" y="0"/>
                  <a:pt x="1146" y="0"/>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78" name="Freeform 56">
            <a:extLst>
              <a:ext uri="{FF2B5EF4-FFF2-40B4-BE49-F238E27FC236}">
                <a16:creationId xmlns:a16="http://schemas.microsoft.com/office/drawing/2014/main" id="{0D39F87A-8026-4ADB-96A3-84A5CA0A643A}"/>
              </a:ext>
            </a:extLst>
          </p:cNvPr>
          <p:cNvSpPr/>
          <p:nvPr/>
        </p:nvSpPr>
        <p:spPr bwMode="auto">
          <a:xfrm>
            <a:off x="3835573" y="2733095"/>
            <a:ext cx="398537" cy="1769053"/>
          </a:xfrm>
          <a:custGeom>
            <a:avLst/>
            <a:gdLst>
              <a:gd name="T0" fmla="*/ 335 w 364"/>
              <a:gd name="T1" fmla="*/ 1615 h 1615"/>
              <a:gd name="T2" fmla="*/ 364 w 364"/>
              <a:gd name="T3" fmla="*/ 1586 h 1615"/>
              <a:gd name="T4" fmla="*/ 42 w 364"/>
              <a:gd name="T5" fmla="*/ 808 h 1615"/>
              <a:gd name="T6" fmla="*/ 364 w 364"/>
              <a:gd name="T7" fmla="*/ 30 h 1615"/>
              <a:gd name="T8" fmla="*/ 335 w 364"/>
              <a:gd name="T9" fmla="*/ 0 h 1615"/>
              <a:gd name="T10" fmla="*/ 0 w 364"/>
              <a:gd name="T11" fmla="*/ 808 h 1615"/>
              <a:gd name="T12" fmla="*/ 335 w 364"/>
              <a:gd name="T13" fmla="*/ 1615 h 1615"/>
            </a:gdLst>
            <a:ahLst/>
            <a:cxnLst>
              <a:cxn ang="0">
                <a:pos x="T0" y="T1"/>
              </a:cxn>
              <a:cxn ang="0">
                <a:pos x="T2" y="T3"/>
              </a:cxn>
              <a:cxn ang="0">
                <a:pos x="T4" y="T5"/>
              </a:cxn>
              <a:cxn ang="0">
                <a:pos x="T6" y="T7"/>
              </a:cxn>
              <a:cxn ang="0">
                <a:pos x="T8" y="T9"/>
              </a:cxn>
              <a:cxn ang="0">
                <a:pos x="T10" y="T11"/>
              </a:cxn>
              <a:cxn ang="0">
                <a:pos x="T12" y="T13"/>
              </a:cxn>
            </a:cxnLst>
            <a:rect l="0" t="0" r="r" b="b"/>
            <a:pathLst>
              <a:path w="364" h="1615">
                <a:moveTo>
                  <a:pt x="335" y="1615"/>
                </a:moveTo>
                <a:cubicBezTo>
                  <a:pt x="364" y="1586"/>
                  <a:pt x="364" y="1586"/>
                  <a:pt x="364" y="1586"/>
                </a:cubicBezTo>
                <a:cubicBezTo>
                  <a:pt x="165" y="1386"/>
                  <a:pt x="42" y="1111"/>
                  <a:pt x="42" y="808"/>
                </a:cubicBezTo>
                <a:cubicBezTo>
                  <a:pt x="42" y="504"/>
                  <a:pt x="165" y="229"/>
                  <a:pt x="364" y="30"/>
                </a:cubicBezTo>
                <a:cubicBezTo>
                  <a:pt x="335" y="0"/>
                  <a:pt x="335" y="0"/>
                  <a:pt x="335" y="0"/>
                </a:cubicBezTo>
                <a:cubicBezTo>
                  <a:pt x="128" y="207"/>
                  <a:pt x="0" y="492"/>
                  <a:pt x="0" y="808"/>
                </a:cubicBezTo>
                <a:cubicBezTo>
                  <a:pt x="0" y="1123"/>
                  <a:pt x="128" y="1408"/>
                  <a:pt x="335" y="1615"/>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79" name="Freeform 57">
            <a:extLst>
              <a:ext uri="{FF2B5EF4-FFF2-40B4-BE49-F238E27FC236}">
                <a16:creationId xmlns:a16="http://schemas.microsoft.com/office/drawing/2014/main" id="{1A389EFB-CF01-470B-94D2-3B66D75840B4}"/>
              </a:ext>
            </a:extLst>
          </p:cNvPr>
          <p:cNvSpPr/>
          <p:nvPr/>
        </p:nvSpPr>
        <p:spPr bwMode="auto">
          <a:xfrm>
            <a:off x="3970059" y="2263677"/>
            <a:ext cx="387225" cy="387225"/>
          </a:xfrm>
          <a:custGeom>
            <a:avLst/>
            <a:gdLst>
              <a:gd name="T0" fmla="*/ 445 w 445"/>
              <a:gd name="T1" fmla="*/ 412 h 445"/>
              <a:gd name="T2" fmla="*/ 34 w 445"/>
              <a:gd name="T3" fmla="*/ 0 h 445"/>
              <a:gd name="T4" fmla="*/ 0 w 445"/>
              <a:gd name="T5" fmla="*/ 33 h 445"/>
              <a:gd name="T6" fmla="*/ 411 w 445"/>
              <a:gd name="T7" fmla="*/ 445 h 445"/>
              <a:gd name="T8" fmla="*/ 445 w 445"/>
              <a:gd name="T9" fmla="*/ 412 h 445"/>
            </a:gdLst>
            <a:ahLst/>
            <a:cxnLst>
              <a:cxn ang="0">
                <a:pos x="T0" y="T1"/>
              </a:cxn>
              <a:cxn ang="0">
                <a:pos x="T2" y="T3"/>
              </a:cxn>
              <a:cxn ang="0">
                <a:pos x="T4" y="T5"/>
              </a:cxn>
              <a:cxn ang="0">
                <a:pos x="T6" y="T7"/>
              </a:cxn>
              <a:cxn ang="0">
                <a:pos x="T8" y="T9"/>
              </a:cxn>
            </a:cxnLst>
            <a:rect l="0" t="0" r="r" b="b"/>
            <a:pathLst>
              <a:path w="445" h="445">
                <a:moveTo>
                  <a:pt x="445" y="412"/>
                </a:moveTo>
                <a:lnTo>
                  <a:pt x="34" y="0"/>
                </a:lnTo>
                <a:lnTo>
                  <a:pt x="0" y="33"/>
                </a:lnTo>
                <a:lnTo>
                  <a:pt x="411" y="445"/>
                </a:lnTo>
                <a:lnTo>
                  <a:pt x="445" y="412"/>
                </a:ln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80" name="Freeform 58">
            <a:extLst>
              <a:ext uri="{FF2B5EF4-FFF2-40B4-BE49-F238E27FC236}">
                <a16:creationId xmlns:a16="http://schemas.microsoft.com/office/drawing/2014/main" id="{F897A8E2-4F7D-4C5A-8AF5-BEF08BA9E3BE}"/>
              </a:ext>
            </a:extLst>
          </p:cNvPr>
          <p:cNvSpPr/>
          <p:nvPr/>
        </p:nvSpPr>
        <p:spPr bwMode="auto">
          <a:xfrm>
            <a:off x="4249383" y="2522117"/>
            <a:ext cx="187086" cy="188827"/>
          </a:xfrm>
          <a:custGeom>
            <a:avLst/>
            <a:gdLst>
              <a:gd name="T0" fmla="*/ 30 w 171"/>
              <a:gd name="T1" fmla="*/ 141 h 172"/>
              <a:gd name="T2" fmla="*/ 30 w 171"/>
              <a:gd name="T3" fmla="*/ 31 h 172"/>
              <a:gd name="T4" fmla="*/ 141 w 171"/>
              <a:gd name="T5" fmla="*/ 31 h 172"/>
              <a:gd name="T6" fmla="*/ 141 w 171"/>
              <a:gd name="T7" fmla="*/ 141 h 172"/>
              <a:gd name="T8" fmla="*/ 30 w 171"/>
              <a:gd name="T9" fmla="*/ 141 h 172"/>
            </a:gdLst>
            <a:ahLst/>
            <a:cxnLst>
              <a:cxn ang="0">
                <a:pos x="T0" y="T1"/>
              </a:cxn>
              <a:cxn ang="0">
                <a:pos x="T2" y="T3"/>
              </a:cxn>
              <a:cxn ang="0">
                <a:pos x="T4" y="T5"/>
              </a:cxn>
              <a:cxn ang="0">
                <a:pos x="T6" y="T7"/>
              </a:cxn>
              <a:cxn ang="0">
                <a:pos x="T8" y="T9"/>
              </a:cxn>
            </a:cxnLst>
            <a:rect l="0" t="0" r="r" b="b"/>
            <a:pathLst>
              <a:path w="171" h="172">
                <a:moveTo>
                  <a:pt x="30" y="141"/>
                </a:moveTo>
                <a:cubicBezTo>
                  <a:pt x="0" y="111"/>
                  <a:pt x="0" y="61"/>
                  <a:pt x="30" y="31"/>
                </a:cubicBezTo>
                <a:cubicBezTo>
                  <a:pt x="61" y="0"/>
                  <a:pt x="110" y="0"/>
                  <a:pt x="141" y="31"/>
                </a:cubicBezTo>
                <a:cubicBezTo>
                  <a:pt x="171" y="61"/>
                  <a:pt x="171" y="111"/>
                  <a:pt x="141" y="141"/>
                </a:cubicBezTo>
                <a:cubicBezTo>
                  <a:pt x="110" y="172"/>
                  <a:pt x="61" y="172"/>
                  <a:pt x="30" y="14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81" name="Freeform 59">
            <a:extLst>
              <a:ext uri="{FF2B5EF4-FFF2-40B4-BE49-F238E27FC236}">
                <a16:creationId xmlns:a16="http://schemas.microsoft.com/office/drawing/2014/main" id="{5CC23FB2-51F3-4D7A-B6AA-8341A820C205}"/>
              </a:ext>
            </a:extLst>
          </p:cNvPr>
          <p:cNvSpPr/>
          <p:nvPr/>
        </p:nvSpPr>
        <p:spPr bwMode="auto">
          <a:xfrm>
            <a:off x="3644692" y="4224170"/>
            <a:ext cx="387225" cy="386355"/>
          </a:xfrm>
          <a:custGeom>
            <a:avLst/>
            <a:gdLst>
              <a:gd name="T0" fmla="*/ 411 w 445"/>
              <a:gd name="T1" fmla="*/ 0 h 444"/>
              <a:gd name="T2" fmla="*/ 0 w 445"/>
              <a:gd name="T3" fmla="*/ 411 h 444"/>
              <a:gd name="T4" fmla="*/ 34 w 445"/>
              <a:gd name="T5" fmla="*/ 444 h 444"/>
              <a:gd name="T6" fmla="*/ 445 w 445"/>
              <a:gd name="T7" fmla="*/ 33 h 444"/>
              <a:gd name="T8" fmla="*/ 411 w 445"/>
              <a:gd name="T9" fmla="*/ 0 h 444"/>
            </a:gdLst>
            <a:ahLst/>
            <a:cxnLst>
              <a:cxn ang="0">
                <a:pos x="T0" y="T1"/>
              </a:cxn>
              <a:cxn ang="0">
                <a:pos x="T2" y="T3"/>
              </a:cxn>
              <a:cxn ang="0">
                <a:pos x="T4" y="T5"/>
              </a:cxn>
              <a:cxn ang="0">
                <a:pos x="T6" y="T7"/>
              </a:cxn>
              <a:cxn ang="0">
                <a:pos x="T8" y="T9"/>
              </a:cxn>
            </a:cxnLst>
            <a:rect l="0" t="0" r="r" b="b"/>
            <a:pathLst>
              <a:path w="445" h="444">
                <a:moveTo>
                  <a:pt x="411" y="0"/>
                </a:moveTo>
                <a:lnTo>
                  <a:pt x="0" y="411"/>
                </a:lnTo>
                <a:lnTo>
                  <a:pt x="34" y="444"/>
                </a:lnTo>
                <a:lnTo>
                  <a:pt x="445" y="33"/>
                </a:lnTo>
                <a:lnTo>
                  <a:pt x="411" y="0"/>
                </a:ln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83" name="Rectangle 60">
            <a:extLst>
              <a:ext uri="{FF2B5EF4-FFF2-40B4-BE49-F238E27FC236}">
                <a16:creationId xmlns:a16="http://schemas.microsoft.com/office/drawing/2014/main" id="{67DDA0FB-09AB-4506-BDAF-D12A895D5F8C}"/>
              </a:ext>
            </a:extLst>
          </p:cNvPr>
          <p:cNvSpPr>
            <a:spLocks noChangeArrowheads="1"/>
          </p:cNvSpPr>
          <p:nvPr/>
        </p:nvSpPr>
        <p:spPr bwMode="auto">
          <a:xfrm>
            <a:off x="3350990" y="3364835"/>
            <a:ext cx="505568" cy="41768"/>
          </a:xfrm>
          <a:prstGeom prst="rect">
            <a:avLst/>
          </a:prstGeom>
          <a:solidFill>
            <a:srgbClr val="1672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87" name="Oval 61">
            <a:extLst>
              <a:ext uri="{FF2B5EF4-FFF2-40B4-BE49-F238E27FC236}">
                <a16:creationId xmlns:a16="http://schemas.microsoft.com/office/drawing/2014/main" id="{31C3D667-1B98-4166-9B69-2076BB091F70}"/>
              </a:ext>
            </a:extLst>
          </p:cNvPr>
          <p:cNvSpPr>
            <a:spLocks noChangeArrowheads="1"/>
          </p:cNvSpPr>
          <p:nvPr/>
        </p:nvSpPr>
        <p:spPr bwMode="auto">
          <a:xfrm>
            <a:off x="3782594" y="3300442"/>
            <a:ext cx="171423" cy="170553"/>
          </a:xfrm>
          <a:prstGeom prst="ellipse">
            <a:avLst/>
          </a:pr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88" name="Freeform 62">
            <a:extLst>
              <a:ext uri="{FF2B5EF4-FFF2-40B4-BE49-F238E27FC236}">
                <a16:creationId xmlns:a16="http://schemas.microsoft.com/office/drawing/2014/main" id="{9CE5319B-AEF6-4B7B-A050-616764014CD6}"/>
              </a:ext>
            </a:extLst>
          </p:cNvPr>
          <p:cNvSpPr/>
          <p:nvPr/>
        </p:nvSpPr>
        <p:spPr bwMode="auto">
          <a:xfrm>
            <a:off x="3332225" y="1624103"/>
            <a:ext cx="958926" cy="958926"/>
          </a:xfrm>
          <a:custGeom>
            <a:avLst/>
            <a:gdLst>
              <a:gd name="T0" fmla="*/ 876 w 876"/>
              <a:gd name="T1" fmla="*/ 431 h 875"/>
              <a:gd name="T2" fmla="*/ 765 w 876"/>
              <a:gd name="T3" fmla="*/ 137 h 875"/>
              <a:gd name="T4" fmla="*/ 443 w 876"/>
              <a:gd name="T5" fmla="*/ 0 h 875"/>
              <a:gd name="T6" fmla="*/ 0 w 876"/>
              <a:gd name="T7" fmla="*/ 444 h 875"/>
              <a:gd name="T8" fmla="*/ 111 w 876"/>
              <a:gd name="T9" fmla="*/ 738 h 875"/>
              <a:gd name="T10" fmla="*/ 432 w 876"/>
              <a:gd name="T11" fmla="*/ 875 h 875"/>
              <a:gd name="T12" fmla="*/ 876 w 876"/>
              <a:gd name="T13" fmla="*/ 431 h 875"/>
            </a:gdLst>
            <a:ahLst/>
            <a:cxnLst>
              <a:cxn ang="0">
                <a:pos x="T0" y="T1"/>
              </a:cxn>
              <a:cxn ang="0">
                <a:pos x="T2" y="T3"/>
              </a:cxn>
              <a:cxn ang="0">
                <a:pos x="T4" y="T5"/>
              </a:cxn>
              <a:cxn ang="0">
                <a:pos x="T6" y="T7"/>
              </a:cxn>
              <a:cxn ang="0">
                <a:pos x="T8" y="T9"/>
              </a:cxn>
              <a:cxn ang="0">
                <a:pos x="T10" y="T11"/>
              </a:cxn>
              <a:cxn ang="0">
                <a:pos x="T12" y="T13"/>
              </a:cxn>
            </a:cxnLst>
            <a:rect l="0" t="0" r="r" b="b"/>
            <a:pathLst>
              <a:path w="876" h="875">
                <a:moveTo>
                  <a:pt x="876" y="431"/>
                </a:moveTo>
                <a:cubicBezTo>
                  <a:pt x="876" y="318"/>
                  <a:pt x="834" y="215"/>
                  <a:pt x="765" y="137"/>
                </a:cubicBezTo>
                <a:cubicBezTo>
                  <a:pt x="684" y="52"/>
                  <a:pt x="570" y="0"/>
                  <a:pt x="443" y="0"/>
                </a:cubicBezTo>
                <a:cubicBezTo>
                  <a:pt x="198" y="0"/>
                  <a:pt x="0" y="198"/>
                  <a:pt x="0" y="444"/>
                </a:cubicBezTo>
                <a:cubicBezTo>
                  <a:pt x="0" y="556"/>
                  <a:pt x="42" y="659"/>
                  <a:pt x="111" y="738"/>
                </a:cubicBezTo>
                <a:cubicBezTo>
                  <a:pt x="192" y="822"/>
                  <a:pt x="306" y="875"/>
                  <a:pt x="432" y="875"/>
                </a:cubicBezTo>
                <a:cubicBezTo>
                  <a:pt x="677" y="875"/>
                  <a:pt x="876" y="676"/>
                  <a:pt x="876" y="43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89" name="Freeform 63">
            <a:extLst>
              <a:ext uri="{FF2B5EF4-FFF2-40B4-BE49-F238E27FC236}">
                <a16:creationId xmlns:a16="http://schemas.microsoft.com/office/drawing/2014/main" id="{EEB780FC-AC73-4752-80E9-18E09150A352}"/>
              </a:ext>
            </a:extLst>
          </p:cNvPr>
          <p:cNvSpPr/>
          <p:nvPr/>
        </p:nvSpPr>
        <p:spPr bwMode="auto">
          <a:xfrm>
            <a:off x="3002507" y="4289433"/>
            <a:ext cx="960666" cy="958926"/>
          </a:xfrm>
          <a:custGeom>
            <a:avLst/>
            <a:gdLst>
              <a:gd name="T0" fmla="*/ 877 w 877"/>
              <a:gd name="T1" fmla="*/ 431 h 875"/>
              <a:gd name="T2" fmla="*/ 765 w 877"/>
              <a:gd name="T3" fmla="*/ 137 h 875"/>
              <a:gd name="T4" fmla="*/ 444 w 877"/>
              <a:gd name="T5" fmla="*/ 0 h 875"/>
              <a:gd name="T6" fmla="*/ 0 w 877"/>
              <a:gd name="T7" fmla="*/ 444 h 875"/>
              <a:gd name="T8" fmla="*/ 112 w 877"/>
              <a:gd name="T9" fmla="*/ 738 h 875"/>
              <a:gd name="T10" fmla="*/ 433 w 877"/>
              <a:gd name="T11" fmla="*/ 875 h 875"/>
              <a:gd name="T12" fmla="*/ 877 w 877"/>
              <a:gd name="T13" fmla="*/ 431 h 875"/>
            </a:gdLst>
            <a:ahLst/>
            <a:cxnLst>
              <a:cxn ang="0">
                <a:pos x="T0" y="T1"/>
              </a:cxn>
              <a:cxn ang="0">
                <a:pos x="T2" y="T3"/>
              </a:cxn>
              <a:cxn ang="0">
                <a:pos x="T4" y="T5"/>
              </a:cxn>
              <a:cxn ang="0">
                <a:pos x="T6" y="T7"/>
              </a:cxn>
              <a:cxn ang="0">
                <a:pos x="T8" y="T9"/>
              </a:cxn>
              <a:cxn ang="0">
                <a:pos x="T10" y="T11"/>
              </a:cxn>
              <a:cxn ang="0">
                <a:pos x="T12" y="T13"/>
              </a:cxn>
            </a:cxnLst>
            <a:rect l="0" t="0" r="r" b="b"/>
            <a:pathLst>
              <a:path w="877" h="875">
                <a:moveTo>
                  <a:pt x="877" y="431"/>
                </a:moveTo>
                <a:cubicBezTo>
                  <a:pt x="877" y="319"/>
                  <a:pt x="835" y="216"/>
                  <a:pt x="765" y="137"/>
                </a:cubicBezTo>
                <a:cubicBezTo>
                  <a:pt x="684" y="53"/>
                  <a:pt x="570" y="0"/>
                  <a:pt x="444" y="0"/>
                </a:cubicBezTo>
                <a:cubicBezTo>
                  <a:pt x="199" y="0"/>
                  <a:pt x="0" y="199"/>
                  <a:pt x="0" y="444"/>
                </a:cubicBezTo>
                <a:cubicBezTo>
                  <a:pt x="0" y="557"/>
                  <a:pt x="42" y="660"/>
                  <a:pt x="112" y="738"/>
                </a:cubicBezTo>
                <a:cubicBezTo>
                  <a:pt x="193" y="823"/>
                  <a:pt x="307" y="875"/>
                  <a:pt x="433" y="875"/>
                </a:cubicBezTo>
                <a:cubicBezTo>
                  <a:pt x="678" y="875"/>
                  <a:pt x="877" y="677"/>
                  <a:pt x="877" y="43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0" name="Freeform 64">
            <a:extLst>
              <a:ext uri="{FF2B5EF4-FFF2-40B4-BE49-F238E27FC236}">
                <a16:creationId xmlns:a16="http://schemas.microsoft.com/office/drawing/2014/main" id="{6010AC27-E7C4-4672-AE9D-638690215966}"/>
              </a:ext>
            </a:extLst>
          </p:cNvPr>
          <p:cNvSpPr/>
          <p:nvPr/>
        </p:nvSpPr>
        <p:spPr bwMode="auto">
          <a:xfrm>
            <a:off x="2633971" y="2903645"/>
            <a:ext cx="958926" cy="958926"/>
          </a:xfrm>
          <a:custGeom>
            <a:avLst/>
            <a:gdLst>
              <a:gd name="T0" fmla="*/ 876 w 876"/>
              <a:gd name="T1" fmla="*/ 431 h 875"/>
              <a:gd name="T2" fmla="*/ 765 w 876"/>
              <a:gd name="T3" fmla="*/ 137 h 875"/>
              <a:gd name="T4" fmla="*/ 444 w 876"/>
              <a:gd name="T5" fmla="*/ 0 h 875"/>
              <a:gd name="T6" fmla="*/ 0 w 876"/>
              <a:gd name="T7" fmla="*/ 444 h 875"/>
              <a:gd name="T8" fmla="*/ 111 w 876"/>
              <a:gd name="T9" fmla="*/ 738 h 875"/>
              <a:gd name="T10" fmla="*/ 432 w 876"/>
              <a:gd name="T11" fmla="*/ 875 h 875"/>
              <a:gd name="T12" fmla="*/ 876 w 876"/>
              <a:gd name="T13" fmla="*/ 431 h 875"/>
            </a:gdLst>
            <a:ahLst/>
            <a:cxnLst>
              <a:cxn ang="0">
                <a:pos x="T0" y="T1"/>
              </a:cxn>
              <a:cxn ang="0">
                <a:pos x="T2" y="T3"/>
              </a:cxn>
              <a:cxn ang="0">
                <a:pos x="T4" y="T5"/>
              </a:cxn>
              <a:cxn ang="0">
                <a:pos x="T6" y="T7"/>
              </a:cxn>
              <a:cxn ang="0">
                <a:pos x="T8" y="T9"/>
              </a:cxn>
              <a:cxn ang="0">
                <a:pos x="T10" y="T11"/>
              </a:cxn>
              <a:cxn ang="0">
                <a:pos x="T12" y="T13"/>
              </a:cxn>
            </a:cxnLst>
            <a:rect l="0" t="0" r="r" b="b"/>
            <a:pathLst>
              <a:path w="876" h="875">
                <a:moveTo>
                  <a:pt x="876" y="431"/>
                </a:moveTo>
                <a:cubicBezTo>
                  <a:pt x="876" y="319"/>
                  <a:pt x="834" y="216"/>
                  <a:pt x="765" y="137"/>
                </a:cubicBezTo>
                <a:cubicBezTo>
                  <a:pt x="684" y="53"/>
                  <a:pt x="570" y="0"/>
                  <a:pt x="444" y="0"/>
                </a:cubicBezTo>
                <a:cubicBezTo>
                  <a:pt x="199" y="0"/>
                  <a:pt x="0" y="199"/>
                  <a:pt x="0" y="444"/>
                </a:cubicBezTo>
                <a:cubicBezTo>
                  <a:pt x="0" y="557"/>
                  <a:pt x="42" y="660"/>
                  <a:pt x="111" y="738"/>
                </a:cubicBezTo>
                <a:cubicBezTo>
                  <a:pt x="192" y="823"/>
                  <a:pt x="306" y="875"/>
                  <a:pt x="432" y="875"/>
                </a:cubicBezTo>
                <a:cubicBezTo>
                  <a:pt x="678" y="875"/>
                  <a:pt x="876" y="677"/>
                  <a:pt x="876" y="43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1" name="Freeform 65">
            <a:extLst>
              <a:ext uri="{FF2B5EF4-FFF2-40B4-BE49-F238E27FC236}">
                <a16:creationId xmlns:a16="http://schemas.microsoft.com/office/drawing/2014/main" id="{905FBD11-98A6-4BB6-9B3C-83FF27023F69}"/>
              </a:ext>
            </a:extLst>
          </p:cNvPr>
          <p:cNvSpPr/>
          <p:nvPr/>
        </p:nvSpPr>
        <p:spPr bwMode="auto">
          <a:xfrm>
            <a:off x="3923146" y="4144115"/>
            <a:ext cx="187086" cy="187956"/>
          </a:xfrm>
          <a:custGeom>
            <a:avLst/>
            <a:gdLst>
              <a:gd name="T0" fmla="*/ 141 w 171"/>
              <a:gd name="T1" fmla="*/ 141 h 172"/>
              <a:gd name="T2" fmla="*/ 30 w 171"/>
              <a:gd name="T3" fmla="*/ 141 h 172"/>
              <a:gd name="T4" fmla="*/ 30 w 171"/>
              <a:gd name="T5" fmla="*/ 31 h 172"/>
              <a:gd name="T6" fmla="*/ 141 w 171"/>
              <a:gd name="T7" fmla="*/ 31 h 172"/>
              <a:gd name="T8" fmla="*/ 141 w 171"/>
              <a:gd name="T9" fmla="*/ 141 h 172"/>
            </a:gdLst>
            <a:ahLst/>
            <a:cxnLst>
              <a:cxn ang="0">
                <a:pos x="T0" y="T1"/>
              </a:cxn>
              <a:cxn ang="0">
                <a:pos x="T2" y="T3"/>
              </a:cxn>
              <a:cxn ang="0">
                <a:pos x="T4" y="T5"/>
              </a:cxn>
              <a:cxn ang="0">
                <a:pos x="T6" y="T7"/>
              </a:cxn>
              <a:cxn ang="0">
                <a:pos x="T8" y="T9"/>
              </a:cxn>
            </a:cxnLst>
            <a:rect l="0" t="0" r="r" b="b"/>
            <a:pathLst>
              <a:path w="171" h="172">
                <a:moveTo>
                  <a:pt x="141" y="141"/>
                </a:moveTo>
                <a:cubicBezTo>
                  <a:pt x="110" y="172"/>
                  <a:pt x="61" y="172"/>
                  <a:pt x="30" y="141"/>
                </a:cubicBezTo>
                <a:cubicBezTo>
                  <a:pt x="0" y="111"/>
                  <a:pt x="0" y="61"/>
                  <a:pt x="30" y="31"/>
                </a:cubicBezTo>
                <a:cubicBezTo>
                  <a:pt x="61" y="0"/>
                  <a:pt x="110" y="0"/>
                  <a:pt x="141" y="31"/>
                </a:cubicBezTo>
                <a:cubicBezTo>
                  <a:pt x="171" y="61"/>
                  <a:pt x="171" y="111"/>
                  <a:pt x="141" y="14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54" name="文本框 6">
            <a:extLst>
              <a:ext uri="{FF2B5EF4-FFF2-40B4-BE49-F238E27FC236}">
                <a16:creationId xmlns:a16="http://schemas.microsoft.com/office/drawing/2014/main" id="{CF7DAD2F-5B85-4654-80C3-E41F6ACA7C50}"/>
              </a:ext>
            </a:extLst>
          </p:cNvPr>
          <p:cNvSpPr txBox="1"/>
          <p:nvPr/>
        </p:nvSpPr>
        <p:spPr bwMode="auto">
          <a:xfrm>
            <a:off x="4163671" y="845373"/>
            <a:ext cx="243388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eaLnBrk="1" hangingPunct="1">
              <a:defRPr/>
            </a:pPr>
            <a:r>
              <a:rPr lang="zh-CN" altLang="en-US" sz="900" dirty="0">
                <a:cs typeface="+mn-ea"/>
                <a:sym typeface="+mn-lt"/>
              </a:rPr>
              <a:t>完成运维平台设计，基础数据准备，第一版功能开发完成度</a:t>
            </a:r>
            <a:r>
              <a:rPr lang="en-US" altLang="zh-CN" sz="900" dirty="0">
                <a:cs typeface="+mn-ea"/>
                <a:sym typeface="+mn-lt"/>
              </a:rPr>
              <a:t>70%</a:t>
            </a:r>
            <a:endParaRPr lang="zh-CN" altLang="en-US" sz="900" dirty="0">
              <a:cs typeface="+mn-ea"/>
              <a:sym typeface="+mn-lt"/>
            </a:endParaRPr>
          </a:p>
        </p:txBody>
      </p:sp>
      <p:sp>
        <p:nvSpPr>
          <p:cNvPr id="52" name="文本框 6">
            <a:extLst>
              <a:ext uri="{FF2B5EF4-FFF2-40B4-BE49-F238E27FC236}">
                <a16:creationId xmlns:a16="http://schemas.microsoft.com/office/drawing/2014/main" id="{F580C171-BD3E-46DB-BE59-1A6DC5F993BC}"/>
              </a:ext>
            </a:extLst>
          </p:cNvPr>
          <p:cNvSpPr txBox="1"/>
          <p:nvPr/>
        </p:nvSpPr>
        <p:spPr bwMode="auto">
          <a:xfrm>
            <a:off x="404791" y="4687304"/>
            <a:ext cx="243388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eaLnBrk="1" hangingPunct="1">
              <a:defRPr/>
            </a:pPr>
            <a:r>
              <a:rPr lang="zh-CN" altLang="en-US" sz="900" dirty="0">
                <a:cs typeface="+mn-ea"/>
                <a:sym typeface="+mn-lt"/>
              </a:rPr>
              <a:t>核心业务从</a:t>
            </a:r>
            <a:r>
              <a:rPr lang="en-US" altLang="zh-CN" sz="900" dirty="0">
                <a:cs typeface="+mn-ea"/>
                <a:sym typeface="+mn-lt"/>
              </a:rPr>
              <a:t>0</a:t>
            </a:r>
            <a:r>
              <a:rPr lang="zh-CN" altLang="en-US" sz="900" dirty="0">
                <a:cs typeface="+mn-ea"/>
                <a:sym typeface="+mn-lt"/>
              </a:rPr>
              <a:t>到</a:t>
            </a:r>
            <a:r>
              <a:rPr lang="en-US" altLang="zh-CN" sz="900" dirty="0">
                <a:cs typeface="+mn-ea"/>
                <a:sym typeface="+mn-lt"/>
              </a:rPr>
              <a:t>100%</a:t>
            </a:r>
            <a:r>
              <a:rPr lang="zh-CN" altLang="en-US" sz="900" dirty="0">
                <a:cs typeface="+mn-ea"/>
                <a:sym typeface="+mn-lt"/>
              </a:rPr>
              <a:t>支持</a:t>
            </a:r>
            <a:r>
              <a:rPr lang="en-US" altLang="zh-CN" sz="900" dirty="0">
                <a:cs typeface="+mn-ea"/>
                <a:sym typeface="+mn-lt"/>
              </a:rPr>
              <a:t>ipv6</a:t>
            </a:r>
            <a:r>
              <a:rPr lang="zh-CN" altLang="en-US" sz="900" dirty="0">
                <a:cs typeface="+mn-ea"/>
                <a:sym typeface="+mn-lt"/>
              </a:rPr>
              <a:t>，用户平均</a:t>
            </a:r>
            <a:r>
              <a:rPr lang="en-US" altLang="zh-CN" sz="900" dirty="0">
                <a:cs typeface="+mn-ea"/>
                <a:sym typeface="+mn-lt"/>
              </a:rPr>
              <a:t>IPV6</a:t>
            </a:r>
            <a:r>
              <a:rPr lang="zh-CN" altLang="en-US" sz="900" dirty="0">
                <a:cs typeface="+mn-ea"/>
                <a:sym typeface="+mn-lt"/>
              </a:rPr>
              <a:t>使用率达</a:t>
            </a:r>
            <a:r>
              <a:rPr lang="en-US" altLang="zh-CN" sz="900" dirty="0">
                <a:cs typeface="+mn-ea"/>
                <a:sym typeface="+mn-lt"/>
              </a:rPr>
              <a:t>37.5%</a:t>
            </a:r>
            <a:r>
              <a:rPr lang="zh-CN" altLang="en-US" sz="900" dirty="0">
                <a:cs typeface="+mn-ea"/>
                <a:sym typeface="+mn-lt"/>
              </a:rPr>
              <a:t>，达到工信部标准</a:t>
            </a:r>
          </a:p>
        </p:txBody>
      </p:sp>
      <p:sp>
        <p:nvSpPr>
          <p:cNvPr id="50" name="文本框 6">
            <a:extLst>
              <a:ext uri="{FF2B5EF4-FFF2-40B4-BE49-F238E27FC236}">
                <a16:creationId xmlns:a16="http://schemas.microsoft.com/office/drawing/2014/main" id="{D6741E36-553C-4C8A-A4C7-098E0E2DFE2C}"/>
              </a:ext>
            </a:extLst>
          </p:cNvPr>
          <p:cNvSpPr txBox="1"/>
          <p:nvPr/>
        </p:nvSpPr>
        <p:spPr bwMode="auto">
          <a:xfrm>
            <a:off x="847815" y="1773664"/>
            <a:ext cx="2433885"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eaLnBrk="1" hangingPunct="1">
              <a:defRPr/>
            </a:pPr>
            <a:r>
              <a:rPr lang="zh-CN" altLang="en-US" sz="900" dirty="0">
                <a:cs typeface="+mn-ea"/>
                <a:sym typeface="+mn-lt"/>
              </a:rPr>
              <a:t>内容上线服务云端化处理，音频生产效率提升</a:t>
            </a:r>
            <a:r>
              <a:rPr lang="en-US" altLang="zh-CN" sz="900" dirty="0">
                <a:cs typeface="+mn-ea"/>
                <a:sym typeface="+mn-lt"/>
              </a:rPr>
              <a:t>10</a:t>
            </a:r>
            <a:r>
              <a:rPr lang="zh-CN" altLang="en-US" sz="900" dirty="0">
                <a:cs typeface="+mn-ea"/>
                <a:sym typeface="+mn-lt"/>
              </a:rPr>
              <a:t>倍以上</a:t>
            </a:r>
          </a:p>
        </p:txBody>
      </p:sp>
      <p:grpSp>
        <p:nvGrpSpPr>
          <p:cNvPr id="37" name="组合 36">
            <a:extLst>
              <a:ext uri="{FF2B5EF4-FFF2-40B4-BE49-F238E27FC236}">
                <a16:creationId xmlns:a16="http://schemas.microsoft.com/office/drawing/2014/main" id="{B2925D6C-A807-411D-97B8-989852CA05A5}"/>
              </a:ext>
            </a:extLst>
          </p:cNvPr>
          <p:cNvGrpSpPr/>
          <p:nvPr/>
        </p:nvGrpSpPr>
        <p:grpSpPr>
          <a:xfrm>
            <a:off x="6677887" y="3892676"/>
            <a:ext cx="3653723" cy="1522858"/>
            <a:chOff x="8402845" y="2972099"/>
            <a:chExt cx="2546882" cy="1522858"/>
          </a:xfrm>
        </p:grpSpPr>
        <p:sp>
          <p:nvSpPr>
            <p:cNvPr id="48" name="文本框 6">
              <a:extLst>
                <a:ext uri="{FF2B5EF4-FFF2-40B4-BE49-F238E27FC236}">
                  <a16:creationId xmlns:a16="http://schemas.microsoft.com/office/drawing/2014/main" id="{EC1CA0A3-6667-447E-9B71-3F3A59B0C1AC}"/>
                </a:ext>
              </a:extLst>
            </p:cNvPr>
            <p:cNvSpPr txBox="1"/>
            <p:nvPr/>
          </p:nvSpPr>
          <p:spPr bwMode="auto">
            <a:xfrm>
              <a:off x="8441901" y="3294628"/>
              <a:ext cx="2507826" cy="1200329"/>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1200" dirty="0">
                  <a:cs typeface="+mn-ea"/>
                  <a:sym typeface="+mn-lt"/>
                </a:rPr>
                <a:t>1.</a:t>
              </a:r>
              <a:r>
                <a:rPr lang="zh-CN" altLang="en-US" sz="1200" dirty="0">
                  <a:cs typeface="+mn-ea"/>
                  <a:sym typeface="+mn-lt"/>
                </a:rPr>
                <a:t>为发布系统</a:t>
              </a:r>
              <a:r>
                <a:rPr lang="en-US" altLang="zh-CN" sz="1200" dirty="0">
                  <a:cs typeface="+mn-ea"/>
                  <a:sym typeface="+mn-lt"/>
                </a:rPr>
                <a:t>2.0</a:t>
              </a:r>
              <a:r>
                <a:rPr lang="zh-CN" altLang="en-US" sz="1200" dirty="0">
                  <a:cs typeface="+mn-ea"/>
                  <a:sym typeface="+mn-lt"/>
                </a:rPr>
                <a:t>提供底支接口支持</a:t>
              </a:r>
              <a:endParaRPr lang="en-US" altLang="zh-CN" sz="1200" dirty="0">
                <a:cs typeface="+mn-ea"/>
                <a:sym typeface="+mn-lt"/>
              </a:endParaRPr>
            </a:p>
            <a:p>
              <a:pPr>
                <a:defRPr/>
              </a:pPr>
              <a:r>
                <a:rPr lang="en-US" altLang="zh-CN" sz="1200" dirty="0">
                  <a:cs typeface="+mn-ea"/>
                  <a:sym typeface="+mn-lt"/>
                </a:rPr>
                <a:t>2.</a:t>
              </a:r>
              <a:r>
                <a:rPr lang="zh-CN" altLang="en-US" sz="1200" dirty="0">
                  <a:cs typeface="+mn-ea"/>
                  <a:sym typeface="+mn-lt"/>
                </a:rPr>
                <a:t>运维平台建设</a:t>
              </a:r>
              <a:endParaRPr lang="en-US" altLang="zh-CN" sz="1200" dirty="0">
                <a:cs typeface="+mn-ea"/>
                <a:sym typeface="+mn-lt"/>
              </a:endParaRPr>
            </a:p>
            <a:p>
              <a:pPr>
                <a:defRPr/>
              </a:pPr>
              <a:r>
                <a:rPr lang="en-US" altLang="zh-CN" sz="1200" dirty="0">
                  <a:cs typeface="+mn-ea"/>
                  <a:sym typeface="+mn-lt"/>
                </a:rPr>
                <a:t>3.</a:t>
              </a:r>
              <a:r>
                <a:rPr lang="zh-CN" altLang="en-US" sz="1200" dirty="0">
                  <a:cs typeface="+mn-ea"/>
                  <a:sym typeface="+mn-lt"/>
                </a:rPr>
                <a:t>音频上线流程整合优化，云端化处理</a:t>
              </a:r>
              <a:endParaRPr lang="en-US" altLang="zh-CN" sz="1200" dirty="0">
                <a:cs typeface="+mn-ea"/>
                <a:sym typeface="+mn-lt"/>
              </a:endParaRPr>
            </a:p>
            <a:p>
              <a:pPr>
                <a:defRPr/>
              </a:pPr>
              <a:r>
                <a:rPr lang="en-US" altLang="zh-CN" sz="1200" dirty="0">
                  <a:cs typeface="+mn-ea"/>
                  <a:sym typeface="+mn-lt"/>
                </a:rPr>
                <a:t>4.</a:t>
              </a:r>
              <a:r>
                <a:rPr lang="zh-CN" altLang="en-US" sz="1200" dirty="0">
                  <a:cs typeface="+mn-ea"/>
                  <a:sym typeface="+mn-lt"/>
                </a:rPr>
                <a:t>推进容灾方案</a:t>
              </a:r>
              <a:r>
                <a:rPr lang="en-US" altLang="zh-CN" sz="1200" dirty="0">
                  <a:cs typeface="+mn-ea"/>
                  <a:sym typeface="+mn-lt"/>
                </a:rPr>
                <a:t>3.0</a:t>
              </a:r>
              <a:r>
                <a:rPr lang="zh-CN" altLang="en-US" sz="1200" dirty="0">
                  <a:cs typeface="+mn-ea"/>
                  <a:sym typeface="+mn-lt"/>
                </a:rPr>
                <a:t>落地</a:t>
              </a:r>
              <a:endParaRPr lang="en-US" altLang="zh-CN" sz="1200" dirty="0">
                <a:cs typeface="+mn-ea"/>
                <a:sym typeface="+mn-lt"/>
              </a:endParaRPr>
            </a:p>
            <a:p>
              <a:pPr>
                <a:defRPr/>
              </a:pPr>
              <a:r>
                <a:rPr lang="en-US" altLang="zh-CN" sz="1200" dirty="0">
                  <a:cs typeface="+mn-ea"/>
                  <a:sym typeface="+mn-lt"/>
                </a:rPr>
                <a:t>5.ipv6</a:t>
              </a:r>
              <a:r>
                <a:rPr lang="zh-CN" altLang="en-US" sz="1200" dirty="0">
                  <a:cs typeface="+mn-ea"/>
                  <a:sym typeface="+mn-lt"/>
                </a:rPr>
                <a:t>核心业务支持</a:t>
              </a:r>
              <a:endParaRPr lang="en-US" altLang="zh-CN" sz="1200" dirty="0">
                <a:cs typeface="+mn-ea"/>
                <a:sym typeface="+mn-lt"/>
              </a:endParaRPr>
            </a:p>
            <a:p>
              <a:pPr>
                <a:defRPr/>
              </a:pPr>
              <a:r>
                <a:rPr lang="en-US" altLang="zh-CN" sz="1200" dirty="0">
                  <a:cs typeface="+mn-ea"/>
                  <a:sym typeface="+mn-lt"/>
                </a:rPr>
                <a:t>6.</a:t>
              </a:r>
              <a:r>
                <a:rPr lang="zh-CN" altLang="en-US" sz="1200" dirty="0">
                  <a:cs typeface="+mn-ea"/>
                  <a:sym typeface="+mn-lt"/>
                </a:rPr>
                <a:t>安全能力提升</a:t>
              </a:r>
              <a:endParaRPr lang="en-US" altLang="zh-CN" sz="900" dirty="0">
                <a:cs typeface="+mn-ea"/>
                <a:sym typeface="+mn-lt"/>
              </a:endParaRPr>
            </a:p>
          </p:txBody>
        </p:sp>
        <p:sp>
          <p:nvSpPr>
            <p:cNvPr id="49" name="文本框 7">
              <a:extLst>
                <a:ext uri="{FF2B5EF4-FFF2-40B4-BE49-F238E27FC236}">
                  <a16:creationId xmlns:a16="http://schemas.microsoft.com/office/drawing/2014/main" id="{19A9FA89-17E7-454D-A832-A987F35FC04F}"/>
                </a:ext>
              </a:extLst>
            </p:cNvPr>
            <p:cNvSpPr txBox="1"/>
            <p:nvPr/>
          </p:nvSpPr>
          <p:spPr bwMode="auto">
            <a:xfrm>
              <a:off x="8402845" y="2972099"/>
              <a:ext cx="1111621"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dirty="0">
                  <a:cs typeface="+mn-ea"/>
                  <a:sym typeface="+mn-lt"/>
                </a:rPr>
                <a:t>近期工作内容</a:t>
              </a:r>
            </a:p>
          </p:txBody>
        </p:sp>
      </p:grpSp>
      <p:grpSp>
        <p:nvGrpSpPr>
          <p:cNvPr id="40" name="组合 39">
            <a:extLst>
              <a:ext uri="{FF2B5EF4-FFF2-40B4-BE49-F238E27FC236}">
                <a16:creationId xmlns:a16="http://schemas.microsoft.com/office/drawing/2014/main" id="{858A5D33-9005-4E1B-8A22-13DF5820FDF8}"/>
              </a:ext>
            </a:extLst>
          </p:cNvPr>
          <p:cNvGrpSpPr/>
          <p:nvPr/>
        </p:nvGrpSpPr>
        <p:grpSpPr>
          <a:xfrm>
            <a:off x="7624348" y="-1828764"/>
            <a:ext cx="540385" cy="251"/>
            <a:chOff x="11042" y="4550"/>
            <a:chExt cx="851" cy="251"/>
          </a:xfrm>
        </p:grpSpPr>
        <p:cxnSp>
          <p:nvCxnSpPr>
            <p:cNvPr id="44" name="直接连接符 43">
              <a:extLst>
                <a:ext uri="{FF2B5EF4-FFF2-40B4-BE49-F238E27FC236}">
                  <a16:creationId xmlns:a16="http://schemas.microsoft.com/office/drawing/2014/main" id="{29A63B06-BF5A-41AD-A76C-9F846F8A731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C298379F-B369-48BF-B9F0-C317513F76E1}"/>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1" name="组合 40">
            <a:extLst>
              <a:ext uri="{FF2B5EF4-FFF2-40B4-BE49-F238E27FC236}">
                <a16:creationId xmlns:a16="http://schemas.microsoft.com/office/drawing/2014/main" id="{4992F578-2B81-4612-AFE1-AD3FC5F3E5A3}"/>
              </a:ext>
            </a:extLst>
          </p:cNvPr>
          <p:cNvGrpSpPr/>
          <p:nvPr/>
        </p:nvGrpSpPr>
        <p:grpSpPr>
          <a:xfrm flipH="1">
            <a:off x="4227093" y="-1828129"/>
            <a:ext cx="541021" cy="251"/>
            <a:chOff x="11042" y="4550"/>
            <a:chExt cx="851" cy="251"/>
          </a:xfrm>
        </p:grpSpPr>
        <p:cxnSp>
          <p:nvCxnSpPr>
            <p:cNvPr id="42" name="直接连接符 41">
              <a:extLst>
                <a:ext uri="{FF2B5EF4-FFF2-40B4-BE49-F238E27FC236}">
                  <a16:creationId xmlns:a16="http://schemas.microsoft.com/office/drawing/2014/main" id="{B7352F51-F0D9-419A-9E19-EA0D3ED22116}"/>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A002C872-A8C2-43B5-81BA-BA56FF7174BE}"/>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2" name="Freeform 63">
            <a:extLst>
              <a:ext uri="{FF2B5EF4-FFF2-40B4-BE49-F238E27FC236}">
                <a16:creationId xmlns:a16="http://schemas.microsoft.com/office/drawing/2014/main" id="{ED8F0810-11C2-4AB4-94D5-860FEB4D5206}"/>
              </a:ext>
            </a:extLst>
          </p:cNvPr>
          <p:cNvSpPr/>
          <p:nvPr/>
        </p:nvSpPr>
        <p:spPr bwMode="auto">
          <a:xfrm>
            <a:off x="4301141" y="5112252"/>
            <a:ext cx="960666" cy="958926"/>
          </a:xfrm>
          <a:custGeom>
            <a:avLst/>
            <a:gdLst>
              <a:gd name="T0" fmla="*/ 877 w 877"/>
              <a:gd name="T1" fmla="*/ 431 h 875"/>
              <a:gd name="T2" fmla="*/ 765 w 877"/>
              <a:gd name="T3" fmla="*/ 137 h 875"/>
              <a:gd name="T4" fmla="*/ 444 w 877"/>
              <a:gd name="T5" fmla="*/ 0 h 875"/>
              <a:gd name="T6" fmla="*/ 0 w 877"/>
              <a:gd name="T7" fmla="*/ 444 h 875"/>
              <a:gd name="T8" fmla="*/ 112 w 877"/>
              <a:gd name="T9" fmla="*/ 738 h 875"/>
              <a:gd name="T10" fmla="*/ 433 w 877"/>
              <a:gd name="T11" fmla="*/ 875 h 875"/>
              <a:gd name="T12" fmla="*/ 877 w 877"/>
              <a:gd name="T13" fmla="*/ 431 h 875"/>
            </a:gdLst>
            <a:ahLst/>
            <a:cxnLst>
              <a:cxn ang="0">
                <a:pos x="T0" y="T1"/>
              </a:cxn>
              <a:cxn ang="0">
                <a:pos x="T2" y="T3"/>
              </a:cxn>
              <a:cxn ang="0">
                <a:pos x="T4" y="T5"/>
              </a:cxn>
              <a:cxn ang="0">
                <a:pos x="T6" y="T7"/>
              </a:cxn>
              <a:cxn ang="0">
                <a:pos x="T8" y="T9"/>
              </a:cxn>
              <a:cxn ang="0">
                <a:pos x="T10" y="T11"/>
              </a:cxn>
              <a:cxn ang="0">
                <a:pos x="T12" y="T13"/>
              </a:cxn>
            </a:cxnLst>
            <a:rect l="0" t="0" r="r" b="b"/>
            <a:pathLst>
              <a:path w="877" h="875">
                <a:moveTo>
                  <a:pt x="877" y="431"/>
                </a:moveTo>
                <a:cubicBezTo>
                  <a:pt x="877" y="319"/>
                  <a:pt x="835" y="216"/>
                  <a:pt x="765" y="137"/>
                </a:cubicBezTo>
                <a:cubicBezTo>
                  <a:pt x="684" y="53"/>
                  <a:pt x="570" y="0"/>
                  <a:pt x="444" y="0"/>
                </a:cubicBezTo>
                <a:cubicBezTo>
                  <a:pt x="199" y="0"/>
                  <a:pt x="0" y="199"/>
                  <a:pt x="0" y="444"/>
                </a:cubicBezTo>
                <a:cubicBezTo>
                  <a:pt x="0" y="557"/>
                  <a:pt x="42" y="660"/>
                  <a:pt x="112" y="738"/>
                </a:cubicBezTo>
                <a:cubicBezTo>
                  <a:pt x="193" y="823"/>
                  <a:pt x="307" y="875"/>
                  <a:pt x="433" y="875"/>
                </a:cubicBezTo>
                <a:cubicBezTo>
                  <a:pt x="678" y="875"/>
                  <a:pt x="877" y="677"/>
                  <a:pt x="877" y="43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3" name="Freeform 65">
            <a:extLst>
              <a:ext uri="{FF2B5EF4-FFF2-40B4-BE49-F238E27FC236}">
                <a16:creationId xmlns:a16="http://schemas.microsoft.com/office/drawing/2014/main" id="{F901CCD2-BEC4-4206-ACF8-BF020B2CA0CE}"/>
              </a:ext>
            </a:extLst>
          </p:cNvPr>
          <p:cNvSpPr/>
          <p:nvPr/>
        </p:nvSpPr>
        <p:spPr bwMode="auto">
          <a:xfrm>
            <a:off x="4706601" y="4734598"/>
            <a:ext cx="187086" cy="187956"/>
          </a:xfrm>
          <a:custGeom>
            <a:avLst/>
            <a:gdLst>
              <a:gd name="T0" fmla="*/ 141 w 171"/>
              <a:gd name="T1" fmla="*/ 141 h 172"/>
              <a:gd name="T2" fmla="*/ 30 w 171"/>
              <a:gd name="T3" fmla="*/ 141 h 172"/>
              <a:gd name="T4" fmla="*/ 30 w 171"/>
              <a:gd name="T5" fmla="*/ 31 h 172"/>
              <a:gd name="T6" fmla="*/ 141 w 171"/>
              <a:gd name="T7" fmla="*/ 31 h 172"/>
              <a:gd name="T8" fmla="*/ 141 w 171"/>
              <a:gd name="T9" fmla="*/ 141 h 172"/>
            </a:gdLst>
            <a:ahLst/>
            <a:cxnLst>
              <a:cxn ang="0">
                <a:pos x="T0" y="T1"/>
              </a:cxn>
              <a:cxn ang="0">
                <a:pos x="T2" y="T3"/>
              </a:cxn>
              <a:cxn ang="0">
                <a:pos x="T4" y="T5"/>
              </a:cxn>
              <a:cxn ang="0">
                <a:pos x="T6" y="T7"/>
              </a:cxn>
              <a:cxn ang="0">
                <a:pos x="T8" y="T9"/>
              </a:cxn>
            </a:cxnLst>
            <a:rect l="0" t="0" r="r" b="b"/>
            <a:pathLst>
              <a:path w="171" h="172">
                <a:moveTo>
                  <a:pt x="141" y="141"/>
                </a:moveTo>
                <a:cubicBezTo>
                  <a:pt x="110" y="172"/>
                  <a:pt x="61" y="172"/>
                  <a:pt x="30" y="141"/>
                </a:cubicBezTo>
                <a:cubicBezTo>
                  <a:pt x="0" y="111"/>
                  <a:pt x="0" y="61"/>
                  <a:pt x="30" y="31"/>
                </a:cubicBezTo>
                <a:cubicBezTo>
                  <a:pt x="61" y="0"/>
                  <a:pt x="110" y="0"/>
                  <a:pt x="141" y="31"/>
                </a:cubicBezTo>
                <a:cubicBezTo>
                  <a:pt x="171" y="61"/>
                  <a:pt x="171" y="111"/>
                  <a:pt x="141" y="14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4" name="Freeform 59">
            <a:extLst>
              <a:ext uri="{FF2B5EF4-FFF2-40B4-BE49-F238E27FC236}">
                <a16:creationId xmlns:a16="http://schemas.microsoft.com/office/drawing/2014/main" id="{1125BCBC-34E9-41C3-9E1C-CA23432D8C0F}"/>
              </a:ext>
            </a:extLst>
          </p:cNvPr>
          <p:cNvSpPr/>
          <p:nvPr/>
        </p:nvSpPr>
        <p:spPr bwMode="auto">
          <a:xfrm rot="19195716">
            <a:off x="4589602" y="4919074"/>
            <a:ext cx="387225" cy="386355"/>
          </a:xfrm>
          <a:custGeom>
            <a:avLst/>
            <a:gdLst>
              <a:gd name="T0" fmla="*/ 411 w 445"/>
              <a:gd name="T1" fmla="*/ 0 h 444"/>
              <a:gd name="T2" fmla="*/ 0 w 445"/>
              <a:gd name="T3" fmla="*/ 411 h 444"/>
              <a:gd name="T4" fmla="*/ 34 w 445"/>
              <a:gd name="T5" fmla="*/ 444 h 444"/>
              <a:gd name="T6" fmla="*/ 445 w 445"/>
              <a:gd name="T7" fmla="*/ 33 h 444"/>
              <a:gd name="T8" fmla="*/ 411 w 445"/>
              <a:gd name="T9" fmla="*/ 0 h 444"/>
            </a:gdLst>
            <a:ahLst/>
            <a:cxnLst>
              <a:cxn ang="0">
                <a:pos x="T0" y="T1"/>
              </a:cxn>
              <a:cxn ang="0">
                <a:pos x="T2" y="T3"/>
              </a:cxn>
              <a:cxn ang="0">
                <a:pos x="T4" y="T5"/>
              </a:cxn>
              <a:cxn ang="0">
                <a:pos x="T6" y="T7"/>
              </a:cxn>
              <a:cxn ang="0">
                <a:pos x="T8" y="T9"/>
              </a:cxn>
            </a:cxnLst>
            <a:rect l="0" t="0" r="r" b="b"/>
            <a:pathLst>
              <a:path w="445" h="444">
                <a:moveTo>
                  <a:pt x="411" y="0"/>
                </a:moveTo>
                <a:lnTo>
                  <a:pt x="0" y="411"/>
                </a:lnTo>
                <a:lnTo>
                  <a:pt x="34" y="444"/>
                </a:lnTo>
                <a:lnTo>
                  <a:pt x="445" y="33"/>
                </a:lnTo>
                <a:lnTo>
                  <a:pt x="411" y="0"/>
                </a:ln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5" name="Freeform 57">
            <a:extLst>
              <a:ext uri="{FF2B5EF4-FFF2-40B4-BE49-F238E27FC236}">
                <a16:creationId xmlns:a16="http://schemas.microsoft.com/office/drawing/2014/main" id="{62FCA374-7DD2-4AAC-BDD5-CE3438135C36}"/>
              </a:ext>
            </a:extLst>
          </p:cNvPr>
          <p:cNvSpPr/>
          <p:nvPr/>
        </p:nvSpPr>
        <p:spPr bwMode="auto">
          <a:xfrm rot="2797095">
            <a:off x="5012124" y="1957422"/>
            <a:ext cx="387225" cy="387225"/>
          </a:xfrm>
          <a:custGeom>
            <a:avLst/>
            <a:gdLst>
              <a:gd name="T0" fmla="*/ 445 w 445"/>
              <a:gd name="T1" fmla="*/ 412 h 445"/>
              <a:gd name="T2" fmla="*/ 34 w 445"/>
              <a:gd name="T3" fmla="*/ 0 h 445"/>
              <a:gd name="T4" fmla="*/ 0 w 445"/>
              <a:gd name="T5" fmla="*/ 33 h 445"/>
              <a:gd name="T6" fmla="*/ 411 w 445"/>
              <a:gd name="T7" fmla="*/ 445 h 445"/>
              <a:gd name="T8" fmla="*/ 445 w 445"/>
              <a:gd name="T9" fmla="*/ 412 h 445"/>
            </a:gdLst>
            <a:ahLst/>
            <a:cxnLst>
              <a:cxn ang="0">
                <a:pos x="T0" y="T1"/>
              </a:cxn>
              <a:cxn ang="0">
                <a:pos x="T2" y="T3"/>
              </a:cxn>
              <a:cxn ang="0">
                <a:pos x="T4" y="T5"/>
              </a:cxn>
              <a:cxn ang="0">
                <a:pos x="T6" y="T7"/>
              </a:cxn>
              <a:cxn ang="0">
                <a:pos x="T8" y="T9"/>
              </a:cxn>
            </a:cxnLst>
            <a:rect l="0" t="0" r="r" b="b"/>
            <a:pathLst>
              <a:path w="445" h="445">
                <a:moveTo>
                  <a:pt x="445" y="412"/>
                </a:moveTo>
                <a:lnTo>
                  <a:pt x="34" y="0"/>
                </a:lnTo>
                <a:lnTo>
                  <a:pt x="0" y="33"/>
                </a:lnTo>
                <a:lnTo>
                  <a:pt x="411" y="445"/>
                </a:lnTo>
                <a:lnTo>
                  <a:pt x="445" y="412"/>
                </a:ln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6" name="Freeform 62">
            <a:extLst>
              <a:ext uri="{FF2B5EF4-FFF2-40B4-BE49-F238E27FC236}">
                <a16:creationId xmlns:a16="http://schemas.microsoft.com/office/drawing/2014/main" id="{1194087F-78BE-46CA-8D9E-E1C344B4C94C}"/>
              </a:ext>
            </a:extLst>
          </p:cNvPr>
          <p:cNvSpPr/>
          <p:nvPr/>
        </p:nvSpPr>
        <p:spPr bwMode="auto">
          <a:xfrm>
            <a:off x="4718755" y="1246847"/>
            <a:ext cx="958926" cy="958926"/>
          </a:xfrm>
          <a:custGeom>
            <a:avLst/>
            <a:gdLst>
              <a:gd name="T0" fmla="*/ 876 w 876"/>
              <a:gd name="T1" fmla="*/ 431 h 875"/>
              <a:gd name="T2" fmla="*/ 765 w 876"/>
              <a:gd name="T3" fmla="*/ 137 h 875"/>
              <a:gd name="T4" fmla="*/ 443 w 876"/>
              <a:gd name="T5" fmla="*/ 0 h 875"/>
              <a:gd name="T6" fmla="*/ 0 w 876"/>
              <a:gd name="T7" fmla="*/ 444 h 875"/>
              <a:gd name="T8" fmla="*/ 111 w 876"/>
              <a:gd name="T9" fmla="*/ 738 h 875"/>
              <a:gd name="T10" fmla="*/ 432 w 876"/>
              <a:gd name="T11" fmla="*/ 875 h 875"/>
              <a:gd name="T12" fmla="*/ 876 w 876"/>
              <a:gd name="T13" fmla="*/ 431 h 875"/>
            </a:gdLst>
            <a:ahLst/>
            <a:cxnLst>
              <a:cxn ang="0">
                <a:pos x="T0" y="T1"/>
              </a:cxn>
              <a:cxn ang="0">
                <a:pos x="T2" y="T3"/>
              </a:cxn>
              <a:cxn ang="0">
                <a:pos x="T4" y="T5"/>
              </a:cxn>
              <a:cxn ang="0">
                <a:pos x="T6" y="T7"/>
              </a:cxn>
              <a:cxn ang="0">
                <a:pos x="T8" y="T9"/>
              </a:cxn>
              <a:cxn ang="0">
                <a:pos x="T10" y="T11"/>
              </a:cxn>
              <a:cxn ang="0">
                <a:pos x="T12" y="T13"/>
              </a:cxn>
            </a:cxnLst>
            <a:rect l="0" t="0" r="r" b="b"/>
            <a:pathLst>
              <a:path w="876" h="875">
                <a:moveTo>
                  <a:pt x="876" y="431"/>
                </a:moveTo>
                <a:cubicBezTo>
                  <a:pt x="876" y="318"/>
                  <a:pt x="834" y="215"/>
                  <a:pt x="765" y="137"/>
                </a:cubicBezTo>
                <a:cubicBezTo>
                  <a:pt x="684" y="52"/>
                  <a:pt x="570" y="0"/>
                  <a:pt x="443" y="0"/>
                </a:cubicBezTo>
                <a:cubicBezTo>
                  <a:pt x="198" y="0"/>
                  <a:pt x="0" y="198"/>
                  <a:pt x="0" y="444"/>
                </a:cubicBezTo>
                <a:cubicBezTo>
                  <a:pt x="0" y="556"/>
                  <a:pt x="42" y="659"/>
                  <a:pt x="111" y="738"/>
                </a:cubicBezTo>
                <a:cubicBezTo>
                  <a:pt x="192" y="822"/>
                  <a:pt x="306" y="875"/>
                  <a:pt x="432" y="875"/>
                </a:cubicBezTo>
                <a:cubicBezTo>
                  <a:pt x="677" y="875"/>
                  <a:pt x="876" y="676"/>
                  <a:pt x="876" y="43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7" name="Freeform 58">
            <a:extLst>
              <a:ext uri="{FF2B5EF4-FFF2-40B4-BE49-F238E27FC236}">
                <a16:creationId xmlns:a16="http://schemas.microsoft.com/office/drawing/2014/main" id="{9769FFBC-0717-4FC0-B7D4-2A2A9DF72BF3}"/>
              </a:ext>
            </a:extLst>
          </p:cNvPr>
          <p:cNvSpPr/>
          <p:nvPr/>
        </p:nvSpPr>
        <p:spPr bwMode="auto">
          <a:xfrm>
            <a:off x="5100363" y="2311818"/>
            <a:ext cx="187086" cy="188827"/>
          </a:xfrm>
          <a:custGeom>
            <a:avLst/>
            <a:gdLst>
              <a:gd name="T0" fmla="*/ 30 w 171"/>
              <a:gd name="T1" fmla="*/ 141 h 172"/>
              <a:gd name="T2" fmla="*/ 30 w 171"/>
              <a:gd name="T3" fmla="*/ 31 h 172"/>
              <a:gd name="T4" fmla="*/ 141 w 171"/>
              <a:gd name="T5" fmla="*/ 31 h 172"/>
              <a:gd name="T6" fmla="*/ 141 w 171"/>
              <a:gd name="T7" fmla="*/ 141 h 172"/>
              <a:gd name="T8" fmla="*/ 30 w 171"/>
              <a:gd name="T9" fmla="*/ 141 h 172"/>
            </a:gdLst>
            <a:ahLst/>
            <a:cxnLst>
              <a:cxn ang="0">
                <a:pos x="T0" y="T1"/>
              </a:cxn>
              <a:cxn ang="0">
                <a:pos x="T2" y="T3"/>
              </a:cxn>
              <a:cxn ang="0">
                <a:pos x="T4" y="T5"/>
              </a:cxn>
              <a:cxn ang="0">
                <a:pos x="T6" y="T7"/>
              </a:cxn>
              <a:cxn ang="0">
                <a:pos x="T8" y="T9"/>
              </a:cxn>
            </a:cxnLst>
            <a:rect l="0" t="0" r="r" b="b"/>
            <a:pathLst>
              <a:path w="171" h="172">
                <a:moveTo>
                  <a:pt x="30" y="141"/>
                </a:moveTo>
                <a:cubicBezTo>
                  <a:pt x="0" y="111"/>
                  <a:pt x="0" y="61"/>
                  <a:pt x="30" y="31"/>
                </a:cubicBezTo>
                <a:cubicBezTo>
                  <a:pt x="61" y="0"/>
                  <a:pt x="110" y="0"/>
                  <a:pt x="141" y="31"/>
                </a:cubicBezTo>
                <a:cubicBezTo>
                  <a:pt x="171" y="61"/>
                  <a:pt x="171" y="111"/>
                  <a:pt x="141" y="141"/>
                </a:cubicBezTo>
                <a:cubicBezTo>
                  <a:pt x="110" y="172"/>
                  <a:pt x="61" y="172"/>
                  <a:pt x="30" y="14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98" name="文本框 7">
            <a:extLst>
              <a:ext uri="{FF2B5EF4-FFF2-40B4-BE49-F238E27FC236}">
                <a16:creationId xmlns:a16="http://schemas.microsoft.com/office/drawing/2014/main" id="{71CA5B5E-5D42-4784-80BF-B306D6B75562}"/>
              </a:ext>
            </a:extLst>
          </p:cNvPr>
          <p:cNvSpPr txBox="1"/>
          <p:nvPr/>
        </p:nvSpPr>
        <p:spPr bwMode="auto">
          <a:xfrm>
            <a:off x="4816239" y="1543665"/>
            <a:ext cx="742836" cy="25391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1050" b="1" kern="0" dirty="0">
                <a:solidFill>
                  <a:schemeClr val="bg1"/>
                </a:solidFill>
                <a:cs typeface="+mn-ea"/>
                <a:sym typeface="+mn-lt"/>
              </a:rPr>
              <a:t>运维平台</a:t>
            </a:r>
          </a:p>
        </p:txBody>
      </p:sp>
      <p:sp>
        <p:nvSpPr>
          <p:cNvPr id="99" name="文本框 7">
            <a:extLst>
              <a:ext uri="{FF2B5EF4-FFF2-40B4-BE49-F238E27FC236}">
                <a16:creationId xmlns:a16="http://schemas.microsoft.com/office/drawing/2014/main" id="{D366E660-87F5-411F-8494-B5CDA1698EFD}"/>
              </a:ext>
            </a:extLst>
          </p:cNvPr>
          <p:cNvSpPr txBox="1"/>
          <p:nvPr/>
        </p:nvSpPr>
        <p:spPr bwMode="auto">
          <a:xfrm>
            <a:off x="4457606" y="3343183"/>
            <a:ext cx="1272968" cy="70788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000" b="1" kern="0" dirty="0">
                <a:solidFill>
                  <a:schemeClr val="bg1"/>
                </a:solidFill>
                <a:cs typeface="+mn-ea"/>
                <a:sym typeface="+mn-lt"/>
              </a:rPr>
              <a:t>近期主要成果</a:t>
            </a:r>
          </a:p>
        </p:txBody>
      </p:sp>
      <p:sp>
        <p:nvSpPr>
          <p:cNvPr id="100" name="文本框 7">
            <a:extLst>
              <a:ext uri="{FF2B5EF4-FFF2-40B4-BE49-F238E27FC236}">
                <a16:creationId xmlns:a16="http://schemas.microsoft.com/office/drawing/2014/main" id="{077C33C1-F1EC-44C3-BCA3-D1156120511F}"/>
              </a:ext>
            </a:extLst>
          </p:cNvPr>
          <p:cNvSpPr txBox="1"/>
          <p:nvPr/>
        </p:nvSpPr>
        <p:spPr bwMode="auto">
          <a:xfrm>
            <a:off x="3153572" y="1873136"/>
            <a:ext cx="1272968" cy="41549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1050" b="1" kern="0" dirty="0">
                <a:solidFill>
                  <a:schemeClr val="bg1"/>
                </a:solidFill>
                <a:cs typeface="+mn-ea"/>
                <a:sym typeface="+mn-lt"/>
              </a:rPr>
              <a:t>内容上线</a:t>
            </a:r>
            <a:endParaRPr lang="en-US" altLang="zh-CN" sz="1050" b="1" kern="0" dirty="0">
              <a:solidFill>
                <a:schemeClr val="bg1"/>
              </a:solidFill>
              <a:cs typeface="+mn-ea"/>
              <a:sym typeface="+mn-lt"/>
            </a:endParaRPr>
          </a:p>
          <a:p>
            <a:pPr algn="ctr" defTabSz="914400" fontAlgn="auto">
              <a:spcBef>
                <a:spcPts val="0"/>
              </a:spcBef>
              <a:spcAft>
                <a:spcPts val="0"/>
              </a:spcAft>
              <a:defRPr/>
            </a:pPr>
            <a:r>
              <a:rPr lang="zh-CN" altLang="en-US" sz="1050" b="1" kern="0" dirty="0">
                <a:solidFill>
                  <a:schemeClr val="bg1"/>
                </a:solidFill>
                <a:cs typeface="+mn-ea"/>
                <a:sym typeface="+mn-lt"/>
              </a:rPr>
              <a:t>云端化</a:t>
            </a:r>
          </a:p>
        </p:txBody>
      </p:sp>
      <p:sp>
        <p:nvSpPr>
          <p:cNvPr id="101" name="文本框 7">
            <a:extLst>
              <a:ext uri="{FF2B5EF4-FFF2-40B4-BE49-F238E27FC236}">
                <a16:creationId xmlns:a16="http://schemas.microsoft.com/office/drawing/2014/main" id="{EA0EF1A0-31EA-44A8-8112-18B240BF1B90}"/>
              </a:ext>
            </a:extLst>
          </p:cNvPr>
          <p:cNvSpPr txBox="1"/>
          <p:nvPr/>
        </p:nvSpPr>
        <p:spPr bwMode="auto">
          <a:xfrm>
            <a:off x="2477756" y="3262896"/>
            <a:ext cx="1272968" cy="25391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1050" b="1" kern="0" dirty="0">
                <a:solidFill>
                  <a:schemeClr val="bg1"/>
                </a:solidFill>
                <a:cs typeface="+mn-ea"/>
                <a:sym typeface="+mn-lt"/>
              </a:rPr>
              <a:t>容灾</a:t>
            </a:r>
            <a:r>
              <a:rPr lang="en-US" altLang="zh-CN" sz="1050" b="1" kern="0" dirty="0">
                <a:solidFill>
                  <a:schemeClr val="bg1"/>
                </a:solidFill>
                <a:cs typeface="+mn-ea"/>
                <a:sym typeface="+mn-lt"/>
              </a:rPr>
              <a:t>3.0</a:t>
            </a:r>
            <a:endParaRPr lang="zh-CN" altLang="en-US" sz="1050" b="1" kern="0" dirty="0">
              <a:solidFill>
                <a:schemeClr val="bg1"/>
              </a:solidFill>
              <a:cs typeface="+mn-ea"/>
              <a:sym typeface="+mn-lt"/>
            </a:endParaRPr>
          </a:p>
        </p:txBody>
      </p:sp>
      <p:sp>
        <p:nvSpPr>
          <p:cNvPr id="102" name="文本框 6">
            <a:extLst>
              <a:ext uri="{FF2B5EF4-FFF2-40B4-BE49-F238E27FC236}">
                <a16:creationId xmlns:a16="http://schemas.microsoft.com/office/drawing/2014/main" id="{B010D494-AF57-4DE8-B2C8-2B81DB7EBCE4}"/>
              </a:ext>
            </a:extLst>
          </p:cNvPr>
          <p:cNvSpPr txBox="1"/>
          <p:nvPr/>
        </p:nvSpPr>
        <p:spPr bwMode="auto">
          <a:xfrm>
            <a:off x="552068" y="3262896"/>
            <a:ext cx="1984444"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eaLnBrk="1" hangingPunct="1">
              <a:defRPr/>
            </a:pPr>
            <a:r>
              <a:rPr lang="zh-CN" altLang="en-US" sz="900" dirty="0">
                <a:cs typeface="+mn-ea"/>
                <a:sym typeface="+mn-lt"/>
              </a:rPr>
              <a:t>容灾时间减短</a:t>
            </a:r>
            <a:r>
              <a:rPr lang="en-US" altLang="zh-CN" sz="900" dirty="0">
                <a:cs typeface="+mn-ea"/>
                <a:sym typeface="+mn-lt"/>
              </a:rPr>
              <a:t>50%,</a:t>
            </a:r>
            <a:r>
              <a:rPr lang="zh-CN" altLang="en-US" sz="900" dirty="0">
                <a:cs typeface="+mn-ea"/>
                <a:sym typeface="+mn-lt"/>
              </a:rPr>
              <a:t>业务复杂度降低</a:t>
            </a:r>
            <a:r>
              <a:rPr lang="en-US" altLang="zh-CN" sz="900" dirty="0">
                <a:cs typeface="+mn-ea"/>
                <a:sym typeface="+mn-lt"/>
              </a:rPr>
              <a:t>50%</a:t>
            </a:r>
            <a:r>
              <a:rPr lang="zh-CN" altLang="en-US" sz="900" dirty="0">
                <a:cs typeface="+mn-ea"/>
                <a:sym typeface="+mn-lt"/>
              </a:rPr>
              <a:t>，容灾弹性能力提高</a:t>
            </a:r>
            <a:r>
              <a:rPr lang="en-US" altLang="zh-CN" sz="900" dirty="0">
                <a:cs typeface="+mn-ea"/>
                <a:sym typeface="+mn-lt"/>
              </a:rPr>
              <a:t>1000%</a:t>
            </a:r>
            <a:endParaRPr lang="zh-CN" altLang="en-US" sz="900" dirty="0">
              <a:cs typeface="+mn-ea"/>
              <a:sym typeface="+mn-lt"/>
            </a:endParaRPr>
          </a:p>
        </p:txBody>
      </p:sp>
      <p:sp>
        <p:nvSpPr>
          <p:cNvPr id="103" name="文本框 7">
            <a:extLst>
              <a:ext uri="{FF2B5EF4-FFF2-40B4-BE49-F238E27FC236}">
                <a16:creationId xmlns:a16="http://schemas.microsoft.com/office/drawing/2014/main" id="{641F2AD2-6564-4DA5-A026-F921406F97B5}"/>
              </a:ext>
            </a:extLst>
          </p:cNvPr>
          <p:cNvSpPr txBox="1"/>
          <p:nvPr/>
        </p:nvSpPr>
        <p:spPr bwMode="auto">
          <a:xfrm>
            <a:off x="2843732" y="4610049"/>
            <a:ext cx="1272968" cy="25391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1050" b="1" kern="0" dirty="0">
                <a:solidFill>
                  <a:schemeClr val="bg1"/>
                </a:solidFill>
                <a:cs typeface="+mn-ea"/>
                <a:sym typeface="+mn-lt"/>
              </a:rPr>
              <a:t>IPV6</a:t>
            </a:r>
            <a:endParaRPr lang="zh-CN" altLang="en-US" sz="1050" b="1" kern="0" dirty="0">
              <a:solidFill>
                <a:schemeClr val="bg1"/>
              </a:solidFill>
              <a:cs typeface="+mn-ea"/>
              <a:sym typeface="+mn-lt"/>
            </a:endParaRPr>
          </a:p>
        </p:txBody>
      </p:sp>
      <p:sp>
        <p:nvSpPr>
          <p:cNvPr id="107" name="文本框 7">
            <a:extLst>
              <a:ext uri="{FF2B5EF4-FFF2-40B4-BE49-F238E27FC236}">
                <a16:creationId xmlns:a16="http://schemas.microsoft.com/office/drawing/2014/main" id="{B2899EAC-E127-43BB-AA2E-B02722BCAC3A}"/>
              </a:ext>
            </a:extLst>
          </p:cNvPr>
          <p:cNvSpPr txBox="1"/>
          <p:nvPr/>
        </p:nvSpPr>
        <p:spPr bwMode="auto">
          <a:xfrm>
            <a:off x="4368976" y="5488775"/>
            <a:ext cx="818681" cy="25391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1050" b="1" kern="0" dirty="0">
                <a:solidFill>
                  <a:schemeClr val="bg1"/>
                </a:solidFill>
                <a:cs typeface="+mn-ea"/>
                <a:sym typeface="+mn-lt"/>
              </a:rPr>
              <a:t>安全</a:t>
            </a:r>
          </a:p>
        </p:txBody>
      </p:sp>
      <p:sp>
        <p:nvSpPr>
          <p:cNvPr id="109" name="文本框 6">
            <a:extLst>
              <a:ext uri="{FF2B5EF4-FFF2-40B4-BE49-F238E27FC236}">
                <a16:creationId xmlns:a16="http://schemas.microsoft.com/office/drawing/2014/main" id="{F7DE7403-D134-44FF-A570-751DB159C9A0}"/>
              </a:ext>
            </a:extLst>
          </p:cNvPr>
          <p:cNvSpPr txBox="1"/>
          <p:nvPr/>
        </p:nvSpPr>
        <p:spPr bwMode="auto">
          <a:xfrm>
            <a:off x="2689230" y="5995837"/>
            <a:ext cx="1807333"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eaLnBrk="1" hangingPunct="1">
              <a:defRPr/>
            </a:pPr>
            <a:r>
              <a:rPr lang="zh-CN" altLang="en-US" sz="900" dirty="0">
                <a:cs typeface="+mn-ea"/>
                <a:sym typeface="+mn-lt"/>
              </a:rPr>
              <a:t>应用防护从无到有，日均拦截恶意攻击</a:t>
            </a:r>
            <a:r>
              <a:rPr lang="en-US" altLang="zh-CN" sz="900" dirty="0">
                <a:cs typeface="+mn-ea"/>
                <a:sym typeface="+mn-lt"/>
              </a:rPr>
              <a:t>5000</a:t>
            </a:r>
            <a:r>
              <a:rPr lang="zh-CN" altLang="en-US" sz="900" dirty="0">
                <a:cs typeface="+mn-ea"/>
                <a:sym typeface="+mn-lt"/>
              </a:rPr>
              <a:t>次以上</a:t>
            </a:r>
          </a:p>
        </p:txBody>
      </p:sp>
      <p:sp>
        <p:nvSpPr>
          <p:cNvPr id="111" name="Freeform 57">
            <a:extLst>
              <a:ext uri="{FF2B5EF4-FFF2-40B4-BE49-F238E27FC236}">
                <a16:creationId xmlns:a16="http://schemas.microsoft.com/office/drawing/2014/main" id="{39C71362-EE7E-4C62-8411-A196FCED94AF}"/>
              </a:ext>
            </a:extLst>
          </p:cNvPr>
          <p:cNvSpPr/>
          <p:nvPr/>
        </p:nvSpPr>
        <p:spPr bwMode="auto">
          <a:xfrm rot="5400000">
            <a:off x="6007773" y="2463592"/>
            <a:ext cx="387225" cy="387225"/>
          </a:xfrm>
          <a:custGeom>
            <a:avLst/>
            <a:gdLst>
              <a:gd name="T0" fmla="*/ 445 w 445"/>
              <a:gd name="T1" fmla="*/ 412 h 445"/>
              <a:gd name="T2" fmla="*/ 34 w 445"/>
              <a:gd name="T3" fmla="*/ 0 h 445"/>
              <a:gd name="T4" fmla="*/ 0 w 445"/>
              <a:gd name="T5" fmla="*/ 33 h 445"/>
              <a:gd name="T6" fmla="*/ 411 w 445"/>
              <a:gd name="T7" fmla="*/ 445 h 445"/>
              <a:gd name="T8" fmla="*/ 445 w 445"/>
              <a:gd name="T9" fmla="*/ 412 h 445"/>
            </a:gdLst>
            <a:ahLst/>
            <a:cxnLst>
              <a:cxn ang="0">
                <a:pos x="T0" y="T1"/>
              </a:cxn>
              <a:cxn ang="0">
                <a:pos x="T2" y="T3"/>
              </a:cxn>
              <a:cxn ang="0">
                <a:pos x="T4" y="T5"/>
              </a:cxn>
              <a:cxn ang="0">
                <a:pos x="T6" y="T7"/>
              </a:cxn>
              <a:cxn ang="0">
                <a:pos x="T8" y="T9"/>
              </a:cxn>
            </a:cxnLst>
            <a:rect l="0" t="0" r="r" b="b"/>
            <a:pathLst>
              <a:path w="445" h="445">
                <a:moveTo>
                  <a:pt x="445" y="412"/>
                </a:moveTo>
                <a:lnTo>
                  <a:pt x="34" y="0"/>
                </a:lnTo>
                <a:lnTo>
                  <a:pt x="0" y="33"/>
                </a:lnTo>
                <a:lnTo>
                  <a:pt x="411" y="445"/>
                </a:lnTo>
                <a:lnTo>
                  <a:pt x="445" y="412"/>
                </a:ln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12" name="Freeform 62">
            <a:extLst>
              <a:ext uri="{FF2B5EF4-FFF2-40B4-BE49-F238E27FC236}">
                <a16:creationId xmlns:a16="http://schemas.microsoft.com/office/drawing/2014/main" id="{A5E16CB8-FD23-4872-8FDB-5E92CD7FE3F6}"/>
              </a:ext>
            </a:extLst>
          </p:cNvPr>
          <p:cNvSpPr/>
          <p:nvPr/>
        </p:nvSpPr>
        <p:spPr bwMode="auto">
          <a:xfrm>
            <a:off x="6130944" y="1725645"/>
            <a:ext cx="958926" cy="958926"/>
          </a:xfrm>
          <a:custGeom>
            <a:avLst/>
            <a:gdLst>
              <a:gd name="T0" fmla="*/ 876 w 876"/>
              <a:gd name="T1" fmla="*/ 431 h 875"/>
              <a:gd name="T2" fmla="*/ 765 w 876"/>
              <a:gd name="T3" fmla="*/ 137 h 875"/>
              <a:gd name="T4" fmla="*/ 443 w 876"/>
              <a:gd name="T5" fmla="*/ 0 h 875"/>
              <a:gd name="T6" fmla="*/ 0 w 876"/>
              <a:gd name="T7" fmla="*/ 444 h 875"/>
              <a:gd name="T8" fmla="*/ 111 w 876"/>
              <a:gd name="T9" fmla="*/ 738 h 875"/>
              <a:gd name="T10" fmla="*/ 432 w 876"/>
              <a:gd name="T11" fmla="*/ 875 h 875"/>
              <a:gd name="T12" fmla="*/ 876 w 876"/>
              <a:gd name="T13" fmla="*/ 431 h 875"/>
            </a:gdLst>
            <a:ahLst/>
            <a:cxnLst>
              <a:cxn ang="0">
                <a:pos x="T0" y="T1"/>
              </a:cxn>
              <a:cxn ang="0">
                <a:pos x="T2" y="T3"/>
              </a:cxn>
              <a:cxn ang="0">
                <a:pos x="T4" y="T5"/>
              </a:cxn>
              <a:cxn ang="0">
                <a:pos x="T6" y="T7"/>
              </a:cxn>
              <a:cxn ang="0">
                <a:pos x="T8" y="T9"/>
              </a:cxn>
              <a:cxn ang="0">
                <a:pos x="T10" y="T11"/>
              </a:cxn>
              <a:cxn ang="0">
                <a:pos x="T12" y="T13"/>
              </a:cxn>
            </a:cxnLst>
            <a:rect l="0" t="0" r="r" b="b"/>
            <a:pathLst>
              <a:path w="876" h="875">
                <a:moveTo>
                  <a:pt x="876" y="431"/>
                </a:moveTo>
                <a:cubicBezTo>
                  <a:pt x="876" y="318"/>
                  <a:pt x="834" y="215"/>
                  <a:pt x="765" y="137"/>
                </a:cubicBezTo>
                <a:cubicBezTo>
                  <a:pt x="684" y="52"/>
                  <a:pt x="570" y="0"/>
                  <a:pt x="443" y="0"/>
                </a:cubicBezTo>
                <a:cubicBezTo>
                  <a:pt x="198" y="0"/>
                  <a:pt x="0" y="198"/>
                  <a:pt x="0" y="444"/>
                </a:cubicBezTo>
                <a:cubicBezTo>
                  <a:pt x="0" y="556"/>
                  <a:pt x="42" y="659"/>
                  <a:pt x="111" y="738"/>
                </a:cubicBezTo>
                <a:cubicBezTo>
                  <a:pt x="192" y="822"/>
                  <a:pt x="306" y="875"/>
                  <a:pt x="432" y="875"/>
                </a:cubicBezTo>
                <a:cubicBezTo>
                  <a:pt x="677" y="875"/>
                  <a:pt x="876" y="676"/>
                  <a:pt x="876" y="43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13" name="Freeform 58">
            <a:extLst>
              <a:ext uri="{FF2B5EF4-FFF2-40B4-BE49-F238E27FC236}">
                <a16:creationId xmlns:a16="http://schemas.microsoft.com/office/drawing/2014/main" id="{E6DF5406-154C-4377-BC98-9C608BA00268}"/>
              </a:ext>
            </a:extLst>
          </p:cNvPr>
          <p:cNvSpPr/>
          <p:nvPr/>
        </p:nvSpPr>
        <p:spPr bwMode="auto">
          <a:xfrm>
            <a:off x="5927488" y="2737968"/>
            <a:ext cx="187086" cy="188827"/>
          </a:xfrm>
          <a:custGeom>
            <a:avLst/>
            <a:gdLst>
              <a:gd name="T0" fmla="*/ 30 w 171"/>
              <a:gd name="T1" fmla="*/ 141 h 172"/>
              <a:gd name="T2" fmla="*/ 30 w 171"/>
              <a:gd name="T3" fmla="*/ 31 h 172"/>
              <a:gd name="T4" fmla="*/ 141 w 171"/>
              <a:gd name="T5" fmla="*/ 31 h 172"/>
              <a:gd name="T6" fmla="*/ 141 w 171"/>
              <a:gd name="T7" fmla="*/ 141 h 172"/>
              <a:gd name="T8" fmla="*/ 30 w 171"/>
              <a:gd name="T9" fmla="*/ 141 h 172"/>
            </a:gdLst>
            <a:ahLst/>
            <a:cxnLst>
              <a:cxn ang="0">
                <a:pos x="T0" y="T1"/>
              </a:cxn>
              <a:cxn ang="0">
                <a:pos x="T2" y="T3"/>
              </a:cxn>
              <a:cxn ang="0">
                <a:pos x="T4" y="T5"/>
              </a:cxn>
              <a:cxn ang="0">
                <a:pos x="T6" y="T7"/>
              </a:cxn>
              <a:cxn ang="0">
                <a:pos x="T8" y="T9"/>
              </a:cxn>
            </a:cxnLst>
            <a:rect l="0" t="0" r="r" b="b"/>
            <a:pathLst>
              <a:path w="171" h="172">
                <a:moveTo>
                  <a:pt x="30" y="141"/>
                </a:moveTo>
                <a:cubicBezTo>
                  <a:pt x="0" y="111"/>
                  <a:pt x="0" y="61"/>
                  <a:pt x="30" y="31"/>
                </a:cubicBezTo>
                <a:cubicBezTo>
                  <a:pt x="61" y="0"/>
                  <a:pt x="110" y="0"/>
                  <a:pt x="141" y="31"/>
                </a:cubicBezTo>
                <a:cubicBezTo>
                  <a:pt x="171" y="61"/>
                  <a:pt x="171" y="111"/>
                  <a:pt x="141" y="141"/>
                </a:cubicBezTo>
                <a:cubicBezTo>
                  <a:pt x="110" y="172"/>
                  <a:pt x="61" y="172"/>
                  <a:pt x="30" y="141"/>
                </a:cubicBezTo>
                <a:close/>
              </a:path>
            </a:pathLst>
          </a:custGeom>
          <a:solidFill>
            <a:srgbClr val="1672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14" name="文本框 7">
            <a:extLst>
              <a:ext uri="{FF2B5EF4-FFF2-40B4-BE49-F238E27FC236}">
                <a16:creationId xmlns:a16="http://schemas.microsoft.com/office/drawing/2014/main" id="{FB00BB2C-E2E0-4B6D-AA5F-0E95BED69AC4}"/>
              </a:ext>
            </a:extLst>
          </p:cNvPr>
          <p:cNvSpPr txBox="1"/>
          <p:nvPr/>
        </p:nvSpPr>
        <p:spPr bwMode="auto">
          <a:xfrm>
            <a:off x="5981441" y="1956103"/>
            <a:ext cx="1272968" cy="41549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1050" b="1" kern="0" dirty="0">
                <a:solidFill>
                  <a:schemeClr val="bg1"/>
                </a:solidFill>
                <a:cs typeface="+mn-ea"/>
                <a:sym typeface="+mn-lt"/>
              </a:rPr>
              <a:t>发布系统</a:t>
            </a:r>
            <a:endParaRPr lang="en-US" altLang="zh-CN" sz="1050" b="1" kern="0" dirty="0">
              <a:solidFill>
                <a:schemeClr val="bg1"/>
              </a:solidFill>
              <a:cs typeface="+mn-ea"/>
              <a:sym typeface="+mn-lt"/>
            </a:endParaRPr>
          </a:p>
          <a:p>
            <a:pPr algn="ctr" defTabSz="914400" fontAlgn="auto">
              <a:spcBef>
                <a:spcPts val="0"/>
              </a:spcBef>
              <a:spcAft>
                <a:spcPts val="0"/>
              </a:spcAft>
              <a:defRPr/>
            </a:pPr>
            <a:r>
              <a:rPr lang="en-US" altLang="zh-CN" sz="1050" b="1" kern="0" dirty="0">
                <a:solidFill>
                  <a:schemeClr val="bg1"/>
                </a:solidFill>
                <a:cs typeface="+mn-ea"/>
                <a:sym typeface="+mn-lt"/>
              </a:rPr>
              <a:t>2.0</a:t>
            </a:r>
            <a:endParaRPr lang="zh-CN" altLang="en-US" sz="1050" b="1" kern="0" dirty="0">
              <a:solidFill>
                <a:schemeClr val="bg1"/>
              </a:solidFill>
              <a:cs typeface="+mn-ea"/>
              <a:sym typeface="+mn-lt"/>
            </a:endParaRPr>
          </a:p>
        </p:txBody>
      </p:sp>
      <p:sp>
        <p:nvSpPr>
          <p:cNvPr id="115" name="文本框 6">
            <a:extLst>
              <a:ext uri="{FF2B5EF4-FFF2-40B4-BE49-F238E27FC236}">
                <a16:creationId xmlns:a16="http://schemas.microsoft.com/office/drawing/2014/main" id="{8F395ED9-8445-45AB-9EC8-B211113770CA}"/>
              </a:ext>
            </a:extLst>
          </p:cNvPr>
          <p:cNvSpPr txBox="1"/>
          <p:nvPr/>
        </p:nvSpPr>
        <p:spPr bwMode="auto">
          <a:xfrm>
            <a:off x="6767315" y="1558196"/>
            <a:ext cx="2433885" cy="507831"/>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eaLnBrk="1" hangingPunct="1">
              <a:defRPr/>
            </a:pPr>
            <a:r>
              <a:rPr lang="zh-CN" altLang="en-US" sz="900" dirty="0">
                <a:cs typeface="+mn-ea"/>
                <a:sym typeface="+mn-lt"/>
              </a:rPr>
              <a:t>发布系统</a:t>
            </a:r>
            <a:r>
              <a:rPr lang="en-US" altLang="zh-CN" sz="900" dirty="0">
                <a:cs typeface="+mn-ea"/>
                <a:sym typeface="+mn-lt"/>
              </a:rPr>
              <a:t>2.0</a:t>
            </a:r>
            <a:r>
              <a:rPr lang="zh-CN" altLang="en-US" sz="900" dirty="0">
                <a:cs typeface="+mn-ea"/>
                <a:sym typeface="+mn-lt"/>
              </a:rPr>
              <a:t>落地上线，主要负责应用批量重启、发布、打包等底层接口开发，以及运维平台接口开发</a:t>
            </a:r>
          </a:p>
        </p:txBody>
      </p:sp>
    </p:spTree>
    <p:extLst>
      <p:ext uri="{BB962C8B-B14F-4D97-AF65-F5344CB8AC3E}">
        <p14:creationId xmlns:p14="http://schemas.microsoft.com/office/powerpoint/2010/main" val="350474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7E42DEC-222A-4419-B449-9E0D494E0599}"/>
              </a:ext>
            </a:extLst>
          </p:cNvPr>
          <p:cNvGrpSpPr/>
          <p:nvPr/>
        </p:nvGrpSpPr>
        <p:grpSpPr>
          <a:xfrm>
            <a:off x="7651432" y="-2211917"/>
            <a:ext cx="540385" cy="251"/>
            <a:chOff x="11042" y="4550"/>
            <a:chExt cx="851" cy="251"/>
          </a:xfrm>
        </p:grpSpPr>
        <p:cxnSp>
          <p:nvCxnSpPr>
            <p:cNvPr id="14" name="直接连接符 13">
              <a:extLst>
                <a:ext uri="{FF2B5EF4-FFF2-40B4-BE49-F238E27FC236}">
                  <a16:creationId xmlns:a16="http://schemas.microsoft.com/office/drawing/2014/main" id="{18FEC0EA-D7AE-4259-8922-F6A30DCC5025}"/>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9CB12DA-A0AF-4D92-8D56-0509FA779908}"/>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F609CE52-E98E-4DE0-AF1A-2F7691F30526}"/>
              </a:ext>
            </a:extLst>
          </p:cNvPr>
          <p:cNvGrpSpPr/>
          <p:nvPr/>
        </p:nvGrpSpPr>
        <p:grpSpPr>
          <a:xfrm flipH="1">
            <a:off x="4254177" y="-2211282"/>
            <a:ext cx="541021" cy="251"/>
            <a:chOff x="11042" y="4550"/>
            <a:chExt cx="851" cy="251"/>
          </a:xfrm>
        </p:grpSpPr>
        <p:cxnSp>
          <p:nvCxnSpPr>
            <p:cNvPr id="12" name="直接连接符 11">
              <a:extLst>
                <a:ext uri="{FF2B5EF4-FFF2-40B4-BE49-F238E27FC236}">
                  <a16:creationId xmlns:a16="http://schemas.microsoft.com/office/drawing/2014/main" id="{2AA0C484-34FC-41B2-BBD0-BBFECC952293}"/>
                </a:ext>
              </a:extLst>
            </p:cNvPr>
            <p:cNvCxnSpPr/>
            <p:nvPr/>
          </p:nvCxnSpPr>
          <p:spPr>
            <a:xfrm>
              <a:off x="11154" y="4675"/>
              <a:ext cx="739" cy="0"/>
            </a:xfrm>
            <a:prstGeom prst="line">
              <a:avLst/>
            </a:prstGeom>
            <a:ln>
              <a:solidFill>
                <a:srgbClr val="0052A4"/>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530FA31-49E1-454E-AD60-28D047E2CB1B}"/>
                </a:ext>
              </a:extLst>
            </p:cNvPr>
            <p:cNvSpPr/>
            <p:nvPr/>
          </p:nvSpPr>
          <p:spPr>
            <a:xfrm>
              <a:off x="11042" y="4550"/>
              <a:ext cx="251" cy="251"/>
            </a:xfrm>
            <a:prstGeom prst="ellipse">
              <a:avLst/>
            </a:prstGeom>
            <a:solidFill>
              <a:srgbClr val="005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矩形 20">
            <a:extLst>
              <a:ext uri="{FF2B5EF4-FFF2-40B4-BE49-F238E27FC236}">
                <a16:creationId xmlns:a16="http://schemas.microsoft.com/office/drawing/2014/main" id="{90D77F22-9E3E-4807-86E1-FB7DED688DFE}"/>
              </a:ext>
            </a:extLst>
          </p:cNvPr>
          <p:cNvSpPr/>
          <p:nvPr/>
        </p:nvSpPr>
        <p:spPr>
          <a:xfrm>
            <a:off x="395926" y="113122"/>
            <a:ext cx="696796" cy="950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462DD3C1-3154-4B8B-A3B6-609EABD0A04D}"/>
              </a:ext>
            </a:extLst>
          </p:cNvPr>
          <p:cNvGrpSpPr/>
          <p:nvPr/>
        </p:nvGrpSpPr>
        <p:grpSpPr>
          <a:xfrm>
            <a:off x="1808009" y="1498836"/>
            <a:ext cx="9218248" cy="3200921"/>
            <a:chOff x="1808009" y="1498836"/>
            <a:chExt cx="9218248" cy="3200921"/>
          </a:xfrm>
        </p:grpSpPr>
        <p:sp>
          <p:nvSpPr>
            <p:cNvPr id="32" name="圆角矩形 20">
              <a:extLst>
                <a:ext uri="{FF2B5EF4-FFF2-40B4-BE49-F238E27FC236}">
                  <a16:creationId xmlns:a16="http://schemas.microsoft.com/office/drawing/2014/main" id="{7FD7059B-1F19-42B6-9A52-D62B0A3EFD2A}"/>
                </a:ext>
              </a:extLst>
            </p:cNvPr>
            <p:cNvSpPr/>
            <p:nvPr/>
          </p:nvSpPr>
          <p:spPr>
            <a:xfrm rot="2700000">
              <a:off x="1878571" y="1428274"/>
              <a:ext cx="3200921" cy="3342046"/>
            </a:xfrm>
            <a:prstGeom prst="roundRect">
              <a:avLst>
                <a:gd name="adj" fmla="val 140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21">
              <a:extLst>
                <a:ext uri="{FF2B5EF4-FFF2-40B4-BE49-F238E27FC236}">
                  <a16:creationId xmlns:a16="http://schemas.microsoft.com/office/drawing/2014/main" id="{0F8BA7BC-453E-4652-8278-F3C2D780A7E8}"/>
                </a:ext>
              </a:extLst>
            </p:cNvPr>
            <p:cNvSpPr/>
            <p:nvPr/>
          </p:nvSpPr>
          <p:spPr>
            <a:xfrm rot="2700000">
              <a:off x="5060339" y="2662104"/>
              <a:ext cx="837460" cy="874383"/>
            </a:xfrm>
            <a:prstGeom prst="roundRect">
              <a:avLst>
                <a:gd name="adj" fmla="val 246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421FDC2-80A8-48C6-9020-3F5FB93D1FB2}"/>
                </a:ext>
              </a:extLst>
            </p:cNvPr>
            <p:cNvSpPr/>
            <p:nvPr/>
          </p:nvSpPr>
          <p:spPr>
            <a:xfrm rot="2700000">
              <a:off x="5519579" y="2662105"/>
              <a:ext cx="837460" cy="87438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deeec63e560781cfd59afb0ea006f2a87ABB68BF51EA6619813959095094C18C62A12F549504892A4AAA8C1554C6663626E05CA27F281A14E6983772AFC3FB97135759321DEA3D704CB8FFD9D2544D20427D00997056F5C96BEB36E87B176A9A2B0208D5F0253CAA64F289E16775627845AD05F6A8DA43D217D906D92F737DD9">
              <a:extLst>
                <a:ext uri="{FF2B5EF4-FFF2-40B4-BE49-F238E27FC236}">
                  <a16:creationId xmlns:a16="http://schemas.microsoft.com/office/drawing/2014/main" id="{65077DFC-8090-454F-99CD-038C25BC6E1B}"/>
                </a:ext>
              </a:extLst>
            </p:cNvPr>
            <p:cNvSpPr txBox="1"/>
            <p:nvPr/>
          </p:nvSpPr>
          <p:spPr>
            <a:xfrm>
              <a:off x="2528714" y="1991301"/>
              <a:ext cx="2345128" cy="2215991"/>
            </a:xfrm>
            <a:prstGeom prst="rect">
              <a:avLst/>
            </a:prstGeom>
            <a:noFill/>
            <a:effectLst/>
          </p:spPr>
          <p:txBody>
            <a:bodyPr wrap="square" rtlCol="0">
              <a:spAutoFit/>
            </a:bodyPr>
            <a:lstStyle/>
            <a:p>
              <a:r>
                <a:rPr lang="en-US" altLang="zh-CN" sz="138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rPr>
                <a:t>03</a:t>
              </a:r>
              <a:endParaRPr lang="zh-CN" altLang="en-US" sz="6000" b="1" dirty="0">
                <a:solidFill>
                  <a:schemeClr val="bg1"/>
                </a:solidFill>
                <a:latin typeface="Calibri" panose="020F0502020204030204" pitchFamily="34" charset="0"/>
                <a:ea typeface="张海山锐线体2.0" panose="02000000000000000000" pitchFamily="2" charset="-122"/>
                <a:cs typeface="Kartika" panose="02020503030404060203" pitchFamily="18" charset="0"/>
              </a:endParaRPr>
            </a:p>
          </p:txBody>
        </p:sp>
        <p:grpSp>
          <p:nvGrpSpPr>
            <p:cNvPr id="8" name="组合 7">
              <a:extLst>
                <a:ext uri="{FF2B5EF4-FFF2-40B4-BE49-F238E27FC236}">
                  <a16:creationId xmlns:a16="http://schemas.microsoft.com/office/drawing/2014/main" id="{3DDEDCD9-F07B-4423-9CC4-98EB384C1C84}"/>
                </a:ext>
              </a:extLst>
            </p:cNvPr>
            <p:cNvGrpSpPr/>
            <p:nvPr/>
          </p:nvGrpSpPr>
          <p:grpSpPr>
            <a:xfrm>
              <a:off x="6682857" y="2474353"/>
              <a:ext cx="4343400" cy="1732939"/>
              <a:chOff x="6682857" y="2284837"/>
              <a:chExt cx="4343400" cy="1732939"/>
            </a:xfrm>
          </p:grpSpPr>
          <p:sp>
            <p:nvSpPr>
              <p:cNvPr id="40" name="文本框 39">
                <a:extLst>
                  <a:ext uri="{FF2B5EF4-FFF2-40B4-BE49-F238E27FC236}">
                    <a16:creationId xmlns:a16="http://schemas.microsoft.com/office/drawing/2014/main" id="{8C214843-5666-4065-9A0B-B0726A77E86B}"/>
                  </a:ext>
                </a:extLst>
              </p:cNvPr>
              <p:cNvSpPr txBox="1"/>
              <p:nvPr/>
            </p:nvSpPr>
            <p:spPr>
              <a:xfrm>
                <a:off x="6682857" y="2284837"/>
                <a:ext cx="4343400" cy="707886"/>
              </a:xfrm>
              <a:prstGeom prst="rect">
                <a:avLst/>
              </a:prstGeom>
              <a:noFill/>
            </p:spPr>
            <p:txBody>
              <a:bodyPr wrap="square" rtlCol="0">
                <a:spAutoFit/>
              </a:bodyPr>
              <a:lstStyle/>
              <a:p>
                <a:pPr lvl="0"/>
                <a:r>
                  <a:rPr lang="zh-CN" altLang="en-US" sz="4000" b="1" dirty="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rPr>
                  <a:t>主要工作成果</a:t>
                </a:r>
              </a:p>
            </p:txBody>
          </p:sp>
          <p:sp>
            <p:nvSpPr>
              <p:cNvPr id="41" name="TextBox 11">
                <a:extLst>
                  <a:ext uri="{FF2B5EF4-FFF2-40B4-BE49-F238E27FC236}">
                    <a16:creationId xmlns:a16="http://schemas.microsoft.com/office/drawing/2014/main" id="{67BE4EA0-4440-4BEE-A6E4-19977FD22EBD}"/>
                  </a:ext>
                </a:extLst>
              </p:cNvPr>
              <p:cNvSpPr txBox="1"/>
              <p:nvPr/>
            </p:nvSpPr>
            <p:spPr>
              <a:xfrm>
                <a:off x="6732898" y="3331493"/>
                <a:ext cx="129490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懒人</a:t>
                </a:r>
                <a:r>
                  <a:rPr lang="en-US" altLang="zh-CN" sz="1600" dirty="0">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OPS 1.0</a:t>
                </a:r>
                <a:endParaRPr kumimoji="0" lang="en-US" altLang="zh-CN" sz="1600" b="0" i="0" u="none" strike="noStrike" kern="1200" cap="none" spc="0" normalizeH="0" baseline="0" noProof="0" dirty="0">
                  <a:ln>
                    <a:noFill/>
                  </a:ln>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2" name="TextBox 11">
                <a:extLst>
                  <a:ext uri="{FF2B5EF4-FFF2-40B4-BE49-F238E27FC236}">
                    <a16:creationId xmlns:a16="http://schemas.microsoft.com/office/drawing/2014/main" id="{C3004E1D-F4C1-45E9-BFDB-B4ADE1011F36}"/>
                  </a:ext>
                </a:extLst>
              </p:cNvPr>
              <p:cNvSpPr txBox="1"/>
              <p:nvPr/>
            </p:nvSpPr>
            <p:spPr>
              <a:xfrm>
                <a:off x="8862323" y="3320584"/>
                <a:ext cx="129490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懒人</a:t>
                </a:r>
                <a:r>
                  <a:rPr lang="en-US" altLang="zh-CN" sz="1600" dirty="0">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OPS 2.0</a:t>
                </a:r>
                <a:endParaRPr kumimoji="0" lang="en-US" altLang="zh-CN" sz="1600" b="0" i="0" u="none" strike="noStrike" kern="1200" cap="none" spc="0" normalizeH="0" baseline="0" noProof="0" dirty="0">
                  <a:ln>
                    <a:noFill/>
                  </a:ln>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3" name="TextBox 11">
                <a:extLst>
                  <a:ext uri="{FF2B5EF4-FFF2-40B4-BE49-F238E27FC236}">
                    <a16:creationId xmlns:a16="http://schemas.microsoft.com/office/drawing/2014/main" id="{563C6DD7-3E3E-4C32-9959-396B40BF4D3B}"/>
                  </a:ext>
                </a:extLst>
              </p:cNvPr>
              <p:cNvSpPr txBox="1"/>
              <p:nvPr/>
            </p:nvSpPr>
            <p:spPr>
              <a:xfrm>
                <a:off x="6744248" y="3771554"/>
                <a:ext cx="129490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懒人</a:t>
                </a:r>
                <a:r>
                  <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OPS 2.0</a:t>
                </a:r>
                <a:endPar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4" name="TextBox 11">
                <a:extLst>
                  <a:ext uri="{FF2B5EF4-FFF2-40B4-BE49-F238E27FC236}">
                    <a16:creationId xmlns:a16="http://schemas.microsoft.com/office/drawing/2014/main" id="{F5169D7C-40BF-495B-8C3E-9D2869EF77B8}"/>
                  </a:ext>
                </a:extLst>
              </p:cNvPr>
              <p:cNvSpPr txBox="1"/>
              <p:nvPr/>
            </p:nvSpPr>
            <p:spPr>
              <a:xfrm>
                <a:off x="8827087" y="3771555"/>
                <a:ext cx="1764586" cy="246221"/>
              </a:xfrm>
              <a:prstGeom prst="rect">
                <a:avLst/>
              </a:prstGeom>
              <a:noFill/>
            </p:spPr>
            <p:txBody>
              <a:bodyPr wrap="none" lIns="0" tIns="0" rIns="0" bIns="0" rtlCol="0">
                <a:spAutoFit/>
              </a:bodyPr>
              <a:lstStyle/>
              <a:p>
                <a:pPr marL="121918" marR="0" lvl="1" indent="-1219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添加相关标题文字</a:t>
                </a:r>
                <a:endParaRPr kumimoji="0" lang="en-US" altLang="zh-CN" sz="16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spTree>
    <p:extLst>
      <p:ext uri="{BB962C8B-B14F-4D97-AF65-F5344CB8AC3E}">
        <p14:creationId xmlns:p14="http://schemas.microsoft.com/office/powerpoint/2010/main" val="314147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6DC24-7B78-4232-929F-E40F7042F5C8}"/>
              </a:ext>
            </a:extLst>
          </p:cNvPr>
          <p:cNvSpPr>
            <a:spLocks noGrp="1"/>
          </p:cNvSpPr>
          <p:nvPr>
            <p:ph type="title"/>
          </p:nvPr>
        </p:nvSpPr>
        <p:spPr>
          <a:xfrm>
            <a:off x="738266" y="322252"/>
            <a:ext cx="10486333" cy="648000"/>
          </a:xfrm>
        </p:spPr>
        <p:txBody>
          <a:bodyPr/>
          <a:lstStyle/>
          <a:p>
            <a:r>
              <a:rPr lang="zh-CN" altLang="en-US" sz="2400" dirty="0">
                <a:cs typeface="+mn-ea"/>
                <a:sym typeface="+mn-lt"/>
              </a:rPr>
              <a:t>懒人运维体系进化</a:t>
            </a:r>
            <a:br>
              <a:rPr lang="zh-CN" altLang="en-US" sz="2400" dirty="0">
                <a:solidFill>
                  <a:srgbClr val="1672FB"/>
                </a:solidFill>
                <a:cs typeface="+mn-ea"/>
                <a:sym typeface="+mn-lt"/>
              </a:rPr>
            </a:br>
            <a:endParaRPr lang="zh-CN" altLang="en-US" sz="2400" dirty="0"/>
          </a:p>
        </p:txBody>
      </p:sp>
      <p:sp>
        <p:nvSpPr>
          <p:cNvPr id="7" name="îSļiḓé">
            <a:extLst>
              <a:ext uri="{FF2B5EF4-FFF2-40B4-BE49-F238E27FC236}">
                <a16:creationId xmlns:a16="http://schemas.microsoft.com/office/drawing/2014/main" id="{DC0DD407-2363-4920-AD28-2799B6BE30FE}"/>
              </a:ext>
            </a:extLst>
          </p:cNvPr>
          <p:cNvSpPr/>
          <p:nvPr/>
        </p:nvSpPr>
        <p:spPr>
          <a:xfrm>
            <a:off x="4547342" y="4350186"/>
            <a:ext cx="1224136" cy="431426"/>
          </a:xfrm>
          <a:prstGeom prst="rect">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scene3d>
              <a:camera prst="orthographicFront"/>
              <a:lightRig rig="threePt" dir="t"/>
            </a:scene3d>
            <a:sp3d contourW="12700"/>
          </a:bodyPr>
          <a:lstStyle/>
          <a:p>
            <a:pPr algn="ctr"/>
            <a:r>
              <a:rPr lang="en-US" altLang="zh-CN" sz="2000" b="1" dirty="0">
                <a:cs typeface="+mn-ea"/>
                <a:sym typeface="+mn-lt"/>
              </a:rPr>
              <a:t>2015</a:t>
            </a:r>
            <a:endParaRPr lang="zh-CN" altLang="en-US" sz="2000" b="1" dirty="0">
              <a:cs typeface="+mn-ea"/>
              <a:sym typeface="+mn-lt"/>
            </a:endParaRPr>
          </a:p>
        </p:txBody>
      </p:sp>
      <p:sp>
        <p:nvSpPr>
          <p:cNvPr id="8" name="iṡḻïḓé">
            <a:extLst>
              <a:ext uri="{FF2B5EF4-FFF2-40B4-BE49-F238E27FC236}">
                <a16:creationId xmlns:a16="http://schemas.microsoft.com/office/drawing/2014/main" id="{2CD184D4-6549-473E-83DF-CA87D46560BC}"/>
              </a:ext>
            </a:extLst>
          </p:cNvPr>
          <p:cNvSpPr/>
          <p:nvPr/>
        </p:nvSpPr>
        <p:spPr>
          <a:xfrm>
            <a:off x="5981433" y="3518668"/>
            <a:ext cx="1224136" cy="431426"/>
          </a:xfrm>
          <a:prstGeom prst="rect">
            <a:avLst/>
          </a:pr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scene3d>
              <a:camera prst="orthographicFront"/>
              <a:lightRig rig="threePt" dir="t"/>
            </a:scene3d>
            <a:sp3d contourW="12700"/>
          </a:bodyPr>
          <a:lstStyle/>
          <a:p>
            <a:pPr algn="ctr"/>
            <a:r>
              <a:rPr lang="en-US" altLang="zh-CN" sz="2000" b="1" dirty="0">
                <a:cs typeface="+mn-ea"/>
                <a:sym typeface="+mn-lt"/>
              </a:rPr>
              <a:t>2018</a:t>
            </a:r>
            <a:endParaRPr lang="zh-CN" altLang="en-US" sz="2000" b="1" dirty="0">
              <a:cs typeface="+mn-ea"/>
              <a:sym typeface="+mn-lt"/>
            </a:endParaRPr>
          </a:p>
        </p:txBody>
      </p:sp>
      <p:sp>
        <p:nvSpPr>
          <p:cNvPr id="9" name="iś1ïḍé">
            <a:extLst>
              <a:ext uri="{FF2B5EF4-FFF2-40B4-BE49-F238E27FC236}">
                <a16:creationId xmlns:a16="http://schemas.microsoft.com/office/drawing/2014/main" id="{928AD34C-817E-4894-84B0-424F7FAFC930}"/>
              </a:ext>
            </a:extLst>
          </p:cNvPr>
          <p:cNvSpPr/>
          <p:nvPr/>
        </p:nvSpPr>
        <p:spPr>
          <a:xfrm>
            <a:off x="7415524" y="2687150"/>
            <a:ext cx="1224136" cy="431426"/>
          </a:xfrm>
          <a:prstGeom prst="rect">
            <a:avLst/>
          </a:prstGeom>
          <a:solidFill>
            <a:srgbClr val="1672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scene3d>
              <a:camera prst="orthographicFront"/>
              <a:lightRig rig="threePt" dir="t"/>
            </a:scene3d>
            <a:sp3d contourW="12700"/>
          </a:bodyPr>
          <a:lstStyle/>
          <a:p>
            <a:pPr algn="ctr"/>
            <a:r>
              <a:rPr lang="en-US" altLang="zh-CN" sz="2000" b="1" dirty="0">
                <a:cs typeface="+mn-ea"/>
                <a:sym typeface="+mn-lt"/>
              </a:rPr>
              <a:t>2021</a:t>
            </a:r>
            <a:endParaRPr lang="zh-CN" altLang="en-US" sz="2000" b="1" dirty="0">
              <a:cs typeface="+mn-ea"/>
              <a:sym typeface="+mn-lt"/>
            </a:endParaRPr>
          </a:p>
        </p:txBody>
      </p:sp>
      <p:cxnSp>
        <p:nvCxnSpPr>
          <p:cNvPr id="10" name="肘形连接符 9">
            <a:extLst>
              <a:ext uri="{FF2B5EF4-FFF2-40B4-BE49-F238E27FC236}">
                <a16:creationId xmlns:a16="http://schemas.microsoft.com/office/drawing/2014/main" id="{43DD27D7-33C8-409F-BB14-AC6EAD6D1EB0}"/>
              </a:ext>
            </a:extLst>
          </p:cNvPr>
          <p:cNvCxnSpPr>
            <a:stCxn id="7" idx="3"/>
            <a:endCxn id="8" idx="2"/>
          </p:cNvCxnSpPr>
          <p:nvPr/>
        </p:nvCxnSpPr>
        <p:spPr>
          <a:xfrm flipV="1">
            <a:off x="5771478" y="3950094"/>
            <a:ext cx="822023" cy="615805"/>
          </a:xfrm>
          <a:prstGeom prst="bentConnector2">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10">
            <a:extLst>
              <a:ext uri="{FF2B5EF4-FFF2-40B4-BE49-F238E27FC236}">
                <a16:creationId xmlns:a16="http://schemas.microsoft.com/office/drawing/2014/main" id="{CE0A0C7A-D706-40DA-808F-5B27908D3884}"/>
              </a:ext>
            </a:extLst>
          </p:cNvPr>
          <p:cNvCxnSpPr>
            <a:stCxn id="8" idx="3"/>
            <a:endCxn id="9" idx="2"/>
          </p:cNvCxnSpPr>
          <p:nvPr/>
        </p:nvCxnSpPr>
        <p:spPr>
          <a:xfrm flipV="1">
            <a:off x="7205569" y="3118576"/>
            <a:ext cx="822023" cy="615805"/>
          </a:xfrm>
          <a:prstGeom prst="bentConnector2">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iślîdê">
            <a:extLst>
              <a:ext uri="{FF2B5EF4-FFF2-40B4-BE49-F238E27FC236}">
                <a16:creationId xmlns:a16="http://schemas.microsoft.com/office/drawing/2014/main" id="{4059C61D-03E2-4842-A700-BA51454185C6}"/>
              </a:ext>
            </a:extLst>
          </p:cNvPr>
          <p:cNvSpPr/>
          <p:nvPr/>
        </p:nvSpPr>
        <p:spPr bwMode="auto">
          <a:xfrm>
            <a:off x="1871832" y="1978550"/>
            <a:ext cx="2224763" cy="3679238"/>
          </a:xfrm>
          <a:custGeom>
            <a:avLst/>
            <a:gdLst>
              <a:gd name="T0" fmla="*/ 966 w 1077"/>
              <a:gd name="T1" fmla="*/ 315 h 1781"/>
              <a:gd name="T2" fmla="*/ 793 w 1077"/>
              <a:gd name="T3" fmla="*/ 486 h 1781"/>
              <a:gd name="T4" fmla="*/ 650 w 1077"/>
              <a:gd name="T5" fmla="*/ 297 h 1781"/>
              <a:gd name="T6" fmla="*/ 625 w 1077"/>
              <a:gd name="T7" fmla="*/ 266 h 1781"/>
              <a:gd name="T8" fmla="*/ 632 w 1077"/>
              <a:gd name="T9" fmla="*/ 236 h 1781"/>
              <a:gd name="T10" fmla="*/ 682 w 1077"/>
              <a:gd name="T11" fmla="*/ 187 h 1781"/>
              <a:gd name="T12" fmla="*/ 698 w 1077"/>
              <a:gd name="T13" fmla="*/ 150 h 1781"/>
              <a:gd name="T14" fmla="*/ 665 w 1077"/>
              <a:gd name="T15" fmla="*/ 82 h 1781"/>
              <a:gd name="T16" fmla="*/ 661 w 1077"/>
              <a:gd name="T17" fmla="*/ 50 h 1781"/>
              <a:gd name="T18" fmla="*/ 627 w 1077"/>
              <a:gd name="T19" fmla="*/ 24 h 1781"/>
              <a:gd name="T20" fmla="*/ 576 w 1077"/>
              <a:gd name="T21" fmla="*/ 3 h 1781"/>
              <a:gd name="T22" fmla="*/ 492 w 1077"/>
              <a:gd name="T23" fmla="*/ 48 h 1781"/>
              <a:gd name="T24" fmla="*/ 471 w 1077"/>
              <a:gd name="T25" fmla="*/ 119 h 1781"/>
              <a:gd name="T26" fmla="*/ 513 w 1077"/>
              <a:gd name="T27" fmla="*/ 199 h 1781"/>
              <a:gd name="T28" fmla="*/ 495 w 1077"/>
              <a:gd name="T29" fmla="*/ 223 h 1781"/>
              <a:gd name="T30" fmla="*/ 386 w 1077"/>
              <a:gd name="T31" fmla="*/ 230 h 1781"/>
              <a:gd name="T32" fmla="*/ 106 w 1077"/>
              <a:gd name="T33" fmla="*/ 313 h 1781"/>
              <a:gd name="T34" fmla="*/ 60 w 1077"/>
              <a:gd name="T35" fmla="*/ 630 h 1781"/>
              <a:gd name="T36" fmla="*/ 138 w 1077"/>
              <a:gd name="T37" fmla="*/ 599 h 1781"/>
              <a:gd name="T38" fmla="*/ 169 w 1077"/>
              <a:gd name="T39" fmla="*/ 527 h 1781"/>
              <a:gd name="T40" fmla="*/ 176 w 1077"/>
              <a:gd name="T41" fmla="*/ 406 h 1781"/>
              <a:gd name="T42" fmla="*/ 220 w 1077"/>
              <a:gd name="T43" fmla="*/ 373 h 1781"/>
              <a:gd name="T44" fmla="*/ 308 w 1077"/>
              <a:gd name="T45" fmla="*/ 360 h 1781"/>
              <a:gd name="T46" fmla="*/ 317 w 1077"/>
              <a:gd name="T47" fmla="*/ 358 h 1781"/>
              <a:gd name="T48" fmla="*/ 256 w 1077"/>
              <a:gd name="T49" fmla="*/ 760 h 1781"/>
              <a:gd name="T50" fmla="*/ 254 w 1077"/>
              <a:gd name="T51" fmla="*/ 794 h 1781"/>
              <a:gd name="T52" fmla="*/ 261 w 1077"/>
              <a:gd name="T53" fmla="*/ 896 h 1781"/>
              <a:gd name="T54" fmla="*/ 123 w 1077"/>
              <a:gd name="T55" fmla="*/ 1406 h 1781"/>
              <a:gd name="T56" fmla="*/ 47 w 1077"/>
              <a:gd name="T57" fmla="*/ 1578 h 1781"/>
              <a:gd name="T58" fmla="*/ 4 w 1077"/>
              <a:gd name="T59" fmla="*/ 1633 h 1781"/>
              <a:gd name="T60" fmla="*/ 56 w 1077"/>
              <a:gd name="T61" fmla="*/ 1688 h 1781"/>
              <a:gd name="T62" fmla="*/ 104 w 1077"/>
              <a:gd name="T63" fmla="*/ 1714 h 1781"/>
              <a:gd name="T64" fmla="*/ 122 w 1077"/>
              <a:gd name="T65" fmla="*/ 1741 h 1781"/>
              <a:gd name="T66" fmla="*/ 174 w 1077"/>
              <a:gd name="T67" fmla="*/ 1703 h 1781"/>
              <a:gd name="T68" fmla="*/ 161 w 1077"/>
              <a:gd name="T69" fmla="*/ 1636 h 1781"/>
              <a:gd name="T70" fmla="*/ 323 w 1077"/>
              <a:gd name="T71" fmla="*/ 1294 h 1781"/>
              <a:gd name="T72" fmla="*/ 385 w 1077"/>
              <a:gd name="T73" fmla="*/ 1152 h 1781"/>
              <a:gd name="T74" fmla="*/ 481 w 1077"/>
              <a:gd name="T75" fmla="*/ 943 h 1781"/>
              <a:gd name="T76" fmla="*/ 699 w 1077"/>
              <a:gd name="T77" fmla="*/ 879 h 1781"/>
              <a:gd name="T78" fmla="*/ 682 w 1077"/>
              <a:gd name="T79" fmla="*/ 976 h 1781"/>
              <a:gd name="T80" fmla="*/ 632 w 1077"/>
              <a:gd name="T81" fmla="*/ 1141 h 1781"/>
              <a:gd name="T82" fmla="*/ 618 w 1077"/>
              <a:gd name="T83" fmla="*/ 1225 h 1781"/>
              <a:gd name="T84" fmla="*/ 670 w 1077"/>
              <a:gd name="T85" fmla="*/ 1269 h 1781"/>
              <a:gd name="T86" fmla="*/ 795 w 1077"/>
              <a:gd name="T87" fmla="*/ 1285 h 1781"/>
              <a:gd name="T88" fmla="*/ 830 w 1077"/>
              <a:gd name="T89" fmla="*/ 1219 h 1781"/>
              <a:gd name="T90" fmla="*/ 746 w 1077"/>
              <a:gd name="T91" fmla="*/ 1165 h 1781"/>
              <a:gd name="T92" fmla="*/ 840 w 1077"/>
              <a:gd name="T93" fmla="*/ 864 h 1781"/>
              <a:gd name="T94" fmla="*/ 831 w 1077"/>
              <a:gd name="T95" fmla="*/ 762 h 1781"/>
              <a:gd name="T96" fmla="*/ 507 w 1077"/>
              <a:gd name="T97" fmla="*/ 757 h 1781"/>
              <a:gd name="T98" fmla="*/ 508 w 1077"/>
              <a:gd name="T99" fmla="*/ 758 h 1781"/>
              <a:gd name="T100" fmla="*/ 560 w 1077"/>
              <a:gd name="T101" fmla="*/ 658 h 1781"/>
              <a:gd name="T102" fmla="*/ 607 w 1077"/>
              <a:gd name="T103" fmla="*/ 511 h 1781"/>
              <a:gd name="T104" fmla="*/ 643 w 1077"/>
              <a:gd name="T105" fmla="*/ 449 h 1781"/>
              <a:gd name="T106" fmla="*/ 784 w 1077"/>
              <a:gd name="T107" fmla="*/ 596 h 1781"/>
              <a:gd name="T108" fmla="*/ 836 w 1077"/>
              <a:gd name="T109" fmla="*/ 566 h 1781"/>
              <a:gd name="T110" fmla="*/ 999 w 1077"/>
              <a:gd name="T111" fmla="*/ 402 h 1781"/>
              <a:gd name="T112" fmla="*/ 1042 w 1077"/>
              <a:gd name="T113" fmla="*/ 374 h 1781"/>
              <a:gd name="T114" fmla="*/ 1033 w 1077"/>
              <a:gd name="T115" fmla="*/ 280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1672FB"/>
          </a:solidFill>
          <a:ln>
            <a:noFill/>
          </a:ln>
        </p:spPr>
        <p:txBody>
          <a:bodyPr anchor="ctr">
            <a:scene3d>
              <a:camera prst="orthographicFront"/>
              <a:lightRig rig="threePt" dir="t"/>
            </a:scene3d>
            <a:sp3d contourW="12700"/>
          </a:bodyPr>
          <a:lstStyle/>
          <a:p>
            <a:pPr algn="ctr"/>
            <a:endParaRPr dirty="0">
              <a:cs typeface="+mn-ea"/>
              <a:sym typeface="+mn-lt"/>
            </a:endParaRPr>
          </a:p>
        </p:txBody>
      </p:sp>
      <p:sp>
        <p:nvSpPr>
          <p:cNvPr id="14" name="ïş1iḋè">
            <a:extLst>
              <a:ext uri="{FF2B5EF4-FFF2-40B4-BE49-F238E27FC236}">
                <a16:creationId xmlns:a16="http://schemas.microsoft.com/office/drawing/2014/main" id="{F1A366C0-AA69-40C1-AAEC-0972A7028945}"/>
              </a:ext>
            </a:extLst>
          </p:cNvPr>
          <p:cNvSpPr/>
          <p:nvPr/>
        </p:nvSpPr>
        <p:spPr bwMode="auto">
          <a:xfrm>
            <a:off x="1678678" y="5798580"/>
            <a:ext cx="719092" cy="200136"/>
          </a:xfrm>
          <a:custGeom>
            <a:avLst/>
            <a:gdLst>
              <a:gd name="T0" fmla="*/ 590 w 618"/>
              <a:gd name="T1" fmla="*/ 0 h 172"/>
              <a:gd name="T2" fmla="*/ 0 w 618"/>
              <a:gd name="T3" fmla="*/ 0 h 172"/>
              <a:gd name="T4" fmla="*/ 0 w 618"/>
              <a:gd name="T5" fmla="*/ 16 h 172"/>
              <a:gd name="T6" fmla="*/ 590 w 618"/>
              <a:gd name="T7" fmla="*/ 16 h 172"/>
              <a:gd name="T8" fmla="*/ 590 w 618"/>
              <a:gd name="T9" fmla="*/ 33 h 172"/>
              <a:gd name="T10" fmla="*/ 29 w 618"/>
              <a:gd name="T11" fmla="*/ 33 h 172"/>
              <a:gd name="T12" fmla="*/ 29 w 618"/>
              <a:gd name="T13" fmla="*/ 140 h 172"/>
              <a:gd name="T14" fmla="*/ 590 w 618"/>
              <a:gd name="T15" fmla="*/ 140 h 172"/>
              <a:gd name="T16" fmla="*/ 590 w 618"/>
              <a:gd name="T17" fmla="*/ 156 h 172"/>
              <a:gd name="T18" fmla="*/ 0 w 618"/>
              <a:gd name="T19" fmla="*/ 156 h 172"/>
              <a:gd name="T20" fmla="*/ 0 w 618"/>
              <a:gd name="T21" fmla="*/ 172 h 172"/>
              <a:gd name="T22" fmla="*/ 590 w 618"/>
              <a:gd name="T23" fmla="*/ 172 h 172"/>
              <a:gd name="T24" fmla="*/ 618 w 618"/>
              <a:gd name="T25" fmla="*/ 172 h 172"/>
              <a:gd name="T26" fmla="*/ 618 w 618"/>
              <a:gd name="T27" fmla="*/ 156 h 172"/>
              <a:gd name="T28" fmla="*/ 618 w 618"/>
              <a:gd name="T29" fmla="*/ 140 h 172"/>
              <a:gd name="T30" fmla="*/ 618 w 618"/>
              <a:gd name="T31" fmla="*/ 33 h 172"/>
              <a:gd name="T32" fmla="*/ 618 w 618"/>
              <a:gd name="T33" fmla="*/ 16 h 172"/>
              <a:gd name="T34" fmla="*/ 618 w 618"/>
              <a:gd name="T35" fmla="*/ 0 h 172"/>
              <a:gd name="T36" fmla="*/ 590 w 618"/>
              <a:gd name="T3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72">
                <a:moveTo>
                  <a:pt x="590" y="0"/>
                </a:moveTo>
                <a:lnTo>
                  <a:pt x="0" y="0"/>
                </a:lnTo>
                <a:lnTo>
                  <a:pt x="0" y="16"/>
                </a:lnTo>
                <a:lnTo>
                  <a:pt x="590" y="16"/>
                </a:lnTo>
                <a:lnTo>
                  <a:pt x="590" y="33"/>
                </a:lnTo>
                <a:lnTo>
                  <a:pt x="29" y="33"/>
                </a:lnTo>
                <a:lnTo>
                  <a:pt x="29" y="140"/>
                </a:lnTo>
                <a:lnTo>
                  <a:pt x="590" y="140"/>
                </a:lnTo>
                <a:lnTo>
                  <a:pt x="590" y="156"/>
                </a:lnTo>
                <a:lnTo>
                  <a:pt x="0" y="156"/>
                </a:lnTo>
                <a:lnTo>
                  <a:pt x="0" y="172"/>
                </a:lnTo>
                <a:lnTo>
                  <a:pt x="590" y="172"/>
                </a:lnTo>
                <a:lnTo>
                  <a:pt x="618" y="172"/>
                </a:lnTo>
                <a:lnTo>
                  <a:pt x="618" y="156"/>
                </a:lnTo>
                <a:lnTo>
                  <a:pt x="618" y="140"/>
                </a:lnTo>
                <a:lnTo>
                  <a:pt x="618" y="33"/>
                </a:lnTo>
                <a:lnTo>
                  <a:pt x="618" y="16"/>
                </a:lnTo>
                <a:lnTo>
                  <a:pt x="618" y="0"/>
                </a:lnTo>
                <a:lnTo>
                  <a:pt x="590"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15" name="îṣḻidé">
            <a:extLst>
              <a:ext uri="{FF2B5EF4-FFF2-40B4-BE49-F238E27FC236}">
                <a16:creationId xmlns:a16="http://schemas.microsoft.com/office/drawing/2014/main" id="{8C6358D3-B059-4E86-B322-A3135D8C235D}"/>
              </a:ext>
            </a:extLst>
          </p:cNvPr>
          <p:cNvSpPr/>
          <p:nvPr/>
        </p:nvSpPr>
        <p:spPr bwMode="auto">
          <a:xfrm>
            <a:off x="1678678" y="5633352"/>
            <a:ext cx="766799" cy="160574"/>
          </a:xfrm>
          <a:custGeom>
            <a:avLst/>
            <a:gdLst>
              <a:gd name="T0" fmla="*/ 627 w 659"/>
              <a:gd name="T1" fmla="*/ 0 h 138"/>
              <a:gd name="T2" fmla="*/ 0 w 659"/>
              <a:gd name="T3" fmla="*/ 0 h 138"/>
              <a:gd name="T4" fmla="*/ 0 w 659"/>
              <a:gd name="T5" fmla="*/ 14 h 138"/>
              <a:gd name="T6" fmla="*/ 627 w 659"/>
              <a:gd name="T7" fmla="*/ 14 h 138"/>
              <a:gd name="T8" fmla="*/ 627 w 659"/>
              <a:gd name="T9" fmla="*/ 26 h 138"/>
              <a:gd name="T10" fmla="*/ 31 w 659"/>
              <a:gd name="T11" fmla="*/ 26 h 138"/>
              <a:gd name="T12" fmla="*/ 31 w 659"/>
              <a:gd name="T13" fmla="*/ 113 h 138"/>
              <a:gd name="T14" fmla="*/ 627 w 659"/>
              <a:gd name="T15" fmla="*/ 113 h 138"/>
              <a:gd name="T16" fmla="*/ 627 w 659"/>
              <a:gd name="T17" fmla="*/ 126 h 138"/>
              <a:gd name="T18" fmla="*/ 0 w 659"/>
              <a:gd name="T19" fmla="*/ 126 h 138"/>
              <a:gd name="T20" fmla="*/ 0 w 659"/>
              <a:gd name="T21" fmla="*/ 138 h 138"/>
              <a:gd name="T22" fmla="*/ 627 w 659"/>
              <a:gd name="T23" fmla="*/ 138 h 138"/>
              <a:gd name="T24" fmla="*/ 659 w 659"/>
              <a:gd name="T25" fmla="*/ 138 h 138"/>
              <a:gd name="T26" fmla="*/ 659 w 659"/>
              <a:gd name="T27" fmla="*/ 126 h 138"/>
              <a:gd name="T28" fmla="*/ 659 w 659"/>
              <a:gd name="T29" fmla="*/ 113 h 138"/>
              <a:gd name="T30" fmla="*/ 659 w 659"/>
              <a:gd name="T31" fmla="*/ 26 h 138"/>
              <a:gd name="T32" fmla="*/ 659 w 659"/>
              <a:gd name="T33" fmla="*/ 14 h 138"/>
              <a:gd name="T34" fmla="*/ 659 w 659"/>
              <a:gd name="T35" fmla="*/ 0 h 138"/>
              <a:gd name="T36" fmla="*/ 627 w 659"/>
              <a:gd name="T3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38">
                <a:moveTo>
                  <a:pt x="627" y="0"/>
                </a:moveTo>
                <a:lnTo>
                  <a:pt x="0" y="0"/>
                </a:lnTo>
                <a:lnTo>
                  <a:pt x="0" y="14"/>
                </a:lnTo>
                <a:lnTo>
                  <a:pt x="627" y="14"/>
                </a:lnTo>
                <a:lnTo>
                  <a:pt x="627" y="26"/>
                </a:lnTo>
                <a:lnTo>
                  <a:pt x="31" y="26"/>
                </a:lnTo>
                <a:lnTo>
                  <a:pt x="31" y="113"/>
                </a:lnTo>
                <a:lnTo>
                  <a:pt x="627" y="113"/>
                </a:lnTo>
                <a:lnTo>
                  <a:pt x="627" y="126"/>
                </a:lnTo>
                <a:lnTo>
                  <a:pt x="0" y="126"/>
                </a:lnTo>
                <a:lnTo>
                  <a:pt x="0" y="138"/>
                </a:lnTo>
                <a:lnTo>
                  <a:pt x="627" y="138"/>
                </a:lnTo>
                <a:lnTo>
                  <a:pt x="659" y="138"/>
                </a:lnTo>
                <a:lnTo>
                  <a:pt x="659" y="126"/>
                </a:lnTo>
                <a:lnTo>
                  <a:pt x="659" y="113"/>
                </a:lnTo>
                <a:lnTo>
                  <a:pt x="659" y="26"/>
                </a:lnTo>
                <a:lnTo>
                  <a:pt x="659" y="14"/>
                </a:lnTo>
                <a:lnTo>
                  <a:pt x="659" y="0"/>
                </a:lnTo>
                <a:lnTo>
                  <a:pt x="627"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16" name="í$ḻïḍè">
            <a:extLst>
              <a:ext uri="{FF2B5EF4-FFF2-40B4-BE49-F238E27FC236}">
                <a16:creationId xmlns:a16="http://schemas.microsoft.com/office/drawing/2014/main" id="{F933942C-E890-446E-BBA3-E64D3BD943A3}"/>
              </a:ext>
            </a:extLst>
          </p:cNvPr>
          <p:cNvSpPr/>
          <p:nvPr/>
        </p:nvSpPr>
        <p:spPr bwMode="auto">
          <a:xfrm>
            <a:off x="2596742" y="5810216"/>
            <a:ext cx="719092" cy="172210"/>
          </a:xfrm>
          <a:custGeom>
            <a:avLst/>
            <a:gdLst>
              <a:gd name="T0" fmla="*/ 589 w 618"/>
              <a:gd name="T1" fmla="*/ 0 h 148"/>
              <a:gd name="T2" fmla="*/ 0 w 618"/>
              <a:gd name="T3" fmla="*/ 0 h 148"/>
              <a:gd name="T4" fmla="*/ 0 w 618"/>
              <a:gd name="T5" fmla="*/ 15 h 148"/>
              <a:gd name="T6" fmla="*/ 589 w 618"/>
              <a:gd name="T7" fmla="*/ 15 h 148"/>
              <a:gd name="T8" fmla="*/ 589 w 618"/>
              <a:gd name="T9" fmla="*/ 29 h 148"/>
              <a:gd name="T10" fmla="*/ 28 w 618"/>
              <a:gd name="T11" fmla="*/ 29 h 148"/>
              <a:gd name="T12" fmla="*/ 28 w 618"/>
              <a:gd name="T13" fmla="*/ 121 h 148"/>
              <a:gd name="T14" fmla="*/ 589 w 618"/>
              <a:gd name="T15" fmla="*/ 121 h 148"/>
              <a:gd name="T16" fmla="*/ 589 w 618"/>
              <a:gd name="T17" fmla="*/ 134 h 148"/>
              <a:gd name="T18" fmla="*/ 0 w 618"/>
              <a:gd name="T19" fmla="*/ 134 h 148"/>
              <a:gd name="T20" fmla="*/ 0 w 618"/>
              <a:gd name="T21" fmla="*/ 148 h 148"/>
              <a:gd name="T22" fmla="*/ 589 w 618"/>
              <a:gd name="T23" fmla="*/ 148 h 148"/>
              <a:gd name="T24" fmla="*/ 618 w 618"/>
              <a:gd name="T25" fmla="*/ 148 h 148"/>
              <a:gd name="T26" fmla="*/ 618 w 618"/>
              <a:gd name="T27" fmla="*/ 134 h 148"/>
              <a:gd name="T28" fmla="*/ 618 w 618"/>
              <a:gd name="T29" fmla="*/ 121 h 148"/>
              <a:gd name="T30" fmla="*/ 618 w 618"/>
              <a:gd name="T31" fmla="*/ 29 h 148"/>
              <a:gd name="T32" fmla="*/ 618 w 618"/>
              <a:gd name="T33" fmla="*/ 15 h 148"/>
              <a:gd name="T34" fmla="*/ 618 w 618"/>
              <a:gd name="T35" fmla="*/ 0 h 148"/>
              <a:gd name="T36" fmla="*/ 589 w 618"/>
              <a:gd name="T3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48">
                <a:moveTo>
                  <a:pt x="589" y="0"/>
                </a:moveTo>
                <a:lnTo>
                  <a:pt x="0" y="0"/>
                </a:lnTo>
                <a:lnTo>
                  <a:pt x="0" y="15"/>
                </a:lnTo>
                <a:lnTo>
                  <a:pt x="589" y="15"/>
                </a:lnTo>
                <a:lnTo>
                  <a:pt x="589" y="29"/>
                </a:lnTo>
                <a:lnTo>
                  <a:pt x="28" y="29"/>
                </a:lnTo>
                <a:lnTo>
                  <a:pt x="28" y="121"/>
                </a:lnTo>
                <a:lnTo>
                  <a:pt x="589" y="121"/>
                </a:lnTo>
                <a:lnTo>
                  <a:pt x="589" y="134"/>
                </a:lnTo>
                <a:lnTo>
                  <a:pt x="0" y="134"/>
                </a:lnTo>
                <a:lnTo>
                  <a:pt x="0" y="148"/>
                </a:lnTo>
                <a:lnTo>
                  <a:pt x="589" y="148"/>
                </a:lnTo>
                <a:lnTo>
                  <a:pt x="618" y="148"/>
                </a:lnTo>
                <a:lnTo>
                  <a:pt x="618" y="134"/>
                </a:lnTo>
                <a:lnTo>
                  <a:pt x="618" y="121"/>
                </a:lnTo>
                <a:lnTo>
                  <a:pt x="618" y="29"/>
                </a:lnTo>
                <a:lnTo>
                  <a:pt x="618" y="15"/>
                </a:lnTo>
                <a:lnTo>
                  <a:pt x="618" y="0"/>
                </a:lnTo>
                <a:lnTo>
                  <a:pt x="589"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17" name="ïS1iḍé">
            <a:extLst>
              <a:ext uri="{FF2B5EF4-FFF2-40B4-BE49-F238E27FC236}">
                <a16:creationId xmlns:a16="http://schemas.microsoft.com/office/drawing/2014/main" id="{E0AF2EF0-2FCD-4067-856C-FBF63C5944FA}"/>
              </a:ext>
            </a:extLst>
          </p:cNvPr>
          <p:cNvSpPr/>
          <p:nvPr/>
        </p:nvSpPr>
        <p:spPr bwMode="auto">
          <a:xfrm>
            <a:off x="2596742" y="5668260"/>
            <a:ext cx="765635" cy="138466"/>
          </a:xfrm>
          <a:custGeom>
            <a:avLst/>
            <a:gdLst>
              <a:gd name="T0" fmla="*/ 628 w 658"/>
              <a:gd name="T1" fmla="*/ 0 h 119"/>
              <a:gd name="T2" fmla="*/ 0 w 658"/>
              <a:gd name="T3" fmla="*/ 0 h 119"/>
              <a:gd name="T4" fmla="*/ 0 w 658"/>
              <a:gd name="T5" fmla="*/ 12 h 119"/>
              <a:gd name="T6" fmla="*/ 628 w 658"/>
              <a:gd name="T7" fmla="*/ 12 h 119"/>
              <a:gd name="T8" fmla="*/ 628 w 658"/>
              <a:gd name="T9" fmla="*/ 23 h 119"/>
              <a:gd name="T10" fmla="*/ 30 w 658"/>
              <a:gd name="T11" fmla="*/ 23 h 119"/>
              <a:gd name="T12" fmla="*/ 30 w 658"/>
              <a:gd name="T13" fmla="*/ 98 h 119"/>
              <a:gd name="T14" fmla="*/ 628 w 658"/>
              <a:gd name="T15" fmla="*/ 98 h 119"/>
              <a:gd name="T16" fmla="*/ 628 w 658"/>
              <a:gd name="T17" fmla="*/ 108 h 119"/>
              <a:gd name="T18" fmla="*/ 0 w 658"/>
              <a:gd name="T19" fmla="*/ 108 h 119"/>
              <a:gd name="T20" fmla="*/ 0 w 658"/>
              <a:gd name="T21" fmla="*/ 119 h 119"/>
              <a:gd name="T22" fmla="*/ 628 w 658"/>
              <a:gd name="T23" fmla="*/ 119 h 119"/>
              <a:gd name="T24" fmla="*/ 658 w 658"/>
              <a:gd name="T25" fmla="*/ 119 h 119"/>
              <a:gd name="T26" fmla="*/ 658 w 658"/>
              <a:gd name="T27" fmla="*/ 108 h 119"/>
              <a:gd name="T28" fmla="*/ 658 w 658"/>
              <a:gd name="T29" fmla="*/ 98 h 119"/>
              <a:gd name="T30" fmla="*/ 658 w 658"/>
              <a:gd name="T31" fmla="*/ 23 h 119"/>
              <a:gd name="T32" fmla="*/ 658 w 658"/>
              <a:gd name="T33" fmla="*/ 12 h 119"/>
              <a:gd name="T34" fmla="*/ 658 w 658"/>
              <a:gd name="T35" fmla="*/ 0 h 119"/>
              <a:gd name="T36" fmla="*/ 628 w 658"/>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119">
                <a:moveTo>
                  <a:pt x="628" y="0"/>
                </a:moveTo>
                <a:lnTo>
                  <a:pt x="0" y="0"/>
                </a:lnTo>
                <a:lnTo>
                  <a:pt x="0" y="12"/>
                </a:lnTo>
                <a:lnTo>
                  <a:pt x="628" y="12"/>
                </a:lnTo>
                <a:lnTo>
                  <a:pt x="628" y="23"/>
                </a:lnTo>
                <a:lnTo>
                  <a:pt x="30" y="23"/>
                </a:lnTo>
                <a:lnTo>
                  <a:pt x="30" y="98"/>
                </a:lnTo>
                <a:lnTo>
                  <a:pt x="628" y="98"/>
                </a:lnTo>
                <a:lnTo>
                  <a:pt x="628" y="108"/>
                </a:lnTo>
                <a:lnTo>
                  <a:pt x="0" y="108"/>
                </a:lnTo>
                <a:lnTo>
                  <a:pt x="0" y="119"/>
                </a:lnTo>
                <a:lnTo>
                  <a:pt x="628" y="119"/>
                </a:lnTo>
                <a:lnTo>
                  <a:pt x="658" y="119"/>
                </a:lnTo>
                <a:lnTo>
                  <a:pt x="658" y="108"/>
                </a:lnTo>
                <a:lnTo>
                  <a:pt x="658" y="98"/>
                </a:lnTo>
                <a:lnTo>
                  <a:pt x="658" y="23"/>
                </a:lnTo>
                <a:lnTo>
                  <a:pt x="658" y="12"/>
                </a:lnTo>
                <a:lnTo>
                  <a:pt x="658" y="0"/>
                </a:lnTo>
                <a:lnTo>
                  <a:pt x="628"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18" name="ïṩḻíḑê">
            <a:extLst>
              <a:ext uri="{FF2B5EF4-FFF2-40B4-BE49-F238E27FC236}">
                <a16:creationId xmlns:a16="http://schemas.microsoft.com/office/drawing/2014/main" id="{F94EEFC2-88A9-4835-B30F-EF49DF2322D3}"/>
              </a:ext>
            </a:extLst>
          </p:cNvPr>
          <p:cNvSpPr/>
          <p:nvPr/>
        </p:nvSpPr>
        <p:spPr bwMode="auto">
          <a:xfrm>
            <a:off x="2519946" y="5497213"/>
            <a:ext cx="719092" cy="171046"/>
          </a:xfrm>
          <a:custGeom>
            <a:avLst/>
            <a:gdLst>
              <a:gd name="T0" fmla="*/ 590 w 618"/>
              <a:gd name="T1" fmla="*/ 0 h 147"/>
              <a:gd name="T2" fmla="*/ 0 w 618"/>
              <a:gd name="T3" fmla="*/ 0 h 147"/>
              <a:gd name="T4" fmla="*/ 0 w 618"/>
              <a:gd name="T5" fmla="*/ 14 h 147"/>
              <a:gd name="T6" fmla="*/ 590 w 618"/>
              <a:gd name="T7" fmla="*/ 14 h 147"/>
              <a:gd name="T8" fmla="*/ 590 w 618"/>
              <a:gd name="T9" fmla="*/ 28 h 147"/>
              <a:gd name="T10" fmla="*/ 28 w 618"/>
              <a:gd name="T11" fmla="*/ 28 h 147"/>
              <a:gd name="T12" fmla="*/ 28 w 618"/>
              <a:gd name="T13" fmla="*/ 120 h 147"/>
              <a:gd name="T14" fmla="*/ 590 w 618"/>
              <a:gd name="T15" fmla="*/ 120 h 147"/>
              <a:gd name="T16" fmla="*/ 590 w 618"/>
              <a:gd name="T17" fmla="*/ 133 h 147"/>
              <a:gd name="T18" fmla="*/ 0 w 618"/>
              <a:gd name="T19" fmla="*/ 133 h 147"/>
              <a:gd name="T20" fmla="*/ 0 w 618"/>
              <a:gd name="T21" fmla="*/ 147 h 147"/>
              <a:gd name="T22" fmla="*/ 590 w 618"/>
              <a:gd name="T23" fmla="*/ 147 h 147"/>
              <a:gd name="T24" fmla="*/ 618 w 618"/>
              <a:gd name="T25" fmla="*/ 147 h 147"/>
              <a:gd name="T26" fmla="*/ 618 w 618"/>
              <a:gd name="T27" fmla="*/ 133 h 147"/>
              <a:gd name="T28" fmla="*/ 618 w 618"/>
              <a:gd name="T29" fmla="*/ 120 h 147"/>
              <a:gd name="T30" fmla="*/ 618 w 618"/>
              <a:gd name="T31" fmla="*/ 28 h 147"/>
              <a:gd name="T32" fmla="*/ 618 w 618"/>
              <a:gd name="T33" fmla="*/ 14 h 147"/>
              <a:gd name="T34" fmla="*/ 618 w 618"/>
              <a:gd name="T35" fmla="*/ 0 h 147"/>
              <a:gd name="T36" fmla="*/ 590 w 618"/>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47">
                <a:moveTo>
                  <a:pt x="590" y="0"/>
                </a:moveTo>
                <a:lnTo>
                  <a:pt x="0" y="0"/>
                </a:lnTo>
                <a:lnTo>
                  <a:pt x="0" y="14"/>
                </a:lnTo>
                <a:lnTo>
                  <a:pt x="590" y="14"/>
                </a:lnTo>
                <a:lnTo>
                  <a:pt x="590" y="28"/>
                </a:lnTo>
                <a:lnTo>
                  <a:pt x="28" y="28"/>
                </a:lnTo>
                <a:lnTo>
                  <a:pt x="28" y="120"/>
                </a:lnTo>
                <a:lnTo>
                  <a:pt x="590" y="120"/>
                </a:lnTo>
                <a:lnTo>
                  <a:pt x="590" y="133"/>
                </a:lnTo>
                <a:lnTo>
                  <a:pt x="0" y="133"/>
                </a:lnTo>
                <a:lnTo>
                  <a:pt x="0" y="147"/>
                </a:lnTo>
                <a:lnTo>
                  <a:pt x="590" y="147"/>
                </a:lnTo>
                <a:lnTo>
                  <a:pt x="618" y="147"/>
                </a:lnTo>
                <a:lnTo>
                  <a:pt x="618" y="133"/>
                </a:lnTo>
                <a:lnTo>
                  <a:pt x="618" y="120"/>
                </a:lnTo>
                <a:lnTo>
                  <a:pt x="618" y="28"/>
                </a:lnTo>
                <a:lnTo>
                  <a:pt x="618" y="14"/>
                </a:lnTo>
                <a:lnTo>
                  <a:pt x="618" y="0"/>
                </a:lnTo>
                <a:lnTo>
                  <a:pt x="590"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19" name="iśḻîďê">
            <a:extLst>
              <a:ext uri="{FF2B5EF4-FFF2-40B4-BE49-F238E27FC236}">
                <a16:creationId xmlns:a16="http://schemas.microsoft.com/office/drawing/2014/main" id="{CA732DD8-DD79-40CE-B847-1EECED15D03E}"/>
              </a:ext>
            </a:extLst>
          </p:cNvPr>
          <p:cNvSpPr/>
          <p:nvPr/>
        </p:nvSpPr>
        <p:spPr bwMode="auto">
          <a:xfrm>
            <a:off x="2519946" y="5356420"/>
            <a:ext cx="766799" cy="138466"/>
          </a:xfrm>
          <a:custGeom>
            <a:avLst/>
            <a:gdLst>
              <a:gd name="T0" fmla="*/ 629 w 659"/>
              <a:gd name="T1" fmla="*/ 0 h 119"/>
              <a:gd name="T2" fmla="*/ 0 w 659"/>
              <a:gd name="T3" fmla="*/ 0 h 119"/>
              <a:gd name="T4" fmla="*/ 0 w 659"/>
              <a:gd name="T5" fmla="*/ 10 h 119"/>
              <a:gd name="T6" fmla="*/ 629 w 659"/>
              <a:gd name="T7" fmla="*/ 10 h 119"/>
              <a:gd name="T8" fmla="*/ 629 w 659"/>
              <a:gd name="T9" fmla="*/ 23 h 119"/>
              <a:gd name="T10" fmla="*/ 30 w 659"/>
              <a:gd name="T11" fmla="*/ 23 h 119"/>
              <a:gd name="T12" fmla="*/ 30 w 659"/>
              <a:gd name="T13" fmla="*/ 97 h 119"/>
              <a:gd name="T14" fmla="*/ 629 w 659"/>
              <a:gd name="T15" fmla="*/ 97 h 119"/>
              <a:gd name="T16" fmla="*/ 629 w 659"/>
              <a:gd name="T17" fmla="*/ 108 h 119"/>
              <a:gd name="T18" fmla="*/ 0 w 659"/>
              <a:gd name="T19" fmla="*/ 108 h 119"/>
              <a:gd name="T20" fmla="*/ 0 w 659"/>
              <a:gd name="T21" fmla="*/ 119 h 119"/>
              <a:gd name="T22" fmla="*/ 629 w 659"/>
              <a:gd name="T23" fmla="*/ 119 h 119"/>
              <a:gd name="T24" fmla="*/ 659 w 659"/>
              <a:gd name="T25" fmla="*/ 119 h 119"/>
              <a:gd name="T26" fmla="*/ 659 w 659"/>
              <a:gd name="T27" fmla="*/ 108 h 119"/>
              <a:gd name="T28" fmla="*/ 659 w 659"/>
              <a:gd name="T29" fmla="*/ 97 h 119"/>
              <a:gd name="T30" fmla="*/ 659 w 659"/>
              <a:gd name="T31" fmla="*/ 23 h 119"/>
              <a:gd name="T32" fmla="*/ 659 w 659"/>
              <a:gd name="T33" fmla="*/ 10 h 119"/>
              <a:gd name="T34" fmla="*/ 659 w 659"/>
              <a:gd name="T35" fmla="*/ 0 h 119"/>
              <a:gd name="T36" fmla="*/ 629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9" y="0"/>
                </a:moveTo>
                <a:lnTo>
                  <a:pt x="0" y="0"/>
                </a:lnTo>
                <a:lnTo>
                  <a:pt x="0" y="10"/>
                </a:lnTo>
                <a:lnTo>
                  <a:pt x="629" y="10"/>
                </a:lnTo>
                <a:lnTo>
                  <a:pt x="629" y="23"/>
                </a:lnTo>
                <a:lnTo>
                  <a:pt x="30" y="23"/>
                </a:lnTo>
                <a:lnTo>
                  <a:pt x="30" y="97"/>
                </a:lnTo>
                <a:lnTo>
                  <a:pt x="629" y="97"/>
                </a:lnTo>
                <a:lnTo>
                  <a:pt x="629" y="108"/>
                </a:lnTo>
                <a:lnTo>
                  <a:pt x="0" y="108"/>
                </a:lnTo>
                <a:lnTo>
                  <a:pt x="0" y="119"/>
                </a:lnTo>
                <a:lnTo>
                  <a:pt x="629" y="119"/>
                </a:lnTo>
                <a:lnTo>
                  <a:pt x="659" y="119"/>
                </a:lnTo>
                <a:lnTo>
                  <a:pt x="659" y="108"/>
                </a:lnTo>
                <a:lnTo>
                  <a:pt x="659" y="97"/>
                </a:lnTo>
                <a:lnTo>
                  <a:pt x="659" y="23"/>
                </a:lnTo>
                <a:lnTo>
                  <a:pt x="659" y="10"/>
                </a:lnTo>
                <a:lnTo>
                  <a:pt x="659" y="0"/>
                </a:lnTo>
                <a:lnTo>
                  <a:pt x="629"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0" name="ïş1íḋe">
            <a:extLst>
              <a:ext uri="{FF2B5EF4-FFF2-40B4-BE49-F238E27FC236}">
                <a16:creationId xmlns:a16="http://schemas.microsoft.com/office/drawing/2014/main" id="{AF769AAD-DAB3-4017-B1F1-46BEBA53170E}"/>
              </a:ext>
            </a:extLst>
          </p:cNvPr>
          <p:cNvSpPr/>
          <p:nvPr/>
        </p:nvSpPr>
        <p:spPr bwMode="auto">
          <a:xfrm>
            <a:off x="2596742" y="5217954"/>
            <a:ext cx="765635" cy="138466"/>
          </a:xfrm>
          <a:custGeom>
            <a:avLst/>
            <a:gdLst>
              <a:gd name="T0" fmla="*/ 628 w 658"/>
              <a:gd name="T1" fmla="*/ 0 h 119"/>
              <a:gd name="T2" fmla="*/ 0 w 658"/>
              <a:gd name="T3" fmla="*/ 0 h 119"/>
              <a:gd name="T4" fmla="*/ 0 w 658"/>
              <a:gd name="T5" fmla="*/ 10 h 119"/>
              <a:gd name="T6" fmla="*/ 628 w 658"/>
              <a:gd name="T7" fmla="*/ 10 h 119"/>
              <a:gd name="T8" fmla="*/ 628 w 658"/>
              <a:gd name="T9" fmla="*/ 23 h 119"/>
              <a:gd name="T10" fmla="*/ 30 w 658"/>
              <a:gd name="T11" fmla="*/ 23 h 119"/>
              <a:gd name="T12" fmla="*/ 30 w 658"/>
              <a:gd name="T13" fmla="*/ 97 h 119"/>
              <a:gd name="T14" fmla="*/ 628 w 658"/>
              <a:gd name="T15" fmla="*/ 97 h 119"/>
              <a:gd name="T16" fmla="*/ 628 w 658"/>
              <a:gd name="T17" fmla="*/ 108 h 119"/>
              <a:gd name="T18" fmla="*/ 0 w 658"/>
              <a:gd name="T19" fmla="*/ 108 h 119"/>
              <a:gd name="T20" fmla="*/ 0 w 658"/>
              <a:gd name="T21" fmla="*/ 119 h 119"/>
              <a:gd name="T22" fmla="*/ 628 w 658"/>
              <a:gd name="T23" fmla="*/ 119 h 119"/>
              <a:gd name="T24" fmla="*/ 658 w 658"/>
              <a:gd name="T25" fmla="*/ 119 h 119"/>
              <a:gd name="T26" fmla="*/ 658 w 658"/>
              <a:gd name="T27" fmla="*/ 108 h 119"/>
              <a:gd name="T28" fmla="*/ 658 w 658"/>
              <a:gd name="T29" fmla="*/ 97 h 119"/>
              <a:gd name="T30" fmla="*/ 658 w 658"/>
              <a:gd name="T31" fmla="*/ 23 h 119"/>
              <a:gd name="T32" fmla="*/ 658 w 658"/>
              <a:gd name="T33" fmla="*/ 10 h 119"/>
              <a:gd name="T34" fmla="*/ 658 w 658"/>
              <a:gd name="T35" fmla="*/ 0 h 119"/>
              <a:gd name="T36" fmla="*/ 628 w 658"/>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119">
                <a:moveTo>
                  <a:pt x="628" y="0"/>
                </a:moveTo>
                <a:lnTo>
                  <a:pt x="0" y="0"/>
                </a:lnTo>
                <a:lnTo>
                  <a:pt x="0" y="10"/>
                </a:lnTo>
                <a:lnTo>
                  <a:pt x="628" y="10"/>
                </a:lnTo>
                <a:lnTo>
                  <a:pt x="628" y="23"/>
                </a:lnTo>
                <a:lnTo>
                  <a:pt x="30" y="23"/>
                </a:lnTo>
                <a:lnTo>
                  <a:pt x="30" y="97"/>
                </a:lnTo>
                <a:lnTo>
                  <a:pt x="628" y="97"/>
                </a:lnTo>
                <a:lnTo>
                  <a:pt x="628" y="108"/>
                </a:lnTo>
                <a:lnTo>
                  <a:pt x="0" y="108"/>
                </a:lnTo>
                <a:lnTo>
                  <a:pt x="0" y="119"/>
                </a:lnTo>
                <a:lnTo>
                  <a:pt x="628" y="119"/>
                </a:lnTo>
                <a:lnTo>
                  <a:pt x="658" y="119"/>
                </a:lnTo>
                <a:lnTo>
                  <a:pt x="658" y="108"/>
                </a:lnTo>
                <a:lnTo>
                  <a:pt x="658" y="97"/>
                </a:lnTo>
                <a:lnTo>
                  <a:pt x="658" y="23"/>
                </a:lnTo>
                <a:lnTo>
                  <a:pt x="658" y="10"/>
                </a:lnTo>
                <a:lnTo>
                  <a:pt x="658" y="0"/>
                </a:lnTo>
                <a:lnTo>
                  <a:pt x="628"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1" name="îSlíḑè">
            <a:extLst>
              <a:ext uri="{FF2B5EF4-FFF2-40B4-BE49-F238E27FC236}">
                <a16:creationId xmlns:a16="http://schemas.microsoft.com/office/drawing/2014/main" id="{9C9CF224-C17C-4DA3-86AC-BBDFEF20F981}"/>
              </a:ext>
            </a:extLst>
          </p:cNvPr>
          <p:cNvSpPr/>
          <p:nvPr/>
        </p:nvSpPr>
        <p:spPr bwMode="auto">
          <a:xfrm>
            <a:off x="3546223" y="5827670"/>
            <a:ext cx="719092" cy="171046"/>
          </a:xfrm>
          <a:custGeom>
            <a:avLst/>
            <a:gdLst>
              <a:gd name="T0" fmla="*/ 590 w 618"/>
              <a:gd name="T1" fmla="*/ 0 h 147"/>
              <a:gd name="T2" fmla="*/ 0 w 618"/>
              <a:gd name="T3" fmla="*/ 0 h 147"/>
              <a:gd name="T4" fmla="*/ 0 w 618"/>
              <a:gd name="T5" fmla="*/ 14 h 147"/>
              <a:gd name="T6" fmla="*/ 590 w 618"/>
              <a:gd name="T7" fmla="*/ 14 h 147"/>
              <a:gd name="T8" fmla="*/ 590 w 618"/>
              <a:gd name="T9" fmla="*/ 28 h 147"/>
              <a:gd name="T10" fmla="*/ 29 w 618"/>
              <a:gd name="T11" fmla="*/ 28 h 147"/>
              <a:gd name="T12" fmla="*/ 29 w 618"/>
              <a:gd name="T13" fmla="*/ 120 h 147"/>
              <a:gd name="T14" fmla="*/ 590 w 618"/>
              <a:gd name="T15" fmla="*/ 120 h 147"/>
              <a:gd name="T16" fmla="*/ 590 w 618"/>
              <a:gd name="T17" fmla="*/ 133 h 147"/>
              <a:gd name="T18" fmla="*/ 0 w 618"/>
              <a:gd name="T19" fmla="*/ 133 h 147"/>
              <a:gd name="T20" fmla="*/ 0 w 618"/>
              <a:gd name="T21" fmla="*/ 147 h 147"/>
              <a:gd name="T22" fmla="*/ 590 w 618"/>
              <a:gd name="T23" fmla="*/ 147 h 147"/>
              <a:gd name="T24" fmla="*/ 618 w 618"/>
              <a:gd name="T25" fmla="*/ 147 h 147"/>
              <a:gd name="T26" fmla="*/ 618 w 618"/>
              <a:gd name="T27" fmla="*/ 133 h 147"/>
              <a:gd name="T28" fmla="*/ 618 w 618"/>
              <a:gd name="T29" fmla="*/ 120 h 147"/>
              <a:gd name="T30" fmla="*/ 618 w 618"/>
              <a:gd name="T31" fmla="*/ 28 h 147"/>
              <a:gd name="T32" fmla="*/ 618 w 618"/>
              <a:gd name="T33" fmla="*/ 14 h 147"/>
              <a:gd name="T34" fmla="*/ 618 w 618"/>
              <a:gd name="T35" fmla="*/ 0 h 147"/>
              <a:gd name="T36" fmla="*/ 590 w 618"/>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47">
                <a:moveTo>
                  <a:pt x="590" y="0"/>
                </a:moveTo>
                <a:lnTo>
                  <a:pt x="0" y="0"/>
                </a:lnTo>
                <a:lnTo>
                  <a:pt x="0" y="14"/>
                </a:lnTo>
                <a:lnTo>
                  <a:pt x="590" y="14"/>
                </a:lnTo>
                <a:lnTo>
                  <a:pt x="590" y="28"/>
                </a:lnTo>
                <a:lnTo>
                  <a:pt x="29" y="28"/>
                </a:lnTo>
                <a:lnTo>
                  <a:pt x="29" y="120"/>
                </a:lnTo>
                <a:lnTo>
                  <a:pt x="590" y="120"/>
                </a:lnTo>
                <a:lnTo>
                  <a:pt x="590" y="133"/>
                </a:lnTo>
                <a:lnTo>
                  <a:pt x="0" y="133"/>
                </a:lnTo>
                <a:lnTo>
                  <a:pt x="0" y="147"/>
                </a:lnTo>
                <a:lnTo>
                  <a:pt x="590" y="147"/>
                </a:lnTo>
                <a:lnTo>
                  <a:pt x="618" y="147"/>
                </a:lnTo>
                <a:lnTo>
                  <a:pt x="618" y="133"/>
                </a:lnTo>
                <a:lnTo>
                  <a:pt x="618" y="120"/>
                </a:lnTo>
                <a:lnTo>
                  <a:pt x="618" y="28"/>
                </a:lnTo>
                <a:lnTo>
                  <a:pt x="618" y="14"/>
                </a:lnTo>
                <a:lnTo>
                  <a:pt x="618" y="0"/>
                </a:lnTo>
                <a:lnTo>
                  <a:pt x="590"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2" name="ïśḻïďe">
            <a:extLst>
              <a:ext uri="{FF2B5EF4-FFF2-40B4-BE49-F238E27FC236}">
                <a16:creationId xmlns:a16="http://schemas.microsoft.com/office/drawing/2014/main" id="{078D351C-6D75-49E5-9884-3554DA0C4501}"/>
              </a:ext>
            </a:extLst>
          </p:cNvPr>
          <p:cNvSpPr/>
          <p:nvPr/>
        </p:nvSpPr>
        <p:spPr bwMode="auto">
          <a:xfrm>
            <a:off x="3546223" y="5684550"/>
            <a:ext cx="766799" cy="138466"/>
          </a:xfrm>
          <a:custGeom>
            <a:avLst/>
            <a:gdLst>
              <a:gd name="T0" fmla="*/ 627 w 659"/>
              <a:gd name="T1" fmla="*/ 0 h 119"/>
              <a:gd name="T2" fmla="*/ 0 w 659"/>
              <a:gd name="T3" fmla="*/ 0 h 119"/>
              <a:gd name="T4" fmla="*/ 0 w 659"/>
              <a:gd name="T5" fmla="*/ 13 h 119"/>
              <a:gd name="T6" fmla="*/ 627 w 659"/>
              <a:gd name="T7" fmla="*/ 13 h 119"/>
              <a:gd name="T8" fmla="*/ 627 w 659"/>
              <a:gd name="T9" fmla="*/ 23 h 119"/>
              <a:gd name="T10" fmla="*/ 31 w 659"/>
              <a:gd name="T11" fmla="*/ 23 h 119"/>
              <a:gd name="T12" fmla="*/ 31 w 659"/>
              <a:gd name="T13" fmla="*/ 98 h 119"/>
              <a:gd name="T14" fmla="*/ 627 w 659"/>
              <a:gd name="T15" fmla="*/ 98 h 119"/>
              <a:gd name="T16" fmla="*/ 627 w 659"/>
              <a:gd name="T17" fmla="*/ 108 h 119"/>
              <a:gd name="T18" fmla="*/ 0 w 659"/>
              <a:gd name="T19" fmla="*/ 108 h 119"/>
              <a:gd name="T20" fmla="*/ 0 w 659"/>
              <a:gd name="T21" fmla="*/ 119 h 119"/>
              <a:gd name="T22" fmla="*/ 627 w 659"/>
              <a:gd name="T23" fmla="*/ 119 h 119"/>
              <a:gd name="T24" fmla="*/ 659 w 659"/>
              <a:gd name="T25" fmla="*/ 119 h 119"/>
              <a:gd name="T26" fmla="*/ 659 w 659"/>
              <a:gd name="T27" fmla="*/ 108 h 119"/>
              <a:gd name="T28" fmla="*/ 659 w 659"/>
              <a:gd name="T29" fmla="*/ 98 h 119"/>
              <a:gd name="T30" fmla="*/ 659 w 659"/>
              <a:gd name="T31" fmla="*/ 23 h 119"/>
              <a:gd name="T32" fmla="*/ 659 w 659"/>
              <a:gd name="T33" fmla="*/ 13 h 119"/>
              <a:gd name="T34" fmla="*/ 659 w 659"/>
              <a:gd name="T35" fmla="*/ 0 h 119"/>
              <a:gd name="T36" fmla="*/ 627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7" y="0"/>
                </a:moveTo>
                <a:lnTo>
                  <a:pt x="0" y="0"/>
                </a:lnTo>
                <a:lnTo>
                  <a:pt x="0" y="13"/>
                </a:lnTo>
                <a:lnTo>
                  <a:pt x="627" y="13"/>
                </a:lnTo>
                <a:lnTo>
                  <a:pt x="627" y="23"/>
                </a:lnTo>
                <a:lnTo>
                  <a:pt x="31" y="23"/>
                </a:lnTo>
                <a:lnTo>
                  <a:pt x="31" y="98"/>
                </a:lnTo>
                <a:lnTo>
                  <a:pt x="627" y="98"/>
                </a:lnTo>
                <a:lnTo>
                  <a:pt x="627" y="108"/>
                </a:lnTo>
                <a:lnTo>
                  <a:pt x="0" y="108"/>
                </a:lnTo>
                <a:lnTo>
                  <a:pt x="0" y="119"/>
                </a:lnTo>
                <a:lnTo>
                  <a:pt x="627" y="119"/>
                </a:lnTo>
                <a:lnTo>
                  <a:pt x="659" y="119"/>
                </a:lnTo>
                <a:lnTo>
                  <a:pt x="659" y="108"/>
                </a:lnTo>
                <a:lnTo>
                  <a:pt x="659" y="98"/>
                </a:lnTo>
                <a:lnTo>
                  <a:pt x="659" y="23"/>
                </a:lnTo>
                <a:lnTo>
                  <a:pt x="659" y="13"/>
                </a:lnTo>
                <a:lnTo>
                  <a:pt x="659" y="0"/>
                </a:lnTo>
                <a:lnTo>
                  <a:pt x="627"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3" name="îŝļîḋê">
            <a:extLst>
              <a:ext uri="{FF2B5EF4-FFF2-40B4-BE49-F238E27FC236}">
                <a16:creationId xmlns:a16="http://schemas.microsoft.com/office/drawing/2014/main" id="{661685BB-1E50-4529-BDBE-AD301679582A}"/>
              </a:ext>
            </a:extLst>
          </p:cNvPr>
          <p:cNvSpPr/>
          <p:nvPr/>
        </p:nvSpPr>
        <p:spPr bwMode="auto">
          <a:xfrm>
            <a:off x="3468263" y="5513503"/>
            <a:ext cx="719092" cy="171046"/>
          </a:xfrm>
          <a:custGeom>
            <a:avLst/>
            <a:gdLst>
              <a:gd name="T0" fmla="*/ 589 w 618"/>
              <a:gd name="T1" fmla="*/ 0 h 147"/>
              <a:gd name="T2" fmla="*/ 0 w 618"/>
              <a:gd name="T3" fmla="*/ 0 h 147"/>
              <a:gd name="T4" fmla="*/ 0 w 618"/>
              <a:gd name="T5" fmla="*/ 14 h 147"/>
              <a:gd name="T6" fmla="*/ 589 w 618"/>
              <a:gd name="T7" fmla="*/ 14 h 147"/>
              <a:gd name="T8" fmla="*/ 589 w 618"/>
              <a:gd name="T9" fmla="*/ 28 h 147"/>
              <a:gd name="T10" fmla="*/ 28 w 618"/>
              <a:gd name="T11" fmla="*/ 28 h 147"/>
              <a:gd name="T12" fmla="*/ 28 w 618"/>
              <a:gd name="T13" fmla="*/ 120 h 147"/>
              <a:gd name="T14" fmla="*/ 589 w 618"/>
              <a:gd name="T15" fmla="*/ 120 h 147"/>
              <a:gd name="T16" fmla="*/ 589 w 618"/>
              <a:gd name="T17" fmla="*/ 133 h 147"/>
              <a:gd name="T18" fmla="*/ 0 w 618"/>
              <a:gd name="T19" fmla="*/ 133 h 147"/>
              <a:gd name="T20" fmla="*/ 0 w 618"/>
              <a:gd name="T21" fmla="*/ 147 h 147"/>
              <a:gd name="T22" fmla="*/ 589 w 618"/>
              <a:gd name="T23" fmla="*/ 147 h 147"/>
              <a:gd name="T24" fmla="*/ 618 w 618"/>
              <a:gd name="T25" fmla="*/ 147 h 147"/>
              <a:gd name="T26" fmla="*/ 618 w 618"/>
              <a:gd name="T27" fmla="*/ 133 h 147"/>
              <a:gd name="T28" fmla="*/ 618 w 618"/>
              <a:gd name="T29" fmla="*/ 120 h 147"/>
              <a:gd name="T30" fmla="*/ 618 w 618"/>
              <a:gd name="T31" fmla="*/ 28 h 147"/>
              <a:gd name="T32" fmla="*/ 618 w 618"/>
              <a:gd name="T33" fmla="*/ 14 h 147"/>
              <a:gd name="T34" fmla="*/ 618 w 618"/>
              <a:gd name="T35" fmla="*/ 0 h 147"/>
              <a:gd name="T36" fmla="*/ 589 w 618"/>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47">
                <a:moveTo>
                  <a:pt x="589" y="0"/>
                </a:moveTo>
                <a:lnTo>
                  <a:pt x="0" y="0"/>
                </a:lnTo>
                <a:lnTo>
                  <a:pt x="0" y="14"/>
                </a:lnTo>
                <a:lnTo>
                  <a:pt x="589" y="14"/>
                </a:lnTo>
                <a:lnTo>
                  <a:pt x="589" y="28"/>
                </a:lnTo>
                <a:lnTo>
                  <a:pt x="28" y="28"/>
                </a:lnTo>
                <a:lnTo>
                  <a:pt x="28" y="120"/>
                </a:lnTo>
                <a:lnTo>
                  <a:pt x="589" y="120"/>
                </a:lnTo>
                <a:lnTo>
                  <a:pt x="589" y="133"/>
                </a:lnTo>
                <a:lnTo>
                  <a:pt x="0" y="133"/>
                </a:lnTo>
                <a:lnTo>
                  <a:pt x="0" y="147"/>
                </a:lnTo>
                <a:lnTo>
                  <a:pt x="589" y="147"/>
                </a:lnTo>
                <a:lnTo>
                  <a:pt x="618" y="147"/>
                </a:lnTo>
                <a:lnTo>
                  <a:pt x="618" y="133"/>
                </a:lnTo>
                <a:lnTo>
                  <a:pt x="618" y="120"/>
                </a:lnTo>
                <a:lnTo>
                  <a:pt x="618" y="28"/>
                </a:lnTo>
                <a:lnTo>
                  <a:pt x="618" y="14"/>
                </a:lnTo>
                <a:lnTo>
                  <a:pt x="618" y="0"/>
                </a:lnTo>
                <a:lnTo>
                  <a:pt x="589"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4" name="îś1ïdê">
            <a:extLst>
              <a:ext uri="{FF2B5EF4-FFF2-40B4-BE49-F238E27FC236}">
                <a16:creationId xmlns:a16="http://schemas.microsoft.com/office/drawing/2014/main" id="{B23F0C3B-D265-4819-985A-607BBCFAC323}"/>
              </a:ext>
            </a:extLst>
          </p:cNvPr>
          <p:cNvSpPr/>
          <p:nvPr/>
        </p:nvSpPr>
        <p:spPr bwMode="auto">
          <a:xfrm>
            <a:off x="3468263" y="5372710"/>
            <a:ext cx="766799" cy="138466"/>
          </a:xfrm>
          <a:custGeom>
            <a:avLst/>
            <a:gdLst>
              <a:gd name="T0" fmla="*/ 629 w 659"/>
              <a:gd name="T1" fmla="*/ 0 h 119"/>
              <a:gd name="T2" fmla="*/ 0 w 659"/>
              <a:gd name="T3" fmla="*/ 0 h 119"/>
              <a:gd name="T4" fmla="*/ 0 w 659"/>
              <a:gd name="T5" fmla="*/ 11 h 119"/>
              <a:gd name="T6" fmla="*/ 629 w 659"/>
              <a:gd name="T7" fmla="*/ 11 h 119"/>
              <a:gd name="T8" fmla="*/ 629 w 659"/>
              <a:gd name="T9" fmla="*/ 23 h 119"/>
              <a:gd name="T10" fmla="*/ 30 w 659"/>
              <a:gd name="T11" fmla="*/ 23 h 119"/>
              <a:gd name="T12" fmla="*/ 30 w 659"/>
              <a:gd name="T13" fmla="*/ 98 h 119"/>
              <a:gd name="T14" fmla="*/ 629 w 659"/>
              <a:gd name="T15" fmla="*/ 98 h 119"/>
              <a:gd name="T16" fmla="*/ 629 w 659"/>
              <a:gd name="T17" fmla="*/ 108 h 119"/>
              <a:gd name="T18" fmla="*/ 0 w 659"/>
              <a:gd name="T19" fmla="*/ 108 h 119"/>
              <a:gd name="T20" fmla="*/ 0 w 659"/>
              <a:gd name="T21" fmla="*/ 119 h 119"/>
              <a:gd name="T22" fmla="*/ 629 w 659"/>
              <a:gd name="T23" fmla="*/ 119 h 119"/>
              <a:gd name="T24" fmla="*/ 659 w 659"/>
              <a:gd name="T25" fmla="*/ 119 h 119"/>
              <a:gd name="T26" fmla="*/ 659 w 659"/>
              <a:gd name="T27" fmla="*/ 108 h 119"/>
              <a:gd name="T28" fmla="*/ 659 w 659"/>
              <a:gd name="T29" fmla="*/ 98 h 119"/>
              <a:gd name="T30" fmla="*/ 659 w 659"/>
              <a:gd name="T31" fmla="*/ 23 h 119"/>
              <a:gd name="T32" fmla="*/ 659 w 659"/>
              <a:gd name="T33" fmla="*/ 11 h 119"/>
              <a:gd name="T34" fmla="*/ 659 w 659"/>
              <a:gd name="T35" fmla="*/ 0 h 119"/>
              <a:gd name="T36" fmla="*/ 629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9" y="0"/>
                </a:moveTo>
                <a:lnTo>
                  <a:pt x="0" y="0"/>
                </a:lnTo>
                <a:lnTo>
                  <a:pt x="0" y="11"/>
                </a:lnTo>
                <a:lnTo>
                  <a:pt x="629" y="11"/>
                </a:lnTo>
                <a:lnTo>
                  <a:pt x="629" y="23"/>
                </a:lnTo>
                <a:lnTo>
                  <a:pt x="30" y="23"/>
                </a:lnTo>
                <a:lnTo>
                  <a:pt x="30" y="98"/>
                </a:lnTo>
                <a:lnTo>
                  <a:pt x="629" y="98"/>
                </a:lnTo>
                <a:lnTo>
                  <a:pt x="629" y="108"/>
                </a:lnTo>
                <a:lnTo>
                  <a:pt x="0" y="108"/>
                </a:lnTo>
                <a:lnTo>
                  <a:pt x="0" y="119"/>
                </a:lnTo>
                <a:lnTo>
                  <a:pt x="629" y="119"/>
                </a:lnTo>
                <a:lnTo>
                  <a:pt x="659" y="119"/>
                </a:lnTo>
                <a:lnTo>
                  <a:pt x="659" y="108"/>
                </a:lnTo>
                <a:lnTo>
                  <a:pt x="659" y="98"/>
                </a:lnTo>
                <a:lnTo>
                  <a:pt x="659" y="23"/>
                </a:lnTo>
                <a:lnTo>
                  <a:pt x="659" y="11"/>
                </a:lnTo>
                <a:lnTo>
                  <a:pt x="659" y="0"/>
                </a:lnTo>
                <a:lnTo>
                  <a:pt x="629"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5" name="ïŝliḋè">
            <a:extLst>
              <a:ext uri="{FF2B5EF4-FFF2-40B4-BE49-F238E27FC236}">
                <a16:creationId xmlns:a16="http://schemas.microsoft.com/office/drawing/2014/main" id="{08E3F78C-11D4-4BB3-9EF7-4B72C6122208}"/>
              </a:ext>
            </a:extLst>
          </p:cNvPr>
          <p:cNvSpPr/>
          <p:nvPr/>
        </p:nvSpPr>
        <p:spPr bwMode="auto">
          <a:xfrm>
            <a:off x="3391467" y="5095779"/>
            <a:ext cx="766799" cy="138466"/>
          </a:xfrm>
          <a:custGeom>
            <a:avLst/>
            <a:gdLst>
              <a:gd name="T0" fmla="*/ 629 w 659"/>
              <a:gd name="T1" fmla="*/ 0 h 119"/>
              <a:gd name="T2" fmla="*/ 0 w 659"/>
              <a:gd name="T3" fmla="*/ 0 h 119"/>
              <a:gd name="T4" fmla="*/ 0 w 659"/>
              <a:gd name="T5" fmla="*/ 11 h 119"/>
              <a:gd name="T6" fmla="*/ 629 w 659"/>
              <a:gd name="T7" fmla="*/ 11 h 119"/>
              <a:gd name="T8" fmla="*/ 629 w 659"/>
              <a:gd name="T9" fmla="*/ 23 h 119"/>
              <a:gd name="T10" fmla="*/ 30 w 659"/>
              <a:gd name="T11" fmla="*/ 23 h 119"/>
              <a:gd name="T12" fmla="*/ 30 w 659"/>
              <a:gd name="T13" fmla="*/ 98 h 119"/>
              <a:gd name="T14" fmla="*/ 629 w 659"/>
              <a:gd name="T15" fmla="*/ 98 h 119"/>
              <a:gd name="T16" fmla="*/ 629 w 659"/>
              <a:gd name="T17" fmla="*/ 108 h 119"/>
              <a:gd name="T18" fmla="*/ 0 w 659"/>
              <a:gd name="T19" fmla="*/ 108 h 119"/>
              <a:gd name="T20" fmla="*/ 0 w 659"/>
              <a:gd name="T21" fmla="*/ 119 h 119"/>
              <a:gd name="T22" fmla="*/ 629 w 659"/>
              <a:gd name="T23" fmla="*/ 119 h 119"/>
              <a:gd name="T24" fmla="*/ 659 w 659"/>
              <a:gd name="T25" fmla="*/ 119 h 119"/>
              <a:gd name="T26" fmla="*/ 659 w 659"/>
              <a:gd name="T27" fmla="*/ 108 h 119"/>
              <a:gd name="T28" fmla="*/ 659 w 659"/>
              <a:gd name="T29" fmla="*/ 98 h 119"/>
              <a:gd name="T30" fmla="*/ 659 w 659"/>
              <a:gd name="T31" fmla="*/ 23 h 119"/>
              <a:gd name="T32" fmla="*/ 659 w 659"/>
              <a:gd name="T33" fmla="*/ 11 h 119"/>
              <a:gd name="T34" fmla="*/ 659 w 659"/>
              <a:gd name="T35" fmla="*/ 0 h 119"/>
              <a:gd name="T36" fmla="*/ 629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9" y="0"/>
                </a:moveTo>
                <a:lnTo>
                  <a:pt x="0" y="0"/>
                </a:lnTo>
                <a:lnTo>
                  <a:pt x="0" y="11"/>
                </a:lnTo>
                <a:lnTo>
                  <a:pt x="629" y="11"/>
                </a:lnTo>
                <a:lnTo>
                  <a:pt x="629" y="23"/>
                </a:lnTo>
                <a:lnTo>
                  <a:pt x="30" y="23"/>
                </a:lnTo>
                <a:lnTo>
                  <a:pt x="30" y="98"/>
                </a:lnTo>
                <a:lnTo>
                  <a:pt x="629" y="98"/>
                </a:lnTo>
                <a:lnTo>
                  <a:pt x="629" y="108"/>
                </a:lnTo>
                <a:lnTo>
                  <a:pt x="0" y="108"/>
                </a:lnTo>
                <a:lnTo>
                  <a:pt x="0" y="119"/>
                </a:lnTo>
                <a:lnTo>
                  <a:pt x="629" y="119"/>
                </a:lnTo>
                <a:lnTo>
                  <a:pt x="659" y="119"/>
                </a:lnTo>
                <a:lnTo>
                  <a:pt x="659" y="108"/>
                </a:lnTo>
                <a:lnTo>
                  <a:pt x="659" y="98"/>
                </a:lnTo>
                <a:lnTo>
                  <a:pt x="659" y="23"/>
                </a:lnTo>
                <a:lnTo>
                  <a:pt x="659" y="11"/>
                </a:lnTo>
                <a:lnTo>
                  <a:pt x="659" y="0"/>
                </a:lnTo>
                <a:lnTo>
                  <a:pt x="629"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6" name="íṩḻiḑè">
            <a:extLst>
              <a:ext uri="{FF2B5EF4-FFF2-40B4-BE49-F238E27FC236}">
                <a16:creationId xmlns:a16="http://schemas.microsoft.com/office/drawing/2014/main" id="{5A3DD9A0-EB1B-44D9-B9AD-FEBCD8E578E0}"/>
              </a:ext>
            </a:extLst>
          </p:cNvPr>
          <p:cNvSpPr/>
          <p:nvPr/>
        </p:nvSpPr>
        <p:spPr bwMode="auto">
          <a:xfrm>
            <a:off x="3369359" y="4643146"/>
            <a:ext cx="765635" cy="138466"/>
          </a:xfrm>
          <a:custGeom>
            <a:avLst/>
            <a:gdLst>
              <a:gd name="T0" fmla="*/ 628 w 658"/>
              <a:gd name="T1" fmla="*/ 0 h 119"/>
              <a:gd name="T2" fmla="*/ 0 w 658"/>
              <a:gd name="T3" fmla="*/ 0 h 119"/>
              <a:gd name="T4" fmla="*/ 0 w 658"/>
              <a:gd name="T5" fmla="*/ 13 h 119"/>
              <a:gd name="T6" fmla="*/ 628 w 658"/>
              <a:gd name="T7" fmla="*/ 13 h 119"/>
              <a:gd name="T8" fmla="*/ 628 w 658"/>
              <a:gd name="T9" fmla="*/ 23 h 119"/>
              <a:gd name="T10" fmla="*/ 30 w 658"/>
              <a:gd name="T11" fmla="*/ 23 h 119"/>
              <a:gd name="T12" fmla="*/ 30 w 658"/>
              <a:gd name="T13" fmla="*/ 98 h 119"/>
              <a:gd name="T14" fmla="*/ 628 w 658"/>
              <a:gd name="T15" fmla="*/ 98 h 119"/>
              <a:gd name="T16" fmla="*/ 628 w 658"/>
              <a:gd name="T17" fmla="*/ 109 h 119"/>
              <a:gd name="T18" fmla="*/ 0 w 658"/>
              <a:gd name="T19" fmla="*/ 109 h 119"/>
              <a:gd name="T20" fmla="*/ 0 w 658"/>
              <a:gd name="T21" fmla="*/ 119 h 119"/>
              <a:gd name="T22" fmla="*/ 628 w 658"/>
              <a:gd name="T23" fmla="*/ 119 h 119"/>
              <a:gd name="T24" fmla="*/ 658 w 658"/>
              <a:gd name="T25" fmla="*/ 119 h 119"/>
              <a:gd name="T26" fmla="*/ 658 w 658"/>
              <a:gd name="T27" fmla="*/ 109 h 119"/>
              <a:gd name="T28" fmla="*/ 658 w 658"/>
              <a:gd name="T29" fmla="*/ 98 h 119"/>
              <a:gd name="T30" fmla="*/ 658 w 658"/>
              <a:gd name="T31" fmla="*/ 23 h 119"/>
              <a:gd name="T32" fmla="*/ 658 w 658"/>
              <a:gd name="T33" fmla="*/ 13 h 119"/>
              <a:gd name="T34" fmla="*/ 658 w 658"/>
              <a:gd name="T35" fmla="*/ 0 h 119"/>
              <a:gd name="T36" fmla="*/ 628 w 658"/>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119">
                <a:moveTo>
                  <a:pt x="628" y="0"/>
                </a:moveTo>
                <a:lnTo>
                  <a:pt x="0" y="0"/>
                </a:lnTo>
                <a:lnTo>
                  <a:pt x="0" y="13"/>
                </a:lnTo>
                <a:lnTo>
                  <a:pt x="628" y="13"/>
                </a:lnTo>
                <a:lnTo>
                  <a:pt x="628" y="23"/>
                </a:lnTo>
                <a:lnTo>
                  <a:pt x="30" y="23"/>
                </a:lnTo>
                <a:lnTo>
                  <a:pt x="30" y="98"/>
                </a:lnTo>
                <a:lnTo>
                  <a:pt x="628" y="98"/>
                </a:lnTo>
                <a:lnTo>
                  <a:pt x="628" y="109"/>
                </a:lnTo>
                <a:lnTo>
                  <a:pt x="0" y="109"/>
                </a:lnTo>
                <a:lnTo>
                  <a:pt x="0" y="119"/>
                </a:lnTo>
                <a:lnTo>
                  <a:pt x="628" y="119"/>
                </a:lnTo>
                <a:lnTo>
                  <a:pt x="658" y="119"/>
                </a:lnTo>
                <a:lnTo>
                  <a:pt x="658" y="109"/>
                </a:lnTo>
                <a:lnTo>
                  <a:pt x="658" y="98"/>
                </a:lnTo>
                <a:lnTo>
                  <a:pt x="658" y="23"/>
                </a:lnTo>
                <a:lnTo>
                  <a:pt x="658" y="13"/>
                </a:lnTo>
                <a:lnTo>
                  <a:pt x="658" y="0"/>
                </a:lnTo>
                <a:lnTo>
                  <a:pt x="628"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7" name="iṩḻîḑè">
            <a:extLst>
              <a:ext uri="{FF2B5EF4-FFF2-40B4-BE49-F238E27FC236}">
                <a16:creationId xmlns:a16="http://schemas.microsoft.com/office/drawing/2014/main" id="{EDA7CBA3-0694-4B2B-B618-4B4E0DD62F13}"/>
              </a:ext>
            </a:extLst>
          </p:cNvPr>
          <p:cNvSpPr/>
          <p:nvPr/>
        </p:nvSpPr>
        <p:spPr bwMode="auto">
          <a:xfrm>
            <a:off x="3315834" y="4924732"/>
            <a:ext cx="717929" cy="171046"/>
          </a:xfrm>
          <a:custGeom>
            <a:avLst/>
            <a:gdLst>
              <a:gd name="T0" fmla="*/ 589 w 617"/>
              <a:gd name="T1" fmla="*/ 0 h 147"/>
              <a:gd name="T2" fmla="*/ 0 w 617"/>
              <a:gd name="T3" fmla="*/ 0 h 147"/>
              <a:gd name="T4" fmla="*/ 0 w 617"/>
              <a:gd name="T5" fmla="*/ 14 h 147"/>
              <a:gd name="T6" fmla="*/ 589 w 617"/>
              <a:gd name="T7" fmla="*/ 14 h 147"/>
              <a:gd name="T8" fmla="*/ 589 w 617"/>
              <a:gd name="T9" fmla="*/ 28 h 147"/>
              <a:gd name="T10" fmla="*/ 28 w 617"/>
              <a:gd name="T11" fmla="*/ 28 h 147"/>
              <a:gd name="T12" fmla="*/ 28 w 617"/>
              <a:gd name="T13" fmla="*/ 120 h 147"/>
              <a:gd name="T14" fmla="*/ 589 w 617"/>
              <a:gd name="T15" fmla="*/ 120 h 147"/>
              <a:gd name="T16" fmla="*/ 589 w 617"/>
              <a:gd name="T17" fmla="*/ 133 h 147"/>
              <a:gd name="T18" fmla="*/ 0 w 617"/>
              <a:gd name="T19" fmla="*/ 133 h 147"/>
              <a:gd name="T20" fmla="*/ 0 w 617"/>
              <a:gd name="T21" fmla="*/ 147 h 147"/>
              <a:gd name="T22" fmla="*/ 589 w 617"/>
              <a:gd name="T23" fmla="*/ 147 h 147"/>
              <a:gd name="T24" fmla="*/ 617 w 617"/>
              <a:gd name="T25" fmla="*/ 147 h 147"/>
              <a:gd name="T26" fmla="*/ 617 w 617"/>
              <a:gd name="T27" fmla="*/ 133 h 147"/>
              <a:gd name="T28" fmla="*/ 617 w 617"/>
              <a:gd name="T29" fmla="*/ 120 h 147"/>
              <a:gd name="T30" fmla="*/ 617 w 617"/>
              <a:gd name="T31" fmla="*/ 28 h 147"/>
              <a:gd name="T32" fmla="*/ 617 w 617"/>
              <a:gd name="T33" fmla="*/ 14 h 147"/>
              <a:gd name="T34" fmla="*/ 617 w 617"/>
              <a:gd name="T35" fmla="*/ 0 h 147"/>
              <a:gd name="T36" fmla="*/ 589 w 617"/>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147">
                <a:moveTo>
                  <a:pt x="589" y="0"/>
                </a:moveTo>
                <a:lnTo>
                  <a:pt x="0" y="0"/>
                </a:lnTo>
                <a:lnTo>
                  <a:pt x="0" y="14"/>
                </a:lnTo>
                <a:lnTo>
                  <a:pt x="589" y="14"/>
                </a:lnTo>
                <a:lnTo>
                  <a:pt x="589" y="28"/>
                </a:lnTo>
                <a:lnTo>
                  <a:pt x="28" y="28"/>
                </a:lnTo>
                <a:lnTo>
                  <a:pt x="28" y="120"/>
                </a:lnTo>
                <a:lnTo>
                  <a:pt x="589" y="120"/>
                </a:lnTo>
                <a:lnTo>
                  <a:pt x="589" y="133"/>
                </a:lnTo>
                <a:lnTo>
                  <a:pt x="0" y="133"/>
                </a:lnTo>
                <a:lnTo>
                  <a:pt x="0" y="147"/>
                </a:lnTo>
                <a:lnTo>
                  <a:pt x="589" y="147"/>
                </a:lnTo>
                <a:lnTo>
                  <a:pt x="617" y="147"/>
                </a:lnTo>
                <a:lnTo>
                  <a:pt x="617" y="133"/>
                </a:lnTo>
                <a:lnTo>
                  <a:pt x="617" y="120"/>
                </a:lnTo>
                <a:lnTo>
                  <a:pt x="617" y="28"/>
                </a:lnTo>
                <a:lnTo>
                  <a:pt x="617" y="14"/>
                </a:lnTo>
                <a:lnTo>
                  <a:pt x="617" y="0"/>
                </a:lnTo>
                <a:lnTo>
                  <a:pt x="589"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8" name="ïsľïde">
            <a:extLst>
              <a:ext uri="{FF2B5EF4-FFF2-40B4-BE49-F238E27FC236}">
                <a16:creationId xmlns:a16="http://schemas.microsoft.com/office/drawing/2014/main" id="{96523237-AF40-431B-B927-FFF57EBC9AE2}"/>
              </a:ext>
            </a:extLst>
          </p:cNvPr>
          <p:cNvSpPr/>
          <p:nvPr/>
        </p:nvSpPr>
        <p:spPr bwMode="auto">
          <a:xfrm>
            <a:off x="3315834" y="4781612"/>
            <a:ext cx="765635" cy="138466"/>
          </a:xfrm>
          <a:custGeom>
            <a:avLst/>
            <a:gdLst>
              <a:gd name="T0" fmla="*/ 628 w 658"/>
              <a:gd name="T1" fmla="*/ 0 h 119"/>
              <a:gd name="T2" fmla="*/ 0 w 658"/>
              <a:gd name="T3" fmla="*/ 0 h 119"/>
              <a:gd name="T4" fmla="*/ 0 w 658"/>
              <a:gd name="T5" fmla="*/ 13 h 119"/>
              <a:gd name="T6" fmla="*/ 628 w 658"/>
              <a:gd name="T7" fmla="*/ 13 h 119"/>
              <a:gd name="T8" fmla="*/ 628 w 658"/>
              <a:gd name="T9" fmla="*/ 23 h 119"/>
              <a:gd name="T10" fmla="*/ 30 w 658"/>
              <a:gd name="T11" fmla="*/ 23 h 119"/>
              <a:gd name="T12" fmla="*/ 30 w 658"/>
              <a:gd name="T13" fmla="*/ 98 h 119"/>
              <a:gd name="T14" fmla="*/ 628 w 658"/>
              <a:gd name="T15" fmla="*/ 98 h 119"/>
              <a:gd name="T16" fmla="*/ 628 w 658"/>
              <a:gd name="T17" fmla="*/ 108 h 119"/>
              <a:gd name="T18" fmla="*/ 0 w 658"/>
              <a:gd name="T19" fmla="*/ 108 h 119"/>
              <a:gd name="T20" fmla="*/ 0 w 658"/>
              <a:gd name="T21" fmla="*/ 119 h 119"/>
              <a:gd name="T22" fmla="*/ 628 w 658"/>
              <a:gd name="T23" fmla="*/ 119 h 119"/>
              <a:gd name="T24" fmla="*/ 658 w 658"/>
              <a:gd name="T25" fmla="*/ 119 h 119"/>
              <a:gd name="T26" fmla="*/ 658 w 658"/>
              <a:gd name="T27" fmla="*/ 108 h 119"/>
              <a:gd name="T28" fmla="*/ 658 w 658"/>
              <a:gd name="T29" fmla="*/ 98 h 119"/>
              <a:gd name="T30" fmla="*/ 658 w 658"/>
              <a:gd name="T31" fmla="*/ 23 h 119"/>
              <a:gd name="T32" fmla="*/ 658 w 658"/>
              <a:gd name="T33" fmla="*/ 13 h 119"/>
              <a:gd name="T34" fmla="*/ 658 w 658"/>
              <a:gd name="T35" fmla="*/ 0 h 119"/>
              <a:gd name="T36" fmla="*/ 628 w 658"/>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119">
                <a:moveTo>
                  <a:pt x="628" y="0"/>
                </a:moveTo>
                <a:lnTo>
                  <a:pt x="0" y="0"/>
                </a:lnTo>
                <a:lnTo>
                  <a:pt x="0" y="13"/>
                </a:lnTo>
                <a:lnTo>
                  <a:pt x="628" y="13"/>
                </a:lnTo>
                <a:lnTo>
                  <a:pt x="628" y="23"/>
                </a:lnTo>
                <a:lnTo>
                  <a:pt x="30" y="23"/>
                </a:lnTo>
                <a:lnTo>
                  <a:pt x="30" y="98"/>
                </a:lnTo>
                <a:lnTo>
                  <a:pt x="628" y="98"/>
                </a:lnTo>
                <a:lnTo>
                  <a:pt x="628" y="108"/>
                </a:lnTo>
                <a:lnTo>
                  <a:pt x="0" y="108"/>
                </a:lnTo>
                <a:lnTo>
                  <a:pt x="0" y="119"/>
                </a:lnTo>
                <a:lnTo>
                  <a:pt x="628" y="119"/>
                </a:lnTo>
                <a:lnTo>
                  <a:pt x="658" y="119"/>
                </a:lnTo>
                <a:lnTo>
                  <a:pt x="658" y="108"/>
                </a:lnTo>
                <a:lnTo>
                  <a:pt x="658" y="98"/>
                </a:lnTo>
                <a:lnTo>
                  <a:pt x="658" y="23"/>
                </a:lnTo>
                <a:lnTo>
                  <a:pt x="658" y="13"/>
                </a:lnTo>
                <a:lnTo>
                  <a:pt x="658" y="0"/>
                </a:lnTo>
                <a:lnTo>
                  <a:pt x="628"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29" name="ísḷíďê">
            <a:extLst>
              <a:ext uri="{FF2B5EF4-FFF2-40B4-BE49-F238E27FC236}">
                <a16:creationId xmlns:a16="http://schemas.microsoft.com/office/drawing/2014/main" id="{69770678-D793-477C-9688-7F46B1BD0F34}"/>
              </a:ext>
            </a:extLst>
          </p:cNvPr>
          <p:cNvSpPr/>
          <p:nvPr/>
        </p:nvSpPr>
        <p:spPr bwMode="auto">
          <a:xfrm>
            <a:off x="3546223" y="5234244"/>
            <a:ext cx="766799" cy="138466"/>
          </a:xfrm>
          <a:custGeom>
            <a:avLst/>
            <a:gdLst>
              <a:gd name="T0" fmla="*/ 627 w 659"/>
              <a:gd name="T1" fmla="*/ 0 h 119"/>
              <a:gd name="T2" fmla="*/ 0 w 659"/>
              <a:gd name="T3" fmla="*/ 0 h 119"/>
              <a:gd name="T4" fmla="*/ 0 w 659"/>
              <a:gd name="T5" fmla="*/ 11 h 119"/>
              <a:gd name="T6" fmla="*/ 627 w 659"/>
              <a:gd name="T7" fmla="*/ 11 h 119"/>
              <a:gd name="T8" fmla="*/ 627 w 659"/>
              <a:gd name="T9" fmla="*/ 23 h 119"/>
              <a:gd name="T10" fmla="*/ 31 w 659"/>
              <a:gd name="T11" fmla="*/ 23 h 119"/>
              <a:gd name="T12" fmla="*/ 31 w 659"/>
              <a:gd name="T13" fmla="*/ 98 h 119"/>
              <a:gd name="T14" fmla="*/ 627 w 659"/>
              <a:gd name="T15" fmla="*/ 98 h 119"/>
              <a:gd name="T16" fmla="*/ 627 w 659"/>
              <a:gd name="T17" fmla="*/ 108 h 119"/>
              <a:gd name="T18" fmla="*/ 0 w 659"/>
              <a:gd name="T19" fmla="*/ 108 h 119"/>
              <a:gd name="T20" fmla="*/ 0 w 659"/>
              <a:gd name="T21" fmla="*/ 119 h 119"/>
              <a:gd name="T22" fmla="*/ 627 w 659"/>
              <a:gd name="T23" fmla="*/ 119 h 119"/>
              <a:gd name="T24" fmla="*/ 659 w 659"/>
              <a:gd name="T25" fmla="*/ 119 h 119"/>
              <a:gd name="T26" fmla="*/ 659 w 659"/>
              <a:gd name="T27" fmla="*/ 108 h 119"/>
              <a:gd name="T28" fmla="*/ 659 w 659"/>
              <a:gd name="T29" fmla="*/ 98 h 119"/>
              <a:gd name="T30" fmla="*/ 659 w 659"/>
              <a:gd name="T31" fmla="*/ 23 h 119"/>
              <a:gd name="T32" fmla="*/ 659 w 659"/>
              <a:gd name="T33" fmla="*/ 11 h 119"/>
              <a:gd name="T34" fmla="*/ 659 w 659"/>
              <a:gd name="T35" fmla="*/ 0 h 119"/>
              <a:gd name="T36" fmla="*/ 627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7" y="0"/>
                </a:moveTo>
                <a:lnTo>
                  <a:pt x="0" y="0"/>
                </a:lnTo>
                <a:lnTo>
                  <a:pt x="0" y="11"/>
                </a:lnTo>
                <a:lnTo>
                  <a:pt x="627" y="11"/>
                </a:lnTo>
                <a:lnTo>
                  <a:pt x="627" y="23"/>
                </a:lnTo>
                <a:lnTo>
                  <a:pt x="31" y="23"/>
                </a:lnTo>
                <a:lnTo>
                  <a:pt x="31" y="98"/>
                </a:lnTo>
                <a:lnTo>
                  <a:pt x="627" y="98"/>
                </a:lnTo>
                <a:lnTo>
                  <a:pt x="627" y="108"/>
                </a:lnTo>
                <a:lnTo>
                  <a:pt x="0" y="108"/>
                </a:lnTo>
                <a:lnTo>
                  <a:pt x="0" y="119"/>
                </a:lnTo>
                <a:lnTo>
                  <a:pt x="627" y="119"/>
                </a:lnTo>
                <a:lnTo>
                  <a:pt x="659" y="119"/>
                </a:lnTo>
                <a:lnTo>
                  <a:pt x="659" y="108"/>
                </a:lnTo>
                <a:lnTo>
                  <a:pt x="659" y="98"/>
                </a:lnTo>
                <a:lnTo>
                  <a:pt x="659" y="23"/>
                </a:lnTo>
                <a:lnTo>
                  <a:pt x="659" y="11"/>
                </a:lnTo>
                <a:lnTo>
                  <a:pt x="659" y="0"/>
                </a:lnTo>
                <a:lnTo>
                  <a:pt x="627" y="0"/>
                </a:lnTo>
                <a:close/>
              </a:path>
            </a:pathLst>
          </a:custGeom>
          <a:solidFill>
            <a:schemeClr val="tx2"/>
          </a:solidFill>
          <a:ln>
            <a:noFill/>
          </a:ln>
        </p:spPr>
        <p:txBody>
          <a:bodyPr anchor="ctr">
            <a:scene3d>
              <a:camera prst="orthographicFront"/>
              <a:lightRig rig="threePt" dir="t"/>
            </a:scene3d>
            <a:sp3d contourW="12700"/>
          </a:bodyPr>
          <a:lstStyle/>
          <a:p>
            <a:pPr algn="ctr"/>
            <a:endParaRPr>
              <a:cs typeface="+mn-ea"/>
              <a:sym typeface="+mn-lt"/>
            </a:endParaRPr>
          </a:p>
        </p:txBody>
      </p:sp>
      <p:sp>
        <p:nvSpPr>
          <p:cNvPr id="30" name="文本框 6">
            <a:extLst>
              <a:ext uri="{FF2B5EF4-FFF2-40B4-BE49-F238E27FC236}">
                <a16:creationId xmlns:a16="http://schemas.microsoft.com/office/drawing/2014/main" id="{10AFB189-2B99-4F30-8007-8293CB806F99}"/>
              </a:ext>
            </a:extLst>
          </p:cNvPr>
          <p:cNvSpPr txBox="1"/>
          <p:nvPr/>
        </p:nvSpPr>
        <p:spPr bwMode="auto">
          <a:xfrm>
            <a:off x="8457508" y="3212608"/>
            <a:ext cx="2185354" cy="34471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1400" dirty="0">
                <a:solidFill>
                  <a:schemeClr val="tx1"/>
                </a:solidFill>
                <a:cs typeface="+mn-ea"/>
                <a:sym typeface="+mn-lt"/>
              </a:rPr>
              <a:t>OPS 2.0</a:t>
            </a:r>
            <a:r>
              <a:rPr lang="zh-CN" altLang="en-US" sz="1400" dirty="0">
                <a:solidFill>
                  <a:schemeClr val="tx1"/>
                </a:solidFill>
                <a:cs typeface="+mn-ea"/>
                <a:sym typeface="+mn-lt"/>
              </a:rPr>
              <a:t>完成进度</a:t>
            </a:r>
            <a:r>
              <a:rPr lang="en-US" altLang="zh-CN" sz="1400" dirty="0">
                <a:solidFill>
                  <a:schemeClr val="tx1"/>
                </a:solidFill>
                <a:cs typeface="+mn-ea"/>
                <a:sym typeface="+mn-lt"/>
              </a:rPr>
              <a:t>70%</a:t>
            </a:r>
            <a:endParaRPr lang="zh-CN" altLang="en-US" sz="1400" dirty="0">
              <a:solidFill>
                <a:schemeClr val="tx1"/>
              </a:solidFill>
              <a:cs typeface="+mn-ea"/>
              <a:sym typeface="+mn-lt"/>
            </a:endParaRPr>
          </a:p>
        </p:txBody>
      </p:sp>
      <p:sp>
        <p:nvSpPr>
          <p:cNvPr id="31" name="文本框 6">
            <a:extLst>
              <a:ext uri="{FF2B5EF4-FFF2-40B4-BE49-F238E27FC236}">
                <a16:creationId xmlns:a16="http://schemas.microsoft.com/office/drawing/2014/main" id="{B191CFBC-CF0B-4AC3-8B60-FC4A833E5D90}"/>
              </a:ext>
            </a:extLst>
          </p:cNvPr>
          <p:cNvSpPr txBox="1"/>
          <p:nvPr/>
        </p:nvSpPr>
        <p:spPr bwMode="auto">
          <a:xfrm>
            <a:off x="7008314" y="4035332"/>
            <a:ext cx="2867025" cy="34471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en-US" sz="1400" dirty="0">
                <a:solidFill>
                  <a:schemeClr val="tx1"/>
                </a:solidFill>
                <a:cs typeface="+mn-ea"/>
                <a:sym typeface="+mn-lt"/>
              </a:rPr>
              <a:t>完成</a:t>
            </a:r>
            <a:r>
              <a:rPr lang="en-US" altLang="zh-CN" sz="1400" dirty="0">
                <a:solidFill>
                  <a:schemeClr val="tx1"/>
                </a:solidFill>
                <a:cs typeface="+mn-ea"/>
                <a:sym typeface="+mn-lt"/>
              </a:rPr>
              <a:t>OPS 1.0</a:t>
            </a:r>
            <a:r>
              <a:rPr lang="zh-CN" altLang="en-US" sz="1400" dirty="0">
                <a:solidFill>
                  <a:schemeClr val="tx1"/>
                </a:solidFill>
                <a:cs typeface="+mn-ea"/>
                <a:sym typeface="+mn-lt"/>
              </a:rPr>
              <a:t>，开启</a:t>
            </a:r>
            <a:r>
              <a:rPr lang="en-US" altLang="zh-CN" sz="1400" dirty="0">
                <a:solidFill>
                  <a:schemeClr val="tx1"/>
                </a:solidFill>
                <a:cs typeface="+mn-ea"/>
                <a:sym typeface="+mn-lt"/>
              </a:rPr>
              <a:t>OPS 2.0</a:t>
            </a:r>
            <a:endParaRPr lang="zh-CN" altLang="en-US" sz="1400" dirty="0">
              <a:solidFill>
                <a:schemeClr val="tx1"/>
              </a:solidFill>
              <a:cs typeface="+mn-ea"/>
              <a:sym typeface="+mn-lt"/>
            </a:endParaRPr>
          </a:p>
        </p:txBody>
      </p:sp>
      <p:sp>
        <p:nvSpPr>
          <p:cNvPr id="32" name="文本框 6">
            <a:extLst>
              <a:ext uri="{FF2B5EF4-FFF2-40B4-BE49-F238E27FC236}">
                <a16:creationId xmlns:a16="http://schemas.microsoft.com/office/drawing/2014/main" id="{AC539262-67EA-4037-B89B-8993DA3C6FB9}"/>
              </a:ext>
            </a:extLst>
          </p:cNvPr>
          <p:cNvSpPr txBox="1"/>
          <p:nvPr/>
        </p:nvSpPr>
        <p:spPr bwMode="auto">
          <a:xfrm>
            <a:off x="5523209" y="4869206"/>
            <a:ext cx="2867025" cy="344710"/>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en-US" sz="1400" dirty="0">
                <a:solidFill>
                  <a:schemeClr val="tx1"/>
                </a:solidFill>
                <a:cs typeface="+mn-ea"/>
                <a:sym typeface="+mn-lt"/>
              </a:rPr>
              <a:t>加入懒人，基本确立</a:t>
            </a:r>
            <a:r>
              <a:rPr lang="en-US" altLang="zh-CN" sz="1400" dirty="0">
                <a:solidFill>
                  <a:schemeClr val="tx1"/>
                </a:solidFill>
                <a:cs typeface="+mn-ea"/>
                <a:sym typeface="+mn-lt"/>
              </a:rPr>
              <a:t>OPS 1.0</a:t>
            </a:r>
            <a:r>
              <a:rPr lang="zh-CN" altLang="en-US" sz="1400" dirty="0">
                <a:solidFill>
                  <a:schemeClr val="tx1"/>
                </a:solidFill>
                <a:cs typeface="+mn-ea"/>
                <a:sym typeface="+mn-lt"/>
              </a:rPr>
              <a:t>目标</a:t>
            </a:r>
          </a:p>
        </p:txBody>
      </p:sp>
    </p:spTree>
    <p:extLst>
      <p:ext uri="{BB962C8B-B14F-4D97-AF65-F5344CB8AC3E}">
        <p14:creationId xmlns:p14="http://schemas.microsoft.com/office/powerpoint/2010/main" val="82780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8f42fbeb3218f2a3a7e477b64a1701492a5db7e"/>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新任总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
    <a:dk1>
      <a:srgbClr val="00428A"/>
    </a:dk1>
    <a:lt1>
      <a:srgbClr val="1B6AA3"/>
    </a:lt1>
    <a:dk2>
      <a:srgbClr val="5AAAE4"/>
    </a:dk2>
    <a:lt2>
      <a:srgbClr val="91C6ED"/>
    </a:lt2>
    <a:accent1>
      <a:srgbClr val="C8E3F6"/>
    </a:accent1>
    <a:accent2>
      <a:srgbClr val="FFFFFF"/>
    </a:accent2>
    <a:accent3>
      <a:srgbClr val="000000"/>
    </a:accent3>
    <a:accent4>
      <a:srgbClr val="7F7F7F"/>
    </a:accent4>
    <a:accent5>
      <a:srgbClr val="BFBFBF"/>
    </a:accent5>
    <a:accent6>
      <a:srgbClr val="3F3F3F"/>
    </a:accent6>
    <a:hlink>
      <a:srgbClr val="7F7F7F"/>
    </a:hlink>
    <a:folHlink>
      <a:srgbClr val="D8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5">
    <a:dk1>
      <a:srgbClr val="00428A"/>
    </a:dk1>
    <a:lt1>
      <a:srgbClr val="1B6AA3"/>
    </a:lt1>
    <a:dk2>
      <a:srgbClr val="5AAAE4"/>
    </a:dk2>
    <a:lt2>
      <a:srgbClr val="91C6ED"/>
    </a:lt2>
    <a:accent1>
      <a:srgbClr val="C8E3F6"/>
    </a:accent1>
    <a:accent2>
      <a:srgbClr val="FFFFFF"/>
    </a:accent2>
    <a:accent3>
      <a:srgbClr val="000000"/>
    </a:accent3>
    <a:accent4>
      <a:srgbClr val="7F7F7F"/>
    </a:accent4>
    <a:accent5>
      <a:srgbClr val="BFBFBF"/>
    </a:accent5>
    <a:accent6>
      <a:srgbClr val="3F3F3F"/>
    </a:accent6>
    <a:hlink>
      <a:srgbClr val="7F7F7F"/>
    </a:hlink>
    <a:folHlink>
      <a:srgbClr val="D8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5">
    <a:dk1>
      <a:srgbClr val="00428A"/>
    </a:dk1>
    <a:lt1>
      <a:srgbClr val="1B6AA3"/>
    </a:lt1>
    <a:dk2>
      <a:srgbClr val="5AAAE4"/>
    </a:dk2>
    <a:lt2>
      <a:srgbClr val="91C6ED"/>
    </a:lt2>
    <a:accent1>
      <a:srgbClr val="C8E3F6"/>
    </a:accent1>
    <a:accent2>
      <a:srgbClr val="FFFFFF"/>
    </a:accent2>
    <a:accent3>
      <a:srgbClr val="000000"/>
    </a:accent3>
    <a:accent4>
      <a:srgbClr val="7F7F7F"/>
    </a:accent4>
    <a:accent5>
      <a:srgbClr val="BFBFBF"/>
    </a:accent5>
    <a:accent6>
      <a:srgbClr val="3F3F3F"/>
    </a:accent6>
    <a:hlink>
      <a:srgbClr val="7F7F7F"/>
    </a:hlink>
    <a:folHlink>
      <a:srgbClr val="D8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5">
    <a:dk1>
      <a:srgbClr val="00428A"/>
    </a:dk1>
    <a:lt1>
      <a:srgbClr val="1B6AA3"/>
    </a:lt1>
    <a:dk2>
      <a:srgbClr val="5AAAE4"/>
    </a:dk2>
    <a:lt2>
      <a:srgbClr val="91C6ED"/>
    </a:lt2>
    <a:accent1>
      <a:srgbClr val="C8E3F6"/>
    </a:accent1>
    <a:accent2>
      <a:srgbClr val="FFFFFF"/>
    </a:accent2>
    <a:accent3>
      <a:srgbClr val="000000"/>
    </a:accent3>
    <a:accent4>
      <a:srgbClr val="7F7F7F"/>
    </a:accent4>
    <a:accent5>
      <a:srgbClr val="BFBFBF"/>
    </a:accent5>
    <a:accent6>
      <a:srgbClr val="3F3F3F"/>
    </a:accent6>
    <a:hlink>
      <a:srgbClr val="7F7F7F"/>
    </a:hlink>
    <a:folHlink>
      <a:srgbClr val="D8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5">
    <a:dk1>
      <a:srgbClr val="00428A"/>
    </a:dk1>
    <a:lt1>
      <a:srgbClr val="1B6AA3"/>
    </a:lt1>
    <a:dk2>
      <a:srgbClr val="5AAAE4"/>
    </a:dk2>
    <a:lt2>
      <a:srgbClr val="91C6ED"/>
    </a:lt2>
    <a:accent1>
      <a:srgbClr val="C8E3F6"/>
    </a:accent1>
    <a:accent2>
      <a:srgbClr val="FFFFFF"/>
    </a:accent2>
    <a:accent3>
      <a:srgbClr val="000000"/>
    </a:accent3>
    <a:accent4>
      <a:srgbClr val="7F7F7F"/>
    </a:accent4>
    <a:accent5>
      <a:srgbClr val="BFBFBF"/>
    </a:accent5>
    <a:accent6>
      <a:srgbClr val="3F3F3F"/>
    </a:accent6>
    <a:hlink>
      <a:srgbClr val="7F7F7F"/>
    </a:hlink>
    <a:folHlink>
      <a:srgbClr val="D8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10752</TotalTime>
  <Words>3124</Words>
  <Application>Microsoft Office PowerPoint</Application>
  <PresentationFormat>宽屏</PresentationFormat>
  <Paragraphs>523</Paragraphs>
  <Slides>41</Slides>
  <Notes>28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41</vt:i4>
      </vt:variant>
    </vt:vector>
  </HeadingPairs>
  <TitlesOfParts>
    <vt:vector size="54" baseType="lpstr">
      <vt:lpstr>TTTGB Medium</vt:lpstr>
      <vt:lpstr>等线</vt:lpstr>
      <vt:lpstr>等线 Light</vt:lpstr>
      <vt:lpstr>思源黑体 CN Normal</vt:lpstr>
      <vt:lpstr>思源黑体 CN Regular</vt:lpstr>
      <vt:lpstr>微软雅黑</vt:lpstr>
      <vt:lpstr>字魂105号-简雅黑</vt:lpstr>
      <vt:lpstr>字魂95号-手刻宋</vt:lpstr>
      <vt:lpstr>Arial</vt:lpstr>
      <vt:lpstr>Calibri</vt:lpstr>
      <vt:lpstr>Wingdings</vt:lpstr>
      <vt:lpstr>Office 主题​​</vt:lpstr>
      <vt:lpstr>自定义设计方案</vt:lpstr>
      <vt:lpstr>面试陈述</vt:lpstr>
      <vt:lpstr>目   录</vt:lpstr>
      <vt:lpstr>PowerPoint 演示文稿</vt:lpstr>
      <vt:lpstr>个人简介</vt:lpstr>
      <vt:lpstr>个人经历</vt:lpstr>
      <vt:lpstr>PowerPoint 演示文稿</vt:lpstr>
      <vt:lpstr>近期工作内容</vt:lpstr>
      <vt:lpstr>PowerPoint 演示文稿</vt:lpstr>
      <vt:lpstr>懒人运维体系进化 </vt:lpstr>
      <vt:lpstr>OPS1.0 背景</vt:lpstr>
      <vt:lpstr>OPS1.0 目标与挑战</vt:lpstr>
      <vt:lpstr>OPS1.0 目标与挑战</vt:lpstr>
      <vt:lpstr>OPS1.0 思考与决策</vt:lpstr>
      <vt:lpstr>OPS1.0 思考与决策</vt:lpstr>
      <vt:lpstr>OPS1.0 思考与决策</vt:lpstr>
      <vt:lpstr>OPS1.0 思考与决策</vt:lpstr>
      <vt:lpstr>OPS1.0 思考与决策</vt:lpstr>
      <vt:lpstr>OPS1.0 思考与决策</vt:lpstr>
      <vt:lpstr>OPS1.0 成果 发布系统1.0</vt:lpstr>
      <vt:lpstr>OPS1.0 成果 可用性提升</vt:lpstr>
      <vt:lpstr>OPS1.0 成果 其它</vt:lpstr>
      <vt:lpstr>OPS1.0 成果 总结</vt:lpstr>
      <vt:lpstr>OPS2.0 背景</vt:lpstr>
      <vt:lpstr>OPS2.0 目标与挑战</vt:lpstr>
      <vt:lpstr>OPS2.0 目标与挑战</vt:lpstr>
      <vt:lpstr>OPS2.0 思考与决策 运维系统</vt:lpstr>
      <vt:lpstr>OPS2.0 思考与决策 团队建设</vt:lpstr>
      <vt:lpstr>OPS2.0 思考与决策 其它</vt:lpstr>
      <vt:lpstr>OPS2.0 成果 发布系统2.0+懒人运维平台1.0(进行中)</vt:lpstr>
      <vt:lpstr>OPS2.0 成果 安全</vt:lpstr>
      <vt:lpstr>OPS2.0 成果 用户体验与内容上线</vt:lpstr>
      <vt:lpstr>OPS2.0 成果 团队建设</vt:lpstr>
      <vt:lpstr>OPS2.0 成果 总结</vt:lpstr>
      <vt:lpstr>PowerPoint 演示文稿</vt:lpstr>
      <vt:lpstr>方法论积累</vt:lpstr>
      <vt:lpstr>方法论积累</vt:lpstr>
      <vt:lpstr>课程开发讲授</vt:lpstr>
      <vt:lpstr>人才培养</vt:lpstr>
      <vt:lpstr>PowerPoint 演示文稿</vt:lpstr>
      <vt:lpstr>未来规划</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gemxia(夏诗)</dc:creator>
  <cp:lastModifiedBy>yang john</cp:lastModifiedBy>
  <cp:revision>646</cp:revision>
  <dcterms:created xsi:type="dcterms:W3CDTF">2018-05-14T08:48:05Z</dcterms:created>
  <dcterms:modified xsi:type="dcterms:W3CDTF">2021-06-17T16:37:02Z</dcterms:modified>
</cp:coreProperties>
</file>